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7" r:id="rId4"/>
  </p:sldMasterIdLst>
  <p:notesMasterIdLst>
    <p:notesMasterId r:id="rId14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398" r:id="rId21"/>
    <p:sldId id="399" r:id="rId22"/>
    <p:sldId id="400" r:id="rId23"/>
    <p:sldId id="401" r:id="rId24"/>
    <p:sldId id="402" r:id="rId25"/>
    <p:sldId id="277" r:id="rId26"/>
    <p:sldId id="278" r:id="rId27"/>
    <p:sldId id="403" r:id="rId28"/>
    <p:sldId id="404" r:id="rId29"/>
    <p:sldId id="405" r:id="rId30"/>
    <p:sldId id="285" r:id="rId31"/>
    <p:sldId id="286" r:id="rId32"/>
    <p:sldId id="288" r:id="rId33"/>
    <p:sldId id="289" r:id="rId34"/>
    <p:sldId id="290" r:id="rId35"/>
    <p:sldId id="407"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435" r:id="rId49"/>
    <p:sldId id="436" r:id="rId50"/>
    <p:sldId id="437" r:id="rId51"/>
    <p:sldId id="438" r:id="rId52"/>
    <p:sldId id="439" r:id="rId53"/>
    <p:sldId id="440" r:id="rId54"/>
    <p:sldId id="304" r:id="rId55"/>
    <p:sldId id="408" r:id="rId56"/>
    <p:sldId id="409" r:id="rId57"/>
    <p:sldId id="410" r:id="rId58"/>
    <p:sldId id="411" r:id="rId59"/>
    <p:sldId id="412" r:id="rId60"/>
    <p:sldId id="413" r:id="rId61"/>
    <p:sldId id="318" r:id="rId62"/>
    <p:sldId id="319" r:id="rId63"/>
    <p:sldId id="320" r:id="rId64"/>
    <p:sldId id="321" r:id="rId65"/>
    <p:sldId id="419" r:id="rId66"/>
    <p:sldId id="323" r:id="rId67"/>
    <p:sldId id="420" r:id="rId68"/>
    <p:sldId id="325" r:id="rId69"/>
    <p:sldId id="326" r:id="rId70"/>
    <p:sldId id="327" r:id="rId71"/>
    <p:sldId id="328" r:id="rId72"/>
    <p:sldId id="329" r:id="rId73"/>
    <p:sldId id="423" r:id="rId74"/>
    <p:sldId id="421" r:id="rId75"/>
    <p:sldId id="422" r:id="rId76"/>
    <p:sldId id="333" r:id="rId77"/>
    <p:sldId id="424" r:id="rId78"/>
    <p:sldId id="425" r:id="rId79"/>
    <p:sldId id="336" r:id="rId80"/>
    <p:sldId id="426" r:id="rId81"/>
    <p:sldId id="338" r:id="rId82"/>
    <p:sldId id="339" r:id="rId83"/>
    <p:sldId id="340" r:id="rId84"/>
    <p:sldId id="341" r:id="rId85"/>
    <p:sldId id="342" r:id="rId86"/>
    <p:sldId id="343" r:id="rId87"/>
    <p:sldId id="344" r:id="rId88"/>
    <p:sldId id="427" r:id="rId89"/>
    <p:sldId id="428" r:id="rId90"/>
    <p:sldId id="429" r:id="rId91"/>
    <p:sldId id="430" r:id="rId92"/>
    <p:sldId id="431" r:id="rId93"/>
    <p:sldId id="432"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433" r:id="rId109"/>
    <p:sldId id="434" r:id="rId110"/>
    <p:sldId id="368" r:id="rId111"/>
    <p:sldId id="369" r:id="rId112"/>
    <p:sldId id="370" r:id="rId113"/>
    <p:sldId id="371" r:id="rId114"/>
    <p:sldId id="372" r:id="rId115"/>
    <p:sldId id="373" r:id="rId116"/>
    <p:sldId id="374" r:id="rId117"/>
    <p:sldId id="441" r:id="rId118"/>
    <p:sldId id="442" r:id="rId119"/>
    <p:sldId id="443" r:id="rId120"/>
    <p:sldId id="444" r:id="rId121"/>
    <p:sldId id="445" r:id="rId122"/>
    <p:sldId id="446" r:id="rId123"/>
    <p:sldId id="447" r:id="rId124"/>
    <p:sldId id="375" r:id="rId125"/>
    <p:sldId id="377" r:id="rId126"/>
    <p:sldId id="378" r:id="rId127"/>
    <p:sldId id="379" r:id="rId128"/>
    <p:sldId id="380" r:id="rId129"/>
    <p:sldId id="381" r:id="rId130"/>
    <p:sldId id="382" r:id="rId131"/>
    <p:sldId id="383" r:id="rId132"/>
    <p:sldId id="384" r:id="rId133"/>
    <p:sldId id="385" r:id="rId134"/>
    <p:sldId id="386" r:id="rId135"/>
    <p:sldId id="388" r:id="rId136"/>
    <p:sldId id="389" r:id="rId137"/>
    <p:sldId id="390" r:id="rId138"/>
    <p:sldId id="391" r:id="rId139"/>
    <p:sldId id="392" r:id="rId140"/>
    <p:sldId id="393" r:id="rId141"/>
    <p:sldId id="394" r:id="rId142"/>
    <p:sldId id="395" r:id="rId143"/>
    <p:sldId id="396" r:id="rId144"/>
    <p:sldId id="397" r:id="rId1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4014" userDrawn="1">
          <p15:clr>
            <a:srgbClr val="A4A3A4"/>
          </p15:clr>
        </p15:guide>
        <p15:guide id="2" orient="horz" pos="780" userDrawn="1">
          <p15:clr>
            <a:srgbClr val="A4A3A4"/>
          </p15:clr>
        </p15:guide>
        <p15:guide id="3" pos="2880">
          <p15:clr>
            <a:srgbClr val="A4A3A4"/>
          </p15:clr>
        </p15:guide>
        <p15:guide id="4" pos="144">
          <p15:clr>
            <a:srgbClr val="A4A3A4"/>
          </p15:clr>
        </p15:guide>
        <p15:guide id="5" pos="56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94949"/>
    <a:srgbClr val="5A5A5A"/>
    <a:srgbClr val="464646"/>
    <a:srgbClr val="FF320A"/>
    <a:srgbClr val="FF960A"/>
    <a:srgbClr val="F0AF1E"/>
    <a:srgbClr val="A5BE00"/>
    <a:srgbClr val="8C0A55"/>
    <a:srgbClr val="FF82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4" autoAdjust="0"/>
    <p:restoredTop sz="94394" autoAdjust="0"/>
  </p:normalViewPr>
  <p:slideViewPr>
    <p:cSldViewPr snapToGrid="0" showGuides="1">
      <p:cViewPr varScale="1">
        <p:scale>
          <a:sx n="103" d="100"/>
          <a:sy n="103" d="100"/>
        </p:scale>
        <p:origin x="456" y="90"/>
      </p:cViewPr>
      <p:guideLst>
        <p:guide orient="horz" pos="4014"/>
        <p:guide orient="horz" pos="780"/>
        <p:guide pos="2880"/>
        <p:guide pos="144"/>
        <p:guide pos="56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heme" Target="theme/theme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_rels/data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5.xml"/><Relationship Id="rId4"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49DCE-79E0-4F0F-BB5D-989C12F81338}" type="doc">
      <dgm:prSet loTypeId="urn:microsoft.com/office/officeart/2005/8/layout/radial5" loCatId="cycle" qsTypeId="urn:microsoft.com/office/officeart/2009/2/quickstyle/3d8" qsCatId="3D" csTypeId="urn:microsoft.com/office/officeart/2005/8/colors/colorful4" csCatId="colorful" phldr="1"/>
      <dgm:spPr/>
      <dgm:t>
        <a:bodyPr/>
        <a:lstStyle/>
        <a:p>
          <a:endParaRPr lang="en-US"/>
        </a:p>
      </dgm:t>
    </dgm:pt>
    <dgm:pt modelId="{743B7560-E85D-4955-AE13-776ED763A534}">
      <dgm:prSet phldrT="[Text]" phldr="1"/>
      <dgm:spPr/>
      <dgm:t>
        <a:bodyPr/>
        <a:lstStyle/>
        <a:p>
          <a:endParaRPr lang="en-US"/>
        </a:p>
      </dgm:t>
    </dgm:pt>
    <dgm:pt modelId="{ED663605-4A20-496F-A140-1C44DF4E7128}" type="parTrans" cxnId="{EAFEEFCC-4028-4AFF-A4E6-93B35EEAE421}">
      <dgm:prSet/>
      <dgm:spPr/>
      <dgm:t>
        <a:bodyPr/>
        <a:lstStyle/>
        <a:p>
          <a:endParaRPr lang="en-US"/>
        </a:p>
      </dgm:t>
    </dgm:pt>
    <dgm:pt modelId="{16FA27F6-F215-42E0-BE36-407D7422E0AC}" type="sibTrans" cxnId="{EAFEEFCC-4028-4AFF-A4E6-93B35EEAE421}">
      <dgm:prSet/>
      <dgm:spPr/>
      <dgm:t>
        <a:bodyPr/>
        <a:lstStyle/>
        <a:p>
          <a:endParaRPr lang="en-US"/>
        </a:p>
      </dgm:t>
    </dgm:pt>
    <dgm:pt modelId="{6E7C3AF4-7DDA-460B-B11E-7E9C9DE6F162}">
      <dgm:prSet phldrT="[Text]">
        <dgm:style>
          <a:lnRef idx="1">
            <a:schemeClr val="accent1"/>
          </a:lnRef>
          <a:fillRef idx="3">
            <a:schemeClr val="accent1"/>
          </a:fillRef>
          <a:effectRef idx="2">
            <a:schemeClr val="accent1"/>
          </a:effectRef>
          <a:fontRef idx="minor">
            <a:schemeClr val="lt1"/>
          </a:fontRef>
        </dgm:style>
      </dgm:prSet>
      <dgm:spPr>
        <a:solidFill>
          <a:schemeClr val="bg1">
            <a:lumMod val="85000"/>
          </a:schemeClr>
        </a:solidFill>
      </dgm:spPr>
      <dgm:t>
        <a:bodyPr/>
        <a:lstStyle/>
        <a:p>
          <a:r>
            <a:rPr lang="en-US" b="0" u="sng" dirty="0" smtClean="0">
              <a:solidFill>
                <a:schemeClr val="accent2">
                  <a:lumMod val="10000"/>
                </a:schemeClr>
              </a:solidFill>
              <a:hlinkClick xmlns:r="http://schemas.openxmlformats.org/officeDocument/2006/relationships" r:id="rId1" action="ppaction://hlinksldjump"/>
            </a:rPr>
            <a:t>Money</a:t>
          </a:r>
          <a:r>
            <a:rPr lang="en-US" b="0" u="sng" dirty="0" smtClean="0">
              <a:solidFill>
                <a:schemeClr val="accent2">
                  <a:lumMod val="10000"/>
                </a:schemeClr>
              </a:solidFill>
            </a:rPr>
            <a:t> Market</a:t>
          </a:r>
          <a:endParaRPr lang="en-US" b="0" u="sng" dirty="0">
            <a:solidFill>
              <a:schemeClr val="accent2">
                <a:lumMod val="10000"/>
              </a:schemeClr>
            </a:solidFill>
          </a:endParaRPr>
        </a:p>
      </dgm:t>
    </dgm:pt>
    <dgm:pt modelId="{FB3A7BE4-E297-4B37-B063-021427FF09ED}" type="parTrans" cxnId="{6A6955EF-CF48-447F-B508-FF5797036B6B}">
      <dgm:prSet/>
      <dgm:spPr/>
      <dgm:t>
        <a:bodyPr/>
        <a:lstStyle/>
        <a:p>
          <a:endParaRPr lang="en-US"/>
        </a:p>
      </dgm:t>
    </dgm:pt>
    <dgm:pt modelId="{C2012E6E-59AD-4BE3-8578-3036456D08E3}" type="sibTrans" cxnId="{6A6955EF-CF48-447F-B508-FF5797036B6B}">
      <dgm:prSet/>
      <dgm:spPr/>
      <dgm:t>
        <a:bodyPr/>
        <a:lstStyle/>
        <a:p>
          <a:endParaRPr lang="en-US"/>
        </a:p>
      </dgm:t>
    </dgm:pt>
    <dgm:pt modelId="{C1C58ACF-5544-4876-B5B8-DC948A4A3DC2}">
      <dgm:prSet phldrT="[Text]">
        <dgm:style>
          <a:lnRef idx="1">
            <a:schemeClr val="accent1"/>
          </a:lnRef>
          <a:fillRef idx="3">
            <a:schemeClr val="accent1"/>
          </a:fillRef>
          <a:effectRef idx="2">
            <a:schemeClr val="accent1"/>
          </a:effectRef>
          <a:fontRef idx="minor">
            <a:schemeClr val="lt1"/>
          </a:fontRef>
        </dgm:style>
      </dgm:prSet>
      <dgm:spPr>
        <a:solidFill>
          <a:schemeClr val="bg1">
            <a:lumMod val="85000"/>
          </a:schemeClr>
        </a:solidFill>
      </dgm:spPr>
      <dgm:t>
        <a:bodyPr/>
        <a:lstStyle/>
        <a:p>
          <a:r>
            <a:rPr lang="en-US" b="1" dirty="0" smtClean="0">
              <a:solidFill>
                <a:schemeClr val="bg1"/>
              </a:solidFill>
              <a:hlinkClick xmlns:r="http://schemas.openxmlformats.org/officeDocument/2006/relationships" r:id="rId2" action="ppaction://hlinksldjump"/>
            </a:rPr>
            <a:t>Foreign Exchange</a:t>
          </a:r>
          <a:endParaRPr lang="en-US" b="1" dirty="0">
            <a:solidFill>
              <a:schemeClr val="bg1"/>
            </a:solidFill>
          </a:endParaRPr>
        </a:p>
      </dgm:t>
    </dgm:pt>
    <dgm:pt modelId="{4F8BAE90-F1E7-4F99-9F58-5F019F3AFB5D}" type="parTrans" cxnId="{43C676B1-0D9E-4BB6-A9C2-8F27609D91D0}">
      <dgm:prSet/>
      <dgm:spPr/>
      <dgm:t>
        <a:bodyPr/>
        <a:lstStyle/>
        <a:p>
          <a:endParaRPr lang="en-US"/>
        </a:p>
      </dgm:t>
    </dgm:pt>
    <dgm:pt modelId="{062F5EC2-76F0-442B-A2FF-AD3780F3E73F}" type="sibTrans" cxnId="{43C676B1-0D9E-4BB6-A9C2-8F27609D91D0}">
      <dgm:prSet/>
      <dgm:spPr/>
      <dgm:t>
        <a:bodyPr/>
        <a:lstStyle/>
        <a:p>
          <a:endParaRPr lang="en-US"/>
        </a:p>
      </dgm:t>
    </dgm:pt>
    <dgm:pt modelId="{F4E92EC4-1D50-4CDB-A50F-C55058B8DEF0}">
      <dgm:prSet phldrT="[Text]">
        <dgm:style>
          <a:lnRef idx="1">
            <a:schemeClr val="accent1"/>
          </a:lnRef>
          <a:fillRef idx="3">
            <a:schemeClr val="accent1"/>
          </a:fillRef>
          <a:effectRef idx="2">
            <a:schemeClr val="accent1"/>
          </a:effectRef>
          <a:fontRef idx="minor">
            <a:schemeClr val="lt1"/>
          </a:fontRef>
        </dgm:style>
      </dgm:prSet>
      <dgm:spPr>
        <a:solidFill>
          <a:schemeClr val="bg1">
            <a:lumMod val="85000"/>
          </a:schemeClr>
        </a:solidFill>
      </dgm:spPr>
      <dgm:t>
        <a:bodyPr/>
        <a:lstStyle/>
        <a:p>
          <a:r>
            <a:rPr lang="en-US" b="1" u="sng" dirty="0" smtClean="0">
              <a:solidFill>
                <a:schemeClr val="accent2">
                  <a:lumMod val="10000"/>
                </a:schemeClr>
              </a:solidFill>
              <a:hlinkClick xmlns:r="http://schemas.openxmlformats.org/officeDocument/2006/relationships" r:id="rId3" action="ppaction://hlinksldjump"/>
            </a:rPr>
            <a:t>Commodity </a:t>
          </a:r>
          <a:r>
            <a:rPr lang="en-US" b="1" u="sng" dirty="0" smtClean="0">
              <a:solidFill>
                <a:schemeClr val="accent2">
                  <a:lumMod val="10000"/>
                </a:schemeClr>
              </a:solidFill>
            </a:rPr>
            <a:t>Market</a:t>
          </a:r>
          <a:endParaRPr lang="en-US" b="1" u="sng" dirty="0">
            <a:solidFill>
              <a:schemeClr val="accent2">
                <a:lumMod val="10000"/>
              </a:schemeClr>
            </a:solidFill>
          </a:endParaRPr>
        </a:p>
      </dgm:t>
    </dgm:pt>
    <dgm:pt modelId="{8D988FCD-EFDA-48A4-8E2E-B9936F856FEE}" type="parTrans" cxnId="{F5ECC057-FADE-4667-95DC-E7635B740CB7}">
      <dgm:prSet/>
      <dgm:spPr/>
      <dgm:t>
        <a:bodyPr/>
        <a:lstStyle/>
        <a:p>
          <a:endParaRPr lang="en-US"/>
        </a:p>
      </dgm:t>
    </dgm:pt>
    <dgm:pt modelId="{A1FCD278-46C1-4286-A435-F28071C68D0A}" type="sibTrans" cxnId="{F5ECC057-FADE-4667-95DC-E7635B740CB7}">
      <dgm:prSet/>
      <dgm:spPr/>
      <dgm:t>
        <a:bodyPr/>
        <a:lstStyle/>
        <a:p>
          <a:endParaRPr lang="en-US"/>
        </a:p>
      </dgm:t>
    </dgm:pt>
    <dgm:pt modelId="{B1CEDF20-A283-4B63-8CF2-90C7A41F238F}">
      <dgm:prSet phldrT="[Text]">
        <dgm:style>
          <a:lnRef idx="1">
            <a:schemeClr val="accent2"/>
          </a:lnRef>
          <a:fillRef idx="3">
            <a:schemeClr val="accent2"/>
          </a:fillRef>
          <a:effectRef idx="2">
            <a:schemeClr val="accent2"/>
          </a:effectRef>
          <a:fontRef idx="minor">
            <a:schemeClr val="lt1"/>
          </a:fontRef>
        </dgm:style>
      </dgm:prSet>
      <dgm:spPr>
        <a:solidFill>
          <a:schemeClr val="bg1">
            <a:lumMod val="85000"/>
          </a:schemeClr>
        </a:solidFill>
      </dgm:spPr>
      <dgm:t>
        <a:bodyPr/>
        <a:lstStyle/>
        <a:p>
          <a:r>
            <a:rPr lang="en-US" b="1" u="sng" dirty="0" smtClean="0">
              <a:solidFill>
                <a:schemeClr val="accent2">
                  <a:lumMod val="10000"/>
                </a:schemeClr>
              </a:solidFill>
              <a:hlinkClick xmlns:r="http://schemas.openxmlformats.org/officeDocument/2006/relationships" r:id="rId4" action="ppaction://hlinksldjump"/>
            </a:rPr>
            <a:t>Capital</a:t>
          </a:r>
          <a:r>
            <a:rPr lang="en-US" b="1" u="sng" dirty="0" smtClean="0">
              <a:solidFill>
                <a:schemeClr val="accent2">
                  <a:lumMod val="10000"/>
                </a:schemeClr>
              </a:solidFill>
            </a:rPr>
            <a:t> Market </a:t>
          </a:r>
          <a:endParaRPr lang="en-US" b="1" u="sng" dirty="0">
            <a:solidFill>
              <a:schemeClr val="accent2">
                <a:lumMod val="10000"/>
              </a:schemeClr>
            </a:solidFill>
          </a:endParaRPr>
        </a:p>
      </dgm:t>
    </dgm:pt>
    <dgm:pt modelId="{D21D7E62-C69F-45BE-BFBB-0392D9B2F322}" type="parTrans" cxnId="{1B8FEEA3-9E9F-4138-9742-8EF6014A2538}">
      <dgm:prSet/>
      <dgm:spPr/>
      <dgm:t>
        <a:bodyPr/>
        <a:lstStyle/>
        <a:p>
          <a:endParaRPr lang="en-US"/>
        </a:p>
      </dgm:t>
    </dgm:pt>
    <dgm:pt modelId="{3AB4EFE1-D9F0-4AFE-A38F-B2570B1DE335}" type="sibTrans" cxnId="{1B8FEEA3-9E9F-4138-9742-8EF6014A2538}">
      <dgm:prSet/>
      <dgm:spPr/>
      <dgm:t>
        <a:bodyPr/>
        <a:lstStyle/>
        <a:p>
          <a:endParaRPr lang="en-US"/>
        </a:p>
      </dgm:t>
    </dgm:pt>
    <dgm:pt modelId="{1D9674C7-6A25-4C86-91E9-E7F9F6E5FA37}" type="pres">
      <dgm:prSet presAssocID="{73249DCE-79E0-4F0F-BB5D-989C12F81338}" presName="Name0" presStyleCnt="0">
        <dgm:presLayoutVars>
          <dgm:chMax val="1"/>
          <dgm:dir/>
          <dgm:animLvl val="ctr"/>
          <dgm:resizeHandles val="exact"/>
        </dgm:presLayoutVars>
      </dgm:prSet>
      <dgm:spPr/>
      <dgm:t>
        <a:bodyPr/>
        <a:lstStyle/>
        <a:p>
          <a:endParaRPr lang="en-US"/>
        </a:p>
      </dgm:t>
    </dgm:pt>
    <dgm:pt modelId="{389CC7A8-FE32-47FC-87BA-EC8F643631F3}" type="pres">
      <dgm:prSet presAssocID="{743B7560-E85D-4955-AE13-776ED763A534}" presName="centerShape" presStyleLbl="node0" presStyleIdx="0" presStyleCnt="1"/>
      <dgm:spPr/>
      <dgm:t>
        <a:bodyPr/>
        <a:lstStyle/>
        <a:p>
          <a:endParaRPr lang="en-US"/>
        </a:p>
      </dgm:t>
    </dgm:pt>
    <dgm:pt modelId="{B95C6092-FF41-447B-A7F0-9C10E48A3B50}" type="pres">
      <dgm:prSet presAssocID="{FB3A7BE4-E297-4B37-B063-021427FF09ED}" presName="parTrans" presStyleLbl="sibTrans2D1" presStyleIdx="0" presStyleCnt="4"/>
      <dgm:spPr/>
      <dgm:t>
        <a:bodyPr/>
        <a:lstStyle/>
        <a:p>
          <a:endParaRPr lang="en-US"/>
        </a:p>
      </dgm:t>
    </dgm:pt>
    <dgm:pt modelId="{92A4EB70-8A00-4E41-AAE0-20A2C7D95C68}" type="pres">
      <dgm:prSet presAssocID="{FB3A7BE4-E297-4B37-B063-021427FF09ED}" presName="connectorText" presStyleLbl="sibTrans2D1" presStyleIdx="0" presStyleCnt="4"/>
      <dgm:spPr/>
      <dgm:t>
        <a:bodyPr/>
        <a:lstStyle/>
        <a:p>
          <a:endParaRPr lang="en-US"/>
        </a:p>
      </dgm:t>
    </dgm:pt>
    <dgm:pt modelId="{C2B41C1D-1A8C-4944-970A-66E188F4A390}" type="pres">
      <dgm:prSet presAssocID="{6E7C3AF4-7DDA-460B-B11E-7E9C9DE6F162}" presName="node" presStyleLbl="node1" presStyleIdx="0" presStyleCnt="4">
        <dgm:presLayoutVars>
          <dgm:bulletEnabled val="1"/>
        </dgm:presLayoutVars>
      </dgm:prSet>
      <dgm:spPr/>
      <dgm:t>
        <a:bodyPr/>
        <a:lstStyle/>
        <a:p>
          <a:endParaRPr lang="en-US"/>
        </a:p>
      </dgm:t>
    </dgm:pt>
    <dgm:pt modelId="{9DCCCA95-3F36-4536-9B4A-680878DF29C1}" type="pres">
      <dgm:prSet presAssocID="{4F8BAE90-F1E7-4F99-9F58-5F019F3AFB5D}" presName="parTrans" presStyleLbl="sibTrans2D1" presStyleIdx="1" presStyleCnt="4"/>
      <dgm:spPr/>
      <dgm:t>
        <a:bodyPr/>
        <a:lstStyle/>
        <a:p>
          <a:endParaRPr lang="en-US"/>
        </a:p>
      </dgm:t>
    </dgm:pt>
    <dgm:pt modelId="{3119E38E-1E6B-48E5-BF04-84B67286C918}" type="pres">
      <dgm:prSet presAssocID="{4F8BAE90-F1E7-4F99-9F58-5F019F3AFB5D}" presName="connectorText" presStyleLbl="sibTrans2D1" presStyleIdx="1" presStyleCnt="4"/>
      <dgm:spPr/>
      <dgm:t>
        <a:bodyPr/>
        <a:lstStyle/>
        <a:p>
          <a:endParaRPr lang="en-US"/>
        </a:p>
      </dgm:t>
    </dgm:pt>
    <dgm:pt modelId="{ACCD7148-1290-47A5-9081-DF1D20B43261}" type="pres">
      <dgm:prSet presAssocID="{C1C58ACF-5544-4876-B5B8-DC948A4A3DC2}" presName="node" presStyleLbl="node1" presStyleIdx="1" presStyleCnt="4">
        <dgm:presLayoutVars>
          <dgm:bulletEnabled val="1"/>
        </dgm:presLayoutVars>
      </dgm:prSet>
      <dgm:spPr/>
      <dgm:t>
        <a:bodyPr/>
        <a:lstStyle/>
        <a:p>
          <a:endParaRPr lang="en-US"/>
        </a:p>
      </dgm:t>
    </dgm:pt>
    <dgm:pt modelId="{819CAF22-5C8C-40CE-A703-99F5746F27AC}" type="pres">
      <dgm:prSet presAssocID="{8D988FCD-EFDA-48A4-8E2E-B9936F856FEE}" presName="parTrans" presStyleLbl="sibTrans2D1" presStyleIdx="2" presStyleCnt="4"/>
      <dgm:spPr/>
      <dgm:t>
        <a:bodyPr/>
        <a:lstStyle/>
        <a:p>
          <a:endParaRPr lang="en-US"/>
        </a:p>
      </dgm:t>
    </dgm:pt>
    <dgm:pt modelId="{E926A2BF-89ED-4345-BD59-C3F7F6300747}" type="pres">
      <dgm:prSet presAssocID="{8D988FCD-EFDA-48A4-8E2E-B9936F856FEE}" presName="connectorText" presStyleLbl="sibTrans2D1" presStyleIdx="2" presStyleCnt="4"/>
      <dgm:spPr/>
      <dgm:t>
        <a:bodyPr/>
        <a:lstStyle/>
        <a:p>
          <a:endParaRPr lang="en-US"/>
        </a:p>
      </dgm:t>
    </dgm:pt>
    <dgm:pt modelId="{B276EB1C-B0DD-44F2-B5D9-7182FCC66676}" type="pres">
      <dgm:prSet presAssocID="{F4E92EC4-1D50-4CDB-A50F-C55058B8DEF0}" presName="node" presStyleLbl="node1" presStyleIdx="2" presStyleCnt="4">
        <dgm:presLayoutVars>
          <dgm:bulletEnabled val="1"/>
        </dgm:presLayoutVars>
      </dgm:prSet>
      <dgm:spPr/>
      <dgm:t>
        <a:bodyPr/>
        <a:lstStyle/>
        <a:p>
          <a:endParaRPr lang="en-US"/>
        </a:p>
      </dgm:t>
    </dgm:pt>
    <dgm:pt modelId="{0188738E-3E29-4EDE-91C0-3147677129C2}" type="pres">
      <dgm:prSet presAssocID="{D21D7E62-C69F-45BE-BFBB-0392D9B2F322}" presName="parTrans" presStyleLbl="sibTrans2D1" presStyleIdx="3" presStyleCnt="4"/>
      <dgm:spPr/>
      <dgm:t>
        <a:bodyPr/>
        <a:lstStyle/>
        <a:p>
          <a:endParaRPr lang="en-US"/>
        </a:p>
      </dgm:t>
    </dgm:pt>
    <dgm:pt modelId="{170CECC3-4A71-466B-BCE9-BF4AEA98D2B7}" type="pres">
      <dgm:prSet presAssocID="{D21D7E62-C69F-45BE-BFBB-0392D9B2F322}" presName="connectorText" presStyleLbl="sibTrans2D1" presStyleIdx="3" presStyleCnt="4"/>
      <dgm:spPr/>
      <dgm:t>
        <a:bodyPr/>
        <a:lstStyle/>
        <a:p>
          <a:endParaRPr lang="en-US"/>
        </a:p>
      </dgm:t>
    </dgm:pt>
    <dgm:pt modelId="{680A354C-9D46-43DF-BC78-615F728DB9A1}" type="pres">
      <dgm:prSet presAssocID="{B1CEDF20-A283-4B63-8CF2-90C7A41F238F}" presName="node" presStyleLbl="node1" presStyleIdx="3" presStyleCnt="4" custRadScaleRad="105197" custRadScaleInc="405">
        <dgm:presLayoutVars>
          <dgm:bulletEnabled val="1"/>
        </dgm:presLayoutVars>
      </dgm:prSet>
      <dgm:spPr/>
      <dgm:t>
        <a:bodyPr/>
        <a:lstStyle/>
        <a:p>
          <a:endParaRPr lang="en-US"/>
        </a:p>
      </dgm:t>
    </dgm:pt>
  </dgm:ptLst>
  <dgm:cxnLst>
    <dgm:cxn modelId="{1B8FEEA3-9E9F-4138-9742-8EF6014A2538}" srcId="{743B7560-E85D-4955-AE13-776ED763A534}" destId="{B1CEDF20-A283-4B63-8CF2-90C7A41F238F}" srcOrd="3" destOrd="0" parTransId="{D21D7E62-C69F-45BE-BFBB-0392D9B2F322}" sibTransId="{3AB4EFE1-D9F0-4AFE-A38F-B2570B1DE335}"/>
    <dgm:cxn modelId="{89006867-AB87-4874-BCF5-FBC908E5F262}" type="presOf" srcId="{6E7C3AF4-7DDA-460B-B11E-7E9C9DE6F162}" destId="{C2B41C1D-1A8C-4944-970A-66E188F4A390}" srcOrd="0" destOrd="0" presId="urn:microsoft.com/office/officeart/2005/8/layout/radial5"/>
    <dgm:cxn modelId="{649719FA-0CC0-4E6C-A869-A1CB29272F99}" type="presOf" srcId="{743B7560-E85D-4955-AE13-776ED763A534}" destId="{389CC7A8-FE32-47FC-87BA-EC8F643631F3}" srcOrd="0" destOrd="0" presId="urn:microsoft.com/office/officeart/2005/8/layout/radial5"/>
    <dgm:cxn modelId="{5E47A319-C27A-4772-B4D3-F114DC9A3A3E}" type="presOf" srcId="{8D988FCD-EFDA-48A4-8E2E-B9936F856FEE}" destId="{E926A2BF-89ED-4345-BD59-C3F7F6300747}" srcOrd="1" destOrd="0" presId="urn:microsoft.com/office/officeart/2005/8/layout/radial5"/>
    <dgm:cxn modelId="{4806A4F3-41D9-429D-AA5D-A0042FB2F8FD}" type="presOf" srcId="{4F8BAE90-F1E7-4F99-9F58-5F019F3AFB5D}" destId="{3119E38E-1E6B-48E5-BF04-84B67286C918}" srcOrd="1" destOrd="0" presId="urn:microsoft.com/office/officeart/2005/8/layout/radial5"/>
    <dgm:cxn modelId="{63C8B418-1B0C-42E7-9750-5355BF91D6BA}" type="presOf" srcId="{4F8BAE90-F1E7-4F99-9F58-5F019F3AFB5D}" destId="{9DCCCA95-3F36-4536-9B4A-680878DF29C1}" srcOrd="0" destOrd="0" presId="urn:microsoft.com/office/officeart/2005/8/layout/radial5"/>
    <dgm:cxn modelId="{0602D867-E4FD-4C41-B36F-B73FDC01344B}" type="presOf" srcId="{D21D7E62-C69F-45BE-BFBB-0392D9B2F322}" destId="{0188738E-3E29-4EDE-91C0-3147677129C2}" srcOrd="0" destOrd="0" presId="urn:microsoft.com/office/officeart/2005/8/layout/radial5"/>
    <dgm:cxn modelId="{F5ECC057-FADE-4667-95DC-E7635B740CB7}" srcId="{743B7560-E85D-4955-AE13-776ED763A534}" destId="{F4E92EC4-1D50-4CDB-A50F-C55058B8DEF0}" srcOrd="2" destOrd="0" parTransId="{8D988FCD-EFDA-48A4-8E2E-B9936F856FEE}" sibTransId="{A1FCD278-46C1-4286-A435-F28071C68D0A}"/>
    <dgm:cxn modelId="{96A641D5-16B9-45AC-9156-D48E32868C85}" type="presOf" srcId="{C1C58ACF-5544-4876-B5B8-DC948A4A3DC2}" destId="{ACCD7148-1290-47A5-9081-DF1D20B43261}" srcOrd="0" destOrd="0" presId="urn:microsoft.com/office/officeart/2005/8/layout/radial5"/>
    <dgm:cxn modelId="{DE81BD44-049A-4C03-9578-27FD1DB5CF55}" type="presOf" srcId="{FB3A7BE4-E297-4B37-B063-021427FF09ED}" destId="{92A4EB70-8A00-4E41-AAE0-20A2C7D95C68}" srcOrd="1" destOrd="0" presId="urn:microsoft.com/office/officeart/2005/8/layout/radial5"/>
    <dgm:cxn modelId="{60D8A4FD-CE29-4FB8-81D7-4F7AD11B1D4A}" type="presOf" srcId="{8D988FCD-EFDA-48A4-8E2E-B9936F856FEE}" destId="{819CAF22-5C8C-40CE-A703-99F5746F27AC}" srcOrd="0" destOrd="0" presId="urn:microsoft.com/office/officeart/2005/8/layout/radial5"/>
    <dgm:cxn modelId="{35397E53-68F0-4E71-A41B-1719F1087AA7}" type="presOf" srcId="{D21D7E62-C69F-45BE-BFBB-0392D9B2F322}" destId="{170CECC3-4A71-466B-BCE9-BF4AEA98D2B7}" srcOrd="1" destOrd="0" presId="urn:microsoft.com/office/officeart/2005/8/layout/radial5"/>
    <dgm:cxn modelId="{43C676B1-0D9E-4BB6-A9C2-8F27609D91D0}" srcId="{743B7560-E85D-4955-AE13-776ED763A534}" destId="{C1C58ACF-5544-4876-B5B8-DC948A4A3DC2}" srcOrd="1" destOrd="0" parTransId="{4F8BAE90-F1E7-4F99-9F58-5F019F3AFB5D}" sibTransId="{062F5EC2-76F0-442B-A2FF-AD3780F3E73F}"/>
    <dgm:cxn modelId="{0A74CC33-11BF-4EB8-B384-97623CCF6347}" type="presOf" srcId="{F4E92EC4-1D50-4CDB-A50F-C55058B8DEF0}" destId="{B276EB1C-B0DD-44F2-B5D9-7182FCC66676}" srcOrd="0" destOrd="0" presId="urn:microsoft.com/office/officeart/2005/8/layout/radial5"/>
    <dgm:cxn modelId="{6A6955EF-CF48-447F-B508-FF5797036B6B}" srcId="{743B7560-E85D-4955-AE13-776ED763A534}" destId="{6E7C3AF4-7DDA-460B-B11E-7E9C9DE6F162}" srcOrd="0" destOrd="0" parTransId="{FB3A7BE4-E297-4B37-B063-021427FF09ED}" sibTransId="{C2012E6E-59AD-4BE3-8578-3036456D08E3}"/>
    <dgm:cxn modelId="{C16C785B-DFFA-4CD8-A35D-4E8C6CFD7CF7}" type="presOf" srcId="{B1CEDF20-A283-4B63-8CF2-90C7A41F238F}" destId="{680A354C-9D46-43DF-BC78-615F728DB9A1}" srcOrd="0" destOrd="0" presId="urn:microsoft.com/office/officeart/2005/8/layout/radial5"/>
    <dgm:cxn modelId="{EAFEEFCC-4028-4AFF-A4E6-93B35EEAE421}" srcId="{73249DCE-79E0-4F0F-BB5D-989C12F81338}" destId="{743B7560-E85D-4955-AE13-776ED763A534}" srcOrd="0" destOrd="0" parTransId="{ED663605-4A20-496F-A140-1C44DF4E7128}" sibTransId="{16FA27F6-F215-42E0-BE36-407D7422E0AC}"/>
    <dgm:cxn modelId="{12E149F0-973E-4FF6-A593-0378194B86E7}" type="presOf" srcId="{73249DCE-79E0-4F0F-BB5D-989C12F81338}" destId="{1D9674C7-6A25-4C86-91E9-E7F9F6E5FA37}" srcOrd="0" destOrd="0" presId="urn:microsoft.com/office/officeart/2005/8/layout/radial5"/>
    <dgm:cxn modelId="{4D8399D9-48E9-42CE-AA24-E79EC128C1A6}" type="presOf" srcId="{FB3A7BE4-E297-4B37-B063-021427FF09ED}" destId="{B95C6092-FF41-447B-A7F0-9C10E48A3B50}" srcOrd="0" destOrd="0" presId="urn:microsoft.com/office/officeart/2005/8/layout/radial5"/>
    <dgm:cxn modelId="{66D14080-2FFE-45FF-A408-CFFD8F323513}" type="presParOf" srcId="{1D9674C7-6A25-4C86-91E9-E7F9F6E5FA37}" destId="{389CC7A8-FE32-47FC-87BA-EC8F643631F3}" srcOrd="0" destOrd="0" presId="urn:microsoft.com/office/officeart/2005/8/layout/radial5"/>
    <dgm:cxn modelId="{315099CC-FBC5-4DD7-BAD7-CD2B9C12ECDD}" type="presParOf" srcId="{1D9674C7-6A25-4C86-91E9-E7F9F6E5FA37}" destId="{B95C6092-FF41-447B-A7F0-9C10E48A3B50}" srcOrd="1" destOrd="0" presId="urn:microsoft.com/office/officeart/2005/8/layout/radial5"/>
    <dgm:cxn modelId="{CA16B0C6-F9BD-4D68-BFCE-839108E3235F}" type="presParOf" srcId="{B95C6092-FF41-447B-A7F0-9C10E48A3B50}" destId="{92A4EB70-8A00-4E41-AAE0-20A2C7D95C68}" srcOrd="0" destOrd="0" presId="urn:microsoft.com/office/officeart/2005/8/layout/radial5"/>
    <dgm:cxn modelId="{0713A972-C493-488A-B244-ECD87028A17E}" type="presParOf" srcId="{1D9674C7-6A25-4C86-91E9-E7F9F6E5FA37}" destId="{C2B41C1D-1A8C-4944-970A-66E188F4A390}" srcOrd="2" destOrd="0" presId="urn:microsoft.com/office/officeart/2005/8/layout/radial5"/>
    <dgm:cxn modelId="{C1E32909-6081-4C4F-B224-38EF36C48DCD}" type="presParOf" srcId="{1D9674C7-6A25-4C86-91E9-E7F9F6E5FA37}" destId="{9DCCCA95-3F36-4536-9B4A-680878DF29C1}" srcOrd="3" destOrd="0" presId="urn:microsoft.com/office/officeart/2005/8/layout/radial5"/>
    <dgm:cxn modelId="{1AE9EDD0-C723-4068-932C-E6330E78DE6E}" type="presParOf" srcId="{9DCCCA95-3F36-4536-9B4A-680878DF29C1}" destId="{3119E38E-1E6B-48E5-BF04-84B67286C918}" srcOrd="0" destOrd="0" presId="urn:microsoft.com/office/officeart/2005/8/layout/radial5"/>
    <dgm:cxn modelId="{79B64133-49F8-4F2A-854C-D48FAB90D749}" type="presParOf" srcId="{1D9674C7-6A25-4C86-91E9-E7F9F6E5FA37}" destId="{ACCD7148-1290-47A5-9081-DF1D20B43261}" srcOrd="4" destOrd="0" presId="urn:microsoft.com/office/officeart/2005/8/layout/radial5"/>
    <dgm:cxn modelId="{3767E4B5-4A3F-4D75-86DB-D0DCA9F9A84B}" type="presParOf" srcId="{1D9674C7-6A25-4C86-91E9-E7F9F6E5FA37}" destId="{819CAF22-5C8C-40CE-A703-99F5746F27AC}" srcOrd="5" destOrd="0" presId="urn:microsoft.com/office/officeart/2005/8/layout/radial5"/>
    <dgm:cxn modelId="{18956EBB-BADF-4C10-A068-570FF67FCFFB}" type="presParOf" srcId="{819CAF22-5C8C-40CE-A703-99F5746F27AC}" destId="{E926A2BF-89ED-4345-BD59-C3F7F6300747}" srcOrd="0" destOrd="0" presId="urn:microsoft.com/office/officeart/2005/8/layout/radial5"/>
    <dgm:cxn modelId="{C57BD280-E7B2-4F6E-8896-831578204950}" type="presParOf" srcId="{1D9674C7-6A25-4C86-91E9-E7F9F6E5FA37}" destId="{B276EB1C-B0DD-44F2-B5D9-7182FCC66676}" srcOrd="6" destOrd="0" presId="urn:microsoft.com/office/officeart/2005/8/layout/radial5"/>
    <dgm:cxn modelId="{DC3E3807-F013-4705-9DD2-10CEE35FBD8F}" type="presParOf" srcId="{1D9674C7-6A25-4C86-91E9-E7F9F6E5FA37}" destId="{0188738E-3E29-4EDE-91C0-3147677129C2}" srcOrd="7" destOrd="0" presId="urn:microsoft.com/office/officeart/2005/8/layout/radial5"/>
    <dgm:cxn modelId="{30397C0E-7EBF-4C86-8B0C-FC510BFCAC93}" type="presParOf" srcId="{0188738E-3E29-4EDE-91C0-3147677129C2}" destId="{170CECC3-4A71-466B-BCE9-BF4AEA98D2B7}" srcOrd="0" destOrd="0" presId="urn:microsoft.com/office/officeart/2005/8/layout/radial5"/>
    <dgm:cxn modelId="{3702D515-1E9E-4883-AC71-8A995012427C}" type="presParOf" srcId="{1D9674C7-6A25-4C86-91E9-E7F9F6E5FA37}" destId="{680A354C-9D46-43DF-BC78-615F728DB9A1}"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CC7A8-FE32-47FC-87BA-EC8F643631F3}">
      <dsp:nvSpPr>
        <dsp:cNvPr id="0" name=""/>
        <dsp:cNvSpPr/>
      </dsp:nvSpPr>
      <dsp:spPr>
        <a:xfrm>
          <a:off x="3066510" y="1976691"/>
          <a:ext cx="1410779" cy="1410779"/>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3273114" y="2183295"/>
        <a:ext cx="997571" cy="997571"/>
      </dsp:txXfrm>
    </dsp:sp>
    <dsp:sp modelId="{B95C6092-FF41-447B-A7F0-9C10E48A3B50}">
      <dsp:nvSpPr>
        <dsp:cNvPr id="0" name=""/>
        <dsp:cNvSpPr/>
      </dsp:nvSpPr>
      <dsp:spPr>
        <a:xfrm rot="16200000">
          <a:off x="3622812" y="1464001"/>
          <a:ext cx="298174" cy="479664"/>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667538" y="1604660"/>
        <a:ext cx="208722" cy="287798"/>
      </dsp:txXfrm>
    </dsp:sp>
    <dsp:sp modelId="{C2B41C1D-1A8C-4944-970A-66E188F4A390}">
      <dsp:nvSpPr>
        <dsp:cNvPr id="0" name=""/>
        <dsp:cNvSpPr/>
      </dsp:nvSpPr>
      <dsp:spPr>
        <a:xfrm>
          <a:off x="3066510" y="3318"/>
          <a:ext cx="1410779" cy="1410779"/>
        </a:xfrm>
        <a:prstGeom prst="ellipse">
          <a:avLst/>
        </a:prstGeom>
        <a:solidFill>
          <a:schemeClr val="bg1">
            <a:lumMod val="85000"/>
          </a:schemeClr>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p3d extrusionH="190500"/>
      </dsp:spPr>
      <dsp:style>
        <a:lnRef idx="1">
          <a:schemeClr val="accent1"/>
        </a:lnRef>
        <a:fillRef idx="3">
          <a:schemeClr val="accent1"/>
        </a:fillRef>
        <a:effectRef idx="2">
          <a:schemeClr val="accent1"/>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0" u="sng" kern="1200" dirty="0" smtClean="0">
              <a:solidFill>
                <a:schemeClr val="accent2">
                  <a:lumMod val="10000"/>
                </a:schemeClr>
              </a:solidFill>
              <a:hlinkClick xmlns:r="http://schemas.openxmlformats.org/officeDocument/2006/relationships" r:id="" action="ppaction://hlinksldjump"/>
            </a:rPr>
            <a:t>Money</a:t>
          </a:r>
          <a:r>
            <a:rPr lang="en-US" sz="1500" b="0" u="sng" kern="1200" dirty="0" smtClean="0">
              <a:solidFill>
                <a:schemeClr val="accent2">
                  <a:lumMod val="10000"/>
                </a:schemeClr>
              </a:solidFill>
            </a:rPr>
            <a:t> Market</a:t>
          </a:r>
          <a:endParaRPr lang="en-US" sz="1500" b="0" u="sng" kern="1200" dirty="0">
            <a:solidFill>
              <a:schemeClr val="accent2">
                <a:lumMod val="10000"/>
              </a:schemeClr>
            </a:solidFill>
          </a:endParaRPr>
        </a:p>
      </dsp:txBody>
      <dsp:txXfrm>
        <a:off x="3273114" y="209922"/>
        <a:ext cx="997571" cy="997571"/>
      </dsp:txXfrm>
    </dsp:sp>
    <dsp:sp modelId="{9DCCCA95-3F36-4536-9B4A-680878DF29C1}">
      <dsp:nvSpPr>
        <dsp:cNvPr id="0" name=""/>
        <dsp:cNvSpPr/>
      </dsp:nvSpPr>
      <dsp:spPr>
        <a:xfrm>
          <a:off x="4601060" y="2442248"/>
          <a:ext cx="298174" cy="479664"/>
        </a:xfrm>
        <a:prstGeom prst="rightArrow">
          <a:avLst>
            <a:gd name="adj1" fmla="val 60000"/>
            <a:gd name="adj2" fmla="val 50000"/>
          </a:avLst>
        </a:prstGeom>
        <a:solidFill>
          <a:schemeClr val="accent4">
            <a:hueOff val="1628579"/>
            <a:satOff val="131"/>
            <a:lumOff val="3595"/>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601060" y="2538181"/>
        <a:ext cx="208722" cy="287798"/>
      </dsp:txXfrm>
    </dsp:sp>
    <dsp:sp modelId="{ACCD7148-1290-47A5-9081-DF1D20B43261}">
      <dsp:nvSpPr>
        <dsp:cNvPr id="0" name=""/>
        <dsp:cNvSpPr/>
      </dsp:nvSpPr>
      <dsp:spPr>
        <a:xfrm>
          <a:off x="5039883" y="1976691"/>
          <a:ext cx="1410779" cy="1410779"/>
        </a:xfrm>
        <a:prstGeom prst="ellipse">
          <a:avLst/>
        </a:prstGeom>
        <a:solidFill>
          <a:schemeClr val="bg1">
            <a:lumMod val="85000"/>
          </a:schemeClr>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p3d extrusionH="190500"/>
      </dsp:spPr>
      <dsp:style>
        <a:lnRef idx="1">
          <a:schemeClr val="accent1"/>
        </a:lnRef>
        <a:fillRef idx="3">
          <a:schemeClr val="accent1"/>
        </a:fillRef>
        <a:effectRef idx="2">
          <a:schemeClr val="accent1"/>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bg1"/>
              </a:solidFill>
              <a:hlinkClick xmlns:r="http://schemas.openxmlformats.org/officeDocument/2006/relationships" r:id="" action="ppaction://hlinksldjump"/>
            </a:rPr>
            <a:t>Foreign Exchange</a:t>
          </a:r>
          <a:endParaRPr lang="en-US" sz="1500" b="1" kern="1200" dirty="0">
            <a:solidFill>
              <a:schemeClr val="bg1"/>
            </a:solidFill>
          </a:endParaRPr>
        </a:p>
      </dsp:txBody>
      <dsp:txXfrm>
        <a:off x="5246487" y="2183295"/>
        <a:ext cx="997571" cy="997571"/>
      </dsp:txXfrm>
    </dsp:sp>
    <dsp:sp modelId="{819CAF22-5C8C-40CE-A703-99F5746F27AC}">
      <dsp:nvSpPr>
        <dsp:cNvPr id="0" name=""/>
        <dsp:cNvSpPr/>
      </dsp:nvSpPr>
      <dsp:spPr>
        <a:xfrm rot="5400000">
          <a:off x="3622812" y="3420496"/>
          <a:ext cx="298174" cy="479664"/>
        </a:xfrm>
        <a:prstGeom prst="rightArrow">
          <a:avLst>
            <a:gd name="adj1" fmla="val 60000"/>
            <a:gd name="adj2" fmla="val 50000"/>
          </a:avLst>
        </a:prstGeom>
        <a:solidFill>
          <a:schemeClr val="accent4">
            <a:hueOff val="3257159"/>
            <a:satOff val="262"/>
            <a:lumOff val="7190"/>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667538" y="3471703"/>
        <a:ext cx="208722" cy="287798"/>
      </dsp:txXfrm>
    </dsp:sp>
    <dsp:sp modelId="{B276EB1C-B0DD-44F2-B5D9-7182FCC66676}">
      <dsp:nvSpPr>
        <dsp:cNvPr id="0" name=""/>
        <dsp:cNvSpPr/>
      </dsp:nvSpPr>
      <dsp:spPr>
        <a:xfrm>
          <a:off x="3066510" y="3950064"/>
          <a:ext cx="1410779" cy="1410779"/>
        </a:xfrm>
        <a:prstGeom prst="ellipse">
          <a:avLst/>
        </a:prstGeom>
        <a:solidFill>
          <a:schemeClr val="bg1">
            <a:lumMod val="85000"/>
          </a:schemeClr>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p3d extrusionH="190500"/>
      </dsp:spPr>
      <dsp:style>
        <a:lnRef idx="1">
          <a:schemeClr val="accent1"/>
        </a:lnRef>
        <a:fillRef idx="3">
          <a:schemeClr val="accent1"/>
        </a:fillRef>
        <a:effectRef idx="2">
          <a:schemeClr val="accent1"/>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u="sng" kern="1200" dirty="0" smtClean="0">
              <a:solidFill>
                <a:schemeClr val="accent2">
                  <a:lumMod val="10000"/>
                </a:schemeClr>
              </a:solidFill>
              <a:hlinkClick xmlns:r="http://schemas.openxmlformats.org/officeDocument/2006/relationships" r:id="" action="ppaction://hlinksldjump"/>
            </a:rPr>
            <a:t>Commodity </a:t>
          </a:r>
          <a:r>
            <a:rPr lang="en-US" sz="1500" b="1" u="sng" kern="1200" dirty="0" smtClean="0">
              <a:solidFill>
                <a:schemeClr val="accent2">
                  <a:lumMod val="10000"/>
                </a:schemeClr>
              </a:solidFill>
            </a:rPr>
            <a:t>Market</a:t>
          </a:r>
          <a:endParaRPr lang="en-US" sz="1500" b="1" u="sng" kern="1200" dirty="0">
            <a:solidFill>
              <a:schemeClr val="accent2">
                <a:lumMod val="10000"/>
              </a:schemeClr>
            </a:solidFill>
          </a:endParaRPr>
        </a:p>
      </dsp:txBody>
      <dsp:txXfrm>
        <a:off x="3273114" y="4156668"/>
        <a:ext cx="997571" cy="997571"/>
      </dsp:txXfrm>
    </dsp:sp>
    <dsp:sp modelId="{0188738E-3E29-4EDE-91C0-3147677129C2}">
      <dsp:nvSpPr>
        <dsp:cNvPr id="0" name=""/>
        <dsp:cNvSpPr/>
      </dsp:nvSpPr>
      <dsp:spPr>
        <a:xfrm rot="10810935">
          <a:off x="2567653" y="2438978"/>
          <a:ext cx="352529" cy="479664"/>
        </a:xfrm>
        <a:prstGeom prst="rightArrow">
          <a:avLst>
            <a:gd name="adj1" fmla="val 60000"/>
            <a:gd name="adj2" fmla="val 50000"/>
          </a:avLst>
        </a:prstGeom>
        <a:solidFill>
          <a:schemeClr val="accent4">
            <a:hueOff val="4885738"/>
            <a:satOff val="393"/>
            <a:lumOff val="10785"/>
            <a:alphaOff val="0"/>
          </a:schemeClr>
        </a:solidFill>
        <a:ln>
          <a:noFill/>
        </a:ln>
        <a:effectLst>
          <a:outerShdw blurRad="40000" dist="23000" dir="5400000" rotWithShape="0">
            <a:srgbClr val="000000">
              <a:alpha val="35000"/>
            </a:srgbClr>
          </a:outerShdw>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673412" y="2535079"/>
        <a:ext cx="246770" cy="287798"/>
      </dsp:txXfrm>
    </dsp:sp>
    <dsp:sp modelId="{680A354C-9D46-43DF-BC78-615F728DB9A1}">
      <dsp:nvSpPr>
        <dsp:cNvPr id="0" name=""/>
        <dsp:cNvSpPr/>
      </dsp:nvSpPr>
      <dsp:spPr>
        <a:xfrm>
          <a:off x="990592" y="1970088"/>
          <a:ext cx="1410779" cy="1410779"/>
        </a:xfrm>
        <a:prstGeom prst="ellipse">
          <a:avLst/>
        </a:prstGeom>
        <a:solidFill>
          <a:schemeClr val="bg1">
            <a:lumMod val="85000"/>
          </a:schemeClr>
        </a:soli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p3d extrusionH="190500"/>
      </dsp:spPr>
      <dsp:style>
        <a:lnRef idx="1">
          <a:schemeClr val="accent2"/>
        </a:lnRef>
        <a:fillRef idx="3">
          <a:schemeClr val="accent2"/>
        </a:fillRef>
        <a:effectRef idx="2">
          <a:schemeClr val="accent2"/>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u="sng" kern="1200" dirty="0" smtClean="0">
              <a:solidFill>
                <a:schemeClr val="accent2">
                  <a:lumMod val="10000"/>
                </a:schemeClr>
              </a:solidFill>
              <a:hlinkClick xmlns:r="http://schemas.openxmlformats.org/officeDocument/2006/relationships" r:id="" action="ppaction://hlinksldjump"/>
            </a:rPr>
            <a:t>Capital</a:t>
          </a:r>
          <a:r>
            <a:rPr lang="en-US" sz="1500" b="1" u="sng" kern="1200" dirty="0" smtClean="0">
              <a:solidFill>
                <a:schemeClr val="accent2">
                  <a:lumMod val="10000"/>
                </a:schemeClr>
              </a:solidFill>
            </a:rPr>
            <a:t> Market </a:t>
          </a:r>
          <a:endParaRPr lang="en-US" sz="1500" b="1" u="sng" kern="1200" dirty="0">
            <a:solidFill>
              <a:schemeClr val="accent2">
                <a:lumMod val="10000"/>
              </a:schemeClr>
            </a:solidFill>
          </a:endParaRPr>
        </a:p>
      </dsp:txBody>
      <dsp:txXfrm>
        <a:off x="1197196" y="2176692"/>
        <a:ext cx="997571" cy="99757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D3C867-7211-4F08-B4BB-57C4E4C8F51A}" type="datetimeFigureOut">
              <a:rPr lang="en-US" smtClean="0"/>
              <a:pPr/>
              <a:t>9/27/2017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5BCDB-F205-4BBA-9684-9395BB16657B}" type="slidenum">
              <a:rPr lang="en-US" smtClean="0"/>
              <a:pPr/>
              <a:t>‹#›</a:t>
            </a:fld>
            <a:endParaRPr lang="en-US"/>
          </a:p>
        </p:txBody>
      </p:sp>
    </p:spTree>
    <p:extLst>
      <p:ext uri="{BB962C8B-B14F-4D97-AF65-F5344CB8AC3E}">
        <p14:creationId xmlns:p14="http://schemas.microsoft.com/office/powerpoint/2010/main" val="944095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Tree>
    <p:extLst>
      <p:ext uri="{BB962C8B-B14F-4D97-AF65-F5344CB8AC3E}">
        <p14:creationId xmlns:p14="http://schemas.microsoft.com/office/powerpoint/2010/main" val="126401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4698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611062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Trading</a:t>
            </a:r>
            <a:r>
              <a:rPr lang="en-US" b="1" baseline="0" dirty="0" smtClean="0"/>
              <a:t> without CCP</a:t>
            </a:r>
            <a:endParaRPr lang="en-US" b="1" dirty="0" smtClean="0"/>
          </a:p>
          <a:p>
            <a:r>
              <a:rPr lang="en-US" altLang="en-US" sz="1200" dirty="0" smtClean="0"/>
              <a:t>1.All parties can trade with every other party</a:t>
            </a:r>
          </a:p>
          <a:p>
            <a:r>
              <a:rPr lang="en-US" altLang="en-US" sz="1200" dirty="0" smtClean="0"/>
              <a:t>2.Terms vary depending on bilateral agreement</a:t>
            </a:r>
          </a:p>
          <a:p>
            <a:r>
              <a:rPr lang="en-US" altLang="en-US" sz="1200" dirty="0" smtClean="0"/>
              <a:t>3.Dealer defaults borne by direct counterparties</a:t>
            </a:r>
          </a:p>
          <a:p>
            <a:r>
              <a:rPr lang="en-US" altLang="en-US" sz="1200" dirty="0" smtClean="0"/>
              <a:t>4.Notionals are double-counted (For offsetting trades)</a:t>
            </a:r>
          </a:p>
          <a:p>
            <a:r>
              <a:rPr lang="en-US" altLang="en-US" sz="1200" dirty="0" smtClean="0"/>
              <a:t>5.Regulators have limited view of true exposure</a:t>
            </a:r>
          </a:p>
          <a:p>
            <a:pPr>
              <a:spcAft>
                <a:spcPts val="7800"/>
              </a:spcAft>
            </a:pPr>
            <a:r>
              <a:rPr lang="en-US" altLang="en-US" sz="1200" dirty="0" smtClean="0"/>
              <a:t>6.Limited pricing data available</a:t>
            </a:r>
          </a:p>
          <a:p>
            <a:endParaRPr lang="en-US" dirty="0" smtClean="0"/>
          </a:p>
          <a:p>
            <a:r>
              <a:rPr lang="en-US" b="1" dirty="0" smtClean="0"/>
              <a:t>Trading with CCP</a:t>
            </a:r>
          </a:p>
          <a:p>
            <a:r>
              <a:rPr lang="en-US" altLang="en-US" sz="1200" dirty="0" smtClean="0"/>
              <a:t>1. Clearinghouse is the counterparty to every trade</a:t>
            </a:r>
          </a:p>
          <a:p>
            <a:r>
              <a:rPr lang="en-US" altLang="en-US" sz="1200" dirty="0" smtClean="0"/>
              <a:t>2. Dealers negotiate bilaterally but clear centrally</a:t>
            </a:r>
          </a:p>
          <a:p>
            <a:r>
              <a:rPr lang="en-US" altLang="en-US" sz="1200" dirty="0" smtClean="0"/>
              <a:t>3. Terms are standardized</a:t>
            </a:r>
          </a:p>
          <a:p>
            <a:r>
              <a:rPr lang="en-US" altLang="en-US" sz="1200" dirty="0" smtClean="0"/>
              <a:t>4. Members report prices regularly</a:t>
            </a:r>
          </a:p>
          <a:p>
            <a:r>
              <a:rPr lang="en-US" altLang="en-US" sz="1200" dirty="0" smtClean="0"/>
              <a:t>5.Members post margin on individual trades</a:t>
            </a:r>
          </a:p>
          <a:p>
            <a:r>
              <a:rPr lang="en-US" altLang="en-US" sz="1200" dirty="0" smtClean="0"/>
              <a:t>6.Dealer defaults borne by all members</a:t>
            </a:r>
          </a:p>
          <a:p>
            <a:r>
              <a:rPr lang="en-US" altLang="en-US" sz="1200" dirty="0" smtClean="0"/>
              <a:t>7.Notional netted automatically</a:t>
            </a:r>
          </a:p>
          <a:p>
            <a:endParaRPr lang="en-US" b="1" dirty="0"/>
          </a:p>
        </p:txBody>
      </p:sp>
      <p:sp>
        <p:nvSpPr>
          <p:cNvPr id="4" name="Slide Number Placeholder 3"/>
          <p:cNvSpPr>
            <a:spLocks noGrp="1"/>
          </p:cNvSpPr>
          <p:nvPr>
            <p:ph type="sldNum" sz="quarter" idx="10"/>
          </p:nvPr>
        </p:nvSpPr>
        <p:spPr/>
        <p:txBody>
          <a:bodyPr/>
          <a:lstStyle/>
          <a:p>
            <a:fld id="{8C35BCDB-F205-4BBA-9684-9395BB16657B}" type="slidenum">
              <a:rPr lang="en-US" smtClean="0"/>
              <a:pPr/>
              <a:t>25</a:t>
            </a:fld>
            <a:endParaRPr lang="en-US"/>
          </a:p>
        </p:txBody>
      </p:sp>
    </p:spTree>
    <p:extLst>
      <p:ext uri="{BB962C8B-B14F-4D97-AF65-F5344CB8AC3E}">
        <p14:creationId xmlns:p14="http://schemas.microsoft.com/office/powerpoint/2010/main" val="213781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35BCDB-F205-4BBA-9684-9395BB16657B}" type="slidenum">
              <a:rPr lang="en-US" smtClean="0"/>
              <a:pPr/>
              <a:t>31</a:t>
            </a:fld>
            <a:endParaRPr lang="en-US"/>
          </a:p>
        </p:txBody>
      </p:sp>
    </p:spTree>
    <p:extLst>
      <p:ext uri="{BB962C8B-B14F-4D97-AF65-F5344CB8AC3E}">
        <p14:creationId xmlns:p14="http://schemas.microsoft.com/office/powerpoint/2010/main" val="3436152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52195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204461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261EF5-9404-41AA-8594-7D6E15497E80}" type="slidenum">
              <a:rPr lang="en-US" altLang="en-US"/>
              <a:pPr eaLnBrk="1" hangingPunct="1"/>
              <a:t>45</a:t>
            </a:fld>
            <a:endParaRPr lang="en-US" altLang="en-US"/>
          </a:p>
        </p:txBody>
      </p:sp>
    </p:spTree>
    <p:extLst>
      <p:ext uri="{BB962C8B-B14F-4D97-AF65-F5344CB8AC3E}">
        <p14:creationId xmlns:p14="http://schemas.microsoft.com/office/powerpoint/2010/main" val="186791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261EF5-9404-41AA-8594-7D6E15497E80}" type="slidenum">
              <a:rPr lang="en-US" altLang="en-US"/>
              <a:pPr eaLnBrk="1" hangingPunct="1"/>
              <a:t>46</a:t>
            </a:fld>
            <a:endParaRPr lang="en-US" altLang="en-US"/>
          </a:p>
        </p:txBody>
      </p:sp>
    </p:spTree>
    <p:extLst>
      <p:ext uri="{BB962C8B-B14F-4D97-AF65-F5344CB8AC3E}">
        <p14:creationId xmlns:p14="http://schemas.microsoft.com/office/powerpoint/2010/main" val="3378005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261EF5-9404-41AA-8594-7D6E15497E80}" type="slidenum">
              <a:rPr lang="en-US" altLang="en-US"/>
              <a:pPr eaLnBrk="1" hangingPunct="1"/>
              <a:t>47</a:t>
            </a:fld>
            <a:endParaRPr lang="en-US" altLang="en-US"/>
          </a:p>
        </p:txBody>
      </p:sp>
    </p:spTree>
    <p:extLst>
      <p:ext uri="{BB962C8B-B14F-4D97-AF65-F5344CB8AC3E}">
        <p14:creationId xmlns:p14="http://schemas.microsoft.com/office/powerpoint/2010/main" val="162553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11832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11850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Arranger:</a:t>
            </a:r>
          </a:p>
          <a:p>
            <a:r>
              <a:rPr lang="en-US" altLang="en-US" dirty="0" smtClean="0"/>
              <a:t>Point 1: </a:t>
            </a:r>
            <a:r>
              <a:rPr lang="en-US" altLang="en-US" dirty="0" smtClean="0">
                <a:solidFill>
                  <a:srgbClr val="000000"/>
                </a:solidFill>
                <a:cs typeface="Arial" panose="020B0604020202020204" pitchFamily="34" charset="0"/>
              </a:rPr>
              <a:t>(structuring, underwriting and obtaining credit enhancements where required)</a:t>
            </a:r>
          </a:p>
          <a:p>
            <a:endParaRPr lang="en-US" altLang="en-US" dirty="0" smtClean="0"/>
          </a:p>
          <a:p>
            <a:endParaRPr lang="en-US" altLang="en-US" dirty="0" smtClean="0"/>
          </a:p>
        </p:txBody>
      </p:sp>
    </p:spTree>
    <p:extLst>
      <p:ext uri="{BB962C8B-B14F-4D97-AF65-F5344CB8AC3E}">
        <p14:creationId xmlns:p14="http://schemas.microsoft.com/office/powerpoint/2010/main" val="1768190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Shared Services: </a:t>
            </a:r>
            <a:r>
              <a:rPr lang="en-US" altLang="en-US" dirty="0" smtClean="0">
                <a:cs typeface="Arial" panose="020B0604020202020204" pitchFamily="34" charset="0"/>
              </a:rPr>
              <a:t>Product Control - Financial Control - KYC - Taxation- Wealth</a:t>
            </a:r>
          </a:p>
          <a:p>
            <a:r>
              <a:rPr lang="en-US" altLang="en-US" dirty="0" smtClean="0">
                <a:cs typeface="Arial" panose="020B0604020202020204" pitchFamily="34" charset="0"/>
              </a:rPr>
              <a:t>Reporting: Risk Reporting - Regulatory Reporting - Client Reporting - Exceptions Reporting - Management Information - Analytics </a:t>
            </a:r>
          </a:p>
          <a:p>
            <a:endParaRPr lang="en-US" altLang="en-US" dirty="0" smtClean="0">
              <a:cs typeface="Arial" panose="020B0604020202020204" pitchFamily="34" charset="0"/>
            </a:endParaRPr>
          </a:p>
          <a:p>
            <a:endParaRPr lang="en-US" altLang="en-US" dirty="0" smtClean="0"/>
          </a:p>
        </p:txBody>
      </p:sp>
    </p:spTree>
    <p:extLst>
      <p:ext uri="{BB962C8B-B14F-4D97-AF65-F5344CB8AC3E}">
        <p14:creationId xmlns:p14="http://schemas.microsoft.com/office/powerpoint/2010/main" val="466384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73BD57-83D3-4118-8B0E-5BF3462CCBAA}" type="slidenum">
              <a:rPr lang="en-US" altLang="en-US"/>
              <a:pPr/>
              <a:t>60</a:t>
            </a:fld>
            <a:endParaRPr lang="en-US" altLang="en-US"/>
          </a:p>
        </p:txBody>
      </p:sp>
    </p:spTree>
    <p:extLst>
      <p:ext uri="{BB962C8B-B14F-4D97-AF65-F5344CB8AC3E}">
        <p14:creationId xmlns:p14="http://schemas.microsoft.com/office/powerpoint/2010/main" val="1868950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0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34249C-87BB-4CF9-A1E6-6B9EA5F1FF72}" type="slidenum">
              <a:rPr lang="en-US" altLang="en-US"/>
              <a:pPr eaLnBrk="1" hangingPunct="1"/>
              <a:t>61</a:t>
            </a:fld>
            <a:endParaRPr lang="en-US" altLang="en-US"/>
          </a:p>
        </p:txBody>
      </p:sp>
    </p:spTree>
    <p:extLst>
      <p:ext uri="{BB962C8B-B14F-4D97-AF65-F5344CB8AC3E}">
        <p14:creationId xmlns:p14="http://schemas.microsoft.com/office/powerpoint/2010/main" val="419750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9B0E7B-651F-43CA-B5E6-9019792D230C}" type="slidenum">
              <a:rPr lang="en-US" altLang="en-US"/>
              <a:pPr/>
              <a:t>62</a:t>
            </a:fld>
            <a:endParaRPr lang="en-US" altLang="en-US"/>
          </a:p>
        </p:txBody>
      </p:sp>
    </p:spTree>
    <p:extLst>
      <p:ext uri="{BB962C8B-B14F-4D97-AF65-F5344CB8AC3E}">
        <p14:creationId xmlns:p14="http://schemas.microsoft.com/office/powerpoint/2010/main" val="3780810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902909-B5AD-41BD-8986-9E1618568CA0}" type="slidenum">
              <a:rPr lang="en-US" altLang="en-US"/>
              <a:pPr/>
              <a:t>64</a:t>
            </a:fld>
            <a:endParaRPr lang="en-US" altLang="en-US"/>
          </a:p>
        </p:txBody>
      </p:sp>
    </p:spTree>
    <p:extLst>
      <p:ext uri="{BB962C8B-B14F-4D97-AF65-F5344CB8AC3E}">
        <p14:creationId xmlns:p14="http://schemas.microsoft.com/office/powerpoint/2010/main" val="834213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4C6C80-A251-4A66-AB83-059B3AD2106E}" type="slidenum">
              <a:rPr lang="en-US" altLang="en-US"/>
              <a:pPr/>
              <a:t>65</a:t>
            </a:fld>
            <a:endParaRPr lang="en-US" altLang="en-US"/>
          </a:p>
        </p:txBody>
      </p:sp>
    </p:spTree>
    <p:extLst>
      <p:ext uri="{BB962C8B-B14F-4D97-AF65-F5344CB8AC3E}">
        <p14:creationId xmlns:p14="http://schemas.microsoft.com/office/powerpoint/2010/main" val="2457079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Arial" panose="020B0604020202020204" pitchFamily="34" charset="0"/>
              <a:cs typeface="Arial" panose="020B0604020202020204" pitchFamily="34" charset="0"/>
            </a:endParaRPr>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9F1F33-48F5-43FA-8699-58D42ED34C3D}" type="slidenum">
              <a:rPr lang="en-US" altLang="en-US"/>
              <a:pPr/>
              <a:t>67</a:t>
            </a:fld>
            <a:endParaRPr lang="en-US" altLang="en-US"/>
          </a:p>
        </p:txBody>
      </p:sp>
    </p:spTree>
    <p:extLst>
      <p:ext uri="{BB962C8B-B14F-4D97-AF65-F5344CB8AC3E}">
        <p14:creationId xmlns:p14="http://schemas.microsoft.com/office/powerpoint/2010/main" val="360960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5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3C7465-1E59-4EAF-A672-68DA73449A1F}" type="slidenum">
              <a:rPr lang="en-US" altLang="en-US"/>
              <a:pPr/>
              <a:t>68</a:t>
            </a:fld>
            <a:endParaRPr lang="en-US" altLang="en-US"/>
          </a:p>
        </p:txBody>
      </p:sp>
    </p:spTree>
    <p:extLst>
      <p:ext uri="{BB962C8B-B14F-4D97-AF65-F5344CB8AC3E}">
        <p14:creationId xmlns:p14="http://schemas.microsoft.com/office/powerpoint/2010/main" val="4064384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Executions Errors</a:t>
            </a:r>
          </a:p>
          <a:p>
            <a:r>
              <a:rPr lang="en-US" altLang="en-US" smtClean="0"/>
              <a:t>Control Errors</a:t>
            </a:r>
          </a:p>
          <a:p>
            <a:r>
              <a:rPr lang="en-US" altLang="en-US" smtClean="0"/>
              <a:t>Exception Reporting</a:t>
            </a:r>
          </a:p>
          <a:p>
            <a:endParaRPr lang="en-US" altLang="en-US" smtClean="0"/>
          </a:p>
          <a:p>
            <a:endParaRPr lang="en-US" altLang="en-US" smtClean="0"/>
          </a:p>
        </p:txBody>
      </p:sp>
      <p:sp>
        <p:nvSpPr>
          <p:cNvPr id="242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8DAE0B-7DC8-492B-AF10-CB516E275A7D}" type="slidenum">
              <a:rPr lang="en-US" altLang="en-US"/>
              <a:pPr eaLnBrk="1" hangingPunct="1"/>
              <a:t>69</a:t>
            </a:fld>
            <a:endParaRPr lang="en-US" altLang="en-US"/>
          </a:p>
        </p:txBody>
      </p:sp>
    </p:spTree>
    <p:extLst>
      <p:ext uri="{BB962C8B-B14F-4D97-AF65-F5344CB8AC3E}">
        <p14:creationId xmlns:p14="http://schemas.microsoft.com/office/powerpoint/2010/main" val="27676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412357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Arial" panose="020B0604020202020204" pitchFamily="34" charset="0"/>
              <a:cs typeface="Arial" panose="020B0604020202020204" pitchFamily="34" charset="0"/>
            </a:endParaRPr>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89F42A-7EBD-4BD0-8208-4CE5AE8EBB0E}" type="slidenum">
              <a:rPr lang="en-US" altLang="en-US"/>
              <a:pPr/>
              <a:t>72</a:t>
            </a:fld>
            <a:endParaRPr lang="en-US" altLang="en-US"/>
          </a:p>
        </p:txBody>
      </p:sp>
    </p:spTree>
    <p:extLst>
      <p:ext uri="{BB962C8B-B14F-4D97-AF65-F5344CB8AC3E}">
        <p14:creationId xmlns:p14="http://schemas.microsoft.com/office/powerpoint/2010/main" val="227900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3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9E0292-9067-405C-8322-F21E4A011E2A}" type="slidenum">
              <a:rPr lang="en-US" altLang="en-US"/>
              <a:pPr eaLnBrk="1" hangingPunct="1"/>
              <a:t>74</a:t>
            </a:fld>
            <a:endParaRPr lang="en-US" altLang="en-US"/>
          </a:p>
        </p:txBody>
      </p:sp>
    </p:spTree>
    <p:extLst>
      <p:ext uri="{BB962C8B-B14F-4D97-AF65-F5344CB8AC3E}">
        <p14:creationId xmlns:p14="http://schemas.microsoft.com/office/powerpoint/2010/main" val="55484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Arial" panose="020B0604020202020204" pitchFamily="34" charset="0"/>
              <a:cs typeface="Arial" panose="020B0604020202020204" pitchFamily="34" charset="0"/>
            </a:endParaRPr>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74D196-B4C3-4B78-BC04-D0EA6F180036}" type="slidenum">
              <a:rPr lang="en-US" altLang="en-US">
                <a:solidFill>
                  <a:srgbClr val="000000"/>
                </a:solidFill>
              </a:rPr>
              <a:pPr/>
              <a:t>81</a:t>
            </a:fld>
            <a:endParaRPr lang="en-US" altLang="en-US">
              <a:solidFill>
                <a:srgbClr val="000000"/>
              </a:solidFill>
            </a:endParaRPr>
          </a:p>
        </p:txBody>
      </p:sp>
    </p:spTree>
    <p:extLst>
      <p:ext uri="{BB962C8B-B14F-4D97-AF65-F5344CB8AC3E}">
        <p14:creationId xmlns:p14="http://schemas.microsoft.com/office/powerpoint/2010/main" val="743564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711920-3599-4111-8A23-ADF358CBAC75}" type="slidenum">
              <a:rPr lang="en-US" altLang="en-US"/>
              <a:pPr/>
              <a:t>83</a:t>
            </a:fld>
            <a:endParaRPr lang="en-US" altLang="en-US"/>
          </a:p>
        </p:txBody>
      </p:sp>
    </p:spTree>
    <p:extLst>
      <p:ext uri="{BB962C8B-B14F-4D97-AF65-F5344CB8AC3E}">
        <p14:creationId xmlns:p14="http://schemas.microsoft.com/office/powerpoint/2010/main" val="11561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1424B5-7A15-4DF7-94BC-9A5212315013}" type="slidenum">
              <a:rPr lang="en-US" altLang="en-US"/>
              <a:pPr eaLnBrk="1" hangingPunct="1"/>
              <a:t>84</a:t>
            </a:fld>
            <a:endParaRPr lang="en-US" altLang="en-US"/>
          </a:p>
        </p:txBody>
      </p:sp>
    </p:spTree>
    <p:extLst>
      <p:ext uri="{BB962C8B-B14F-4D97-AF65-F5344CB8AC3E}">
        <p14:creationId xmlns:p14="http://schemas.microsoft.com/office/powerpoint/2010/main" val="1834883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1424B5-7A15-4DF7-94BC-9A5212315013}" type="slidenum">
              <a:rPr lang="en-US" altLang="en-US"/>
              <a:pPr eaLnBrk="1" hangingPunct="1"/>
              <a:t>85</a:t>
            </a:fld>
            <a:endParaRPr lang="en-US" altLang="en-US"/>
          </a:p>
        </p:txBody>
      </p:sp>
    </p:spTree>
    <p:extLst>
      <p:ext uri="{BB962C8B-B14F-4D97-AF65-F5344CB8AC3E}">
        <p14:creationId xmlns:p14="http://schemas.microsoft.com/office/powerpoint/2010/main" val="1834883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7C5243-F919-44D0-BB23-ED65DA238B7C}" type="slidenum">
              <a:rPr lang="en-US" altLang="en-US"/>
              <a:pPr eaLnBrk="1" hangingPunct="1"/>
              <a:t>86</a:t>
            </a:fld>
            <a:endParaRPr lang="en-US" altLang="en-US"/>
          </a:p>
        </p:txBody>
      </p:sp>
    </p:spTree>
    <p:extLst>
      <p:ext uri="{BB962C8B-B14F-4D97-AF65-F5344CB8AC3E}">
        <p14:creationId xmlns:p14="http://schemas.microsoft.com/office/powerpoint/2010/main" val="2900222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5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F8E599-BEC6-416A-A4E1-9FFF4F7063B7}" type="slidenum">
              <a:rPr lang="en-US" altLang="en-US"/>
              <a:pPr eaLnBrk="1" hangingPunct="1"/>
              <a:t>87</a:t>
            </a:fld>
            <a:endParaRPr lang="en-US" altLang="en-US"/>
          </a:p>
        </p:txBody>
      </p:sp>
    </p:spTree>
    <p:extLst>
      <p:ext uri="{BB962C8B-B14F-4D97-AF65-F5344CB8AC3E}">
        <p14:creationId xmlns:p14="http://schemas.microsoft.com/office/powerpoint/2010/main" val="2747477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8C435D-8518-485F-BAD8-BD0A4DA88192}" type="slidenum">
              <a:rPr lang="en-US" altLang="en-US"/>
              <a:pPr eaLnBrk="1" hangingPunct="1"/>
              <a:t>88</a:t>
            </a:fld>
            <a:endParaRPr lang="en-US" altLang="en-US"/>
          </a:p>
        </p:txBody>
      </p:sp>
    </p:spTree>
    <p:extLst>
      <p:ext uri="{BB962C8B-B14F-4D97-AF65-F5344CB8AC3E}">
        <p14:creationId xmlns:p14="http://schemas.microsoft.com/office/powerpoint/2010/main" val="3076784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8C435D-8518-485F-BAD8-BD0A4DA88192}" type="slidenum">
              <a:rPr lang="en-US" altLang="en-US"/>
              <a:pPr eaLnBrk="1" hangingPunct="1"/>
              <a:t>89</a:t>
            </a:fld>
            <a:endParaRPr lang="en-US" altLang="en-US"/>
          </a:p>
        </p:txBody>
      </p:sp>
    </p:spTree>
    <p:extLst>
      <p:ext uri="{BB962C8B-B14F-4D97-AF65-F5344CB8AC3E}">
        <p14:creationId xmlns:p14="http://schemas.microsoft.com/office/powerpoint/2010/main" val="307678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CBOT: Chicago board of trade</a:t>
            </a:r>
          </a:p>
          <a:p>
            <a:r>
              <a:rPr lang="en-US" altLang="en-US" dirty="0" smtClean="0"/>
              <a:t>CME: Chicago mercantile exchange</a:t>
            </a:r>
          </a:p>
          <a:p>
            <a:r>
              <a:rPr lang="en-US" altLang="en-US" dirty="0" smtClean="0"/>
              <a:t>LME: London Metal exchange</a:t>
            </a:r>
          </a:p>
        </p:txBody>
      </p:sp>
    </p:spTree>
    <p:extLst>
      <p:ext uri="{BB962C8B-B14F-4D97-AF65-F5344CB8AC3E}">
        <p14:creationId xmlns:p14="http://schemas.microsoft.com/office/powerpoint/2010/main" val="2471705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Arial" panose="020B0604020202020204" pitchFamily="34" charset="0"/>
              <a:cs typeface="Arial" panose="020B0604020202020204" pitchFamily="34" charset="0"/>
            </a:endParaRPr>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15AA94-DA5E-4028-BBB5-CB16082B8D46}" type="slidenum">
              <a:rPr lang="en-US" altLang="en-US">
                <a:solidFill>
                  <a:srgbClr val="000000"/>
                </a:solidFill>
              </a:rPr>
              <a:pPr/>
              <a:t>90</a:t>
            </a:fld>
            <a:endParaRPr lang="en-US" altLang="en-US">
              <a:solidFill>
                <a:srgbClr val="000000"/>
              </a:solidFill>
            </a:endParaRPr>
          </a:p>
        </p:txBody>
      </p:sp>
    </p:spTree>
    <p:extLst>
      <p:ext uri="{BB962C8B-B14F-4D97-AF65-F5344CB8AC3E}">
        <p14:creationId xmlns:p14="http://schemas.microsoft.com/office/powerpoint/2010/main" val="1745836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Charges</a:t>
            </a:r>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C797A1-64F8-4D5A-BB1E-1F2FE6E3E72C}" type="slidenum">
              <a:rPr lang="en-US" altLang="en-US"/>
              <a:pPr/>
              <a:t>107</a:t>
            </a:fld>
            <a:endParaRPr lang="en-US" altLang="en-US"/>
          </a:p>
        </p:txBody>
      </p:sp>
    </p:spTree>
    <p:extLst>
      <p:ext uri="{BB962C8B-B14F-4D97-AF65-F5344CB8AC3E}">
        <p14:creationId xmlns:p14="http://schemas.microsoft.com/office/powerpoint/2010/main" val="2235503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4BE759-C3A4-465D-9DB2-445F0E6220DC}" type="slidenum">
              <a:rPr lang="en-US" altLang="en-US"/>
              <a:pPr/>
              <a:t>111</a:t>
            </a:fld>
            <a:endParaRPr lang="en-US" altLang="en-US"/>
          </a:p>
        </p:txBody>
      </p:sp>
    </p:spTree>
    <p:extLst>
      <p:ext uri="{BB962C8B-B14F-4D97-AF65-F5344CB8AC3E}">
        <p14:creationId xmlns:p14="http://schemas.microsoft.com/office/powerpoint/2010/main" val="986056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Arial" panose="020B0604020202020204" pitchFamily="34" charset="0"/>
              <a:cs typeface="Arial" panose="020B0604020202020204" pitchFamily="34" charset="0"/>
            </a:endParaRPr>
          </a:p>
        </p:txBody>
      </p:sp>
      <p:sp>
        <p:nvSpPr>
          <p:cNvPr id="212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3F0CBF-F718-4FAF-BC0C-C647CB93CB69}" type="slidenum">
              <a:rPr lang="en-US" altLang="en-US"/>
              <a:pPr/>
              <a:t>112</a:t>
            </a:fld>
            <a:endParaRPr lang="en-US" altLang="en-US"/>
          </a:p>
        </p:txBody>
      </p:sp>
    </p:spTree>
    <p:extLst>
      <p:ext uri="{BB962C8B-B14F-4D97-AF65-F5344CB8AC3E}">
        <p14:creationId xmlns:p14="http://schemas.microsoft.com/office/powerpoint/2010/main" val="3104715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ED68341-203E-4614-A836-DC45FED2ABB8}" type="slidenum">
              <a:rPr lang="en-IN" smtClean="0">
                <a:solidFill>
                  <a:prstClr val="black"/>
                </a:solidFill>
              </a:rPr>
              <a:pPr/>
              <a:t>113</a:t>
            </a:fld>
            <a:endParaRPr lang="en-IN" dirty="0">
              <a:solidFill>
                <a:prstClr val="black"/>
              </a:solidFill>
            </a:endParaRPr>
          </a:p>
        </p:txBody>
      </p:sp>
    </p:spTree>
    <p:extLst>
      <p:ext uri="{BB962C8B-B14F-4D97-AF65-F5344CB8AC3E}">
        <p14:creationId xmlns:p14="http://schemas.microsoft.com/office/powerpoint/2010/main" val="1359954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A1DC-61FF-471E-AE59-93D5805EC0A7}" type="slidenum">
              <a:rPr lang="en-US" smtClean="0"/>
              <a:t>115</a:t>
            </a:fld>
            <a:endParaRPr lang="en-US" dirty="0"/>
          </a:p>
        </p:txBody>
      </p:sp>
    </p:spTree>
    <p:extLst>
      <p:ext uri="{BB962C8B-B14F-4D97-AF65-F5344CB8AC3E}">
        <p14:creationId xmlns:p14="http://schemas.microsoft.com/office/powerpoint/2010/main" val="1898451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341966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Changes made</a:t>
            </a:r>
          </a:p>
        </p:txBody>
      </p:sp>
    </p:spTree>
    <p:extLst>
      <p:ext uri="{BB962C8B-B14F-4D97-AF65-F5344CB8AC3E}">
        <p14:creationId xmlns:p14="http://schemas.microsoft.com/office/powerpoint/2010/main" val="1219487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Updated link to slide #69</a:t>
            </a:r>
          </a:p>
        </p:txBody>
      </p:sp>
    </p:spTree>
    <p:extLst>
      <p:ext uri="{BB962C8B-B14F-4D97-AF65-F5344CB8AC3E}">
        <p14:creationId xmlns:p14="http://schemas.microsoft.com/office/powerpoint/2010/main" val="135380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85735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702365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Tree>
    <p:extLst>
      <p:ext uri="{BB962C8B-B14F-4D97-AF65-F5344CB8AC3E}">
        <p14:creationId xmlns:p14="http://schemas.microsoft.com/office/powerpoint/2010/main" val="228748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18205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238658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eclerx.com/" TargetMode="External"/><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eclerx.com/" TargetMode="External"/><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8" name="Picture 2" descr="\\arlmsnas01\ctrx_Data\deepak.kamble\Desktop\shutterstock_63703735.jpg"/>
          <p:cNvPicPr>
            <a:picLocks noChangeAspect="1" noChangeArrowheads="1"/>
          </p:cNvPicPr>
          <p:nvPr userDrawn="1"/>
        </p:nvPicPr>
        <p:blipFill>
          <a:blip r:embed="rId2"/>
          <a:srcRect l="67" r="129"/>
          <a:stretch>
            <a:fillRect/>
          </a:stretch>
        </p:blipFill>
        <p:spPr bwMode="auto">
          <a:xfrm>
            <a:off x="0" y="1206499"/>
            <a:ext cx="9144000" cy="3190230"/>
          </a:xfrm>
          <a:prstGeom prst="rect">
            <a:avLst/>
          </a:prstGeom>
          <a:noFill/>
        </p:spPr>
      </p:pic>
      <p:sp>
        <p:nvSpPr>
          <p:cNvPr id="39" name="Rectangle 38"/>
          <p:cNvSpPr/>
          <p:nvPr userDrawn="1"/>
        </p:nvSpPr>
        <p:spPr>
          <a:xfrm rot="10800000" flipH="1" flipV="1">
            <a:off x="0" y="4343400"/>
            <a:ext cx="9144000" cy="127000"/>
          </a:xfrm>
          <a:prstGeom prst="rect">
            <a:avLst/>
          </a:prstGeom>
          <a:gradFill flip="none" rotWithShape="1">
            <a:gsLst>
              <a:gs pos="0">
                <a:srgbClr val="314C67"/>
              </a:gs>
              <a:gs pos="100000">
                <a:srgbClr val="7799B2"/>
              </a:gs>
            </a:gsLst>
            <a:lin ang="0" scaled="1"/>
            <a:tileRect/>
          </a:gradFill>
          <a:ln w="9525" cap="flat" cmpd="sng" algn="ctr">
            <a:noFill/>
            <a:prstDash val="solid"/>
          </a:ln>
          <a:effectLst/>
        </p:spPr>
        <p:txBody>
          <a:bodyPr lIns="64008" tIns="32004" rIns="64008" bIns="3200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40" name="Rectangle 39"/>
          <p:cNvSpPr/>
          <p:nvPr userDrawn="1"/>
        </p:nvSpPr>
        <p:spPr>
          <a:xfrm rot="10800000" flipH="1" flipV="1">
            <a:off x="-33020" y="6743700"/>
            <a:ext cx="9189720" cy="127000"/>
          </a:xfrm>
          <a:prstGeom prst="rect">
            <a:avLst/>
          </a:prstGeom>
          <a:gradFill flip="none" rotWithShape="1">
            <a:gsLst>
              <a:gs pos="0">
                <a:srgbClr val="314C67"/>
              </a:gs>
              <a:gs pos="100000">
                <a:srgbClr val="7799B2"/>
              </a:gs>
            </a:gsLst>
            <a:lin ang="0" scaled="1"/>
            <a:tileRect/>
          </a:gradFill>
          <a:ln w="9525" cap="flat" cmpd="sng" algn="ctr">
            <a:noFill/>
            <a:prstDash val="solid"/>
          </a:ln>
          <a:effectLst/>
        </p:spPr>
        <p:txBody>
          <a:bodyPr lIns="64008" tIns="32004" rIns="64008" bIns="3200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cxnSp>
        <p:nvCxnSpPr>
          <p:cNvPr id="41" name="Straight Connector 40"/>
          <p:cNvCxnSpPr/>
          <p:nvPr userDrawn="1"/>
        </p:nvCxnSpPr>
        <p:spPr>
          <a:xfrm>
            <a:off x="5715000" y="4699000"/>
            <a:ext cx="0" cy="1941282"/>
          </a:xfrm>
          <a:prstGeom prst="line">
            <a:avLst/>
          </a:prstGeom>
          <a:noFill/>
          <a:ln w="9525" cap="flat" cmpd="sng" algn="ctr">
            <a:solidFill>
              <a:sysClr val="window" lastClr="FFFFFF">
                <a:lumMod val="65000"/>
              </a:sysClr>
            </a:solidFill>
            <a:prstDash val="solid"/>
          </a:ln>
          <a:effectLst/>
        </p:spPr>
      </p:cxnSp>
      <p:sp>
        <p:nvSpPr>
          <p:cNvPr id="42" name="Rectangle 41"/>
          <p:cNvSpPr/>
          <p:nvPr userDrawn="1"/>
        </p:nvSpPr>
        <p:spPr>
          <a:xfrm>
            <a:off x="5886450" y="4826001"/>
            <a:ext cx="3053144" cy="341632"/>
          </a:xfrm>
          <a:prstGeom prst="rect">
            <a:avLst/>
          </a:prstGeom>
        </p:spPr>
        <p:txBody>
          <a:bodyPr wrap="none" lIns="64008" tIns="32004" rIns="64008" bIns="32004">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lumMod val="65000"/>
                    <a:lumOff val="35000"/>
                  </a:srgbClr>
                </a:solidFill>
                <a:effectLst/>
                <a:uLnTx/>
                <a:uFillTx/>
                <a:latin typeface="Georgia" pitchFamily="18" charset="0"/>
              </a:rPr>
              <a:t>Data | Domain | Delivery</a:t>
            </a:r>
          </a:p>
        </p:txBody>
      </p:sp>
      <p:sp>
        <p:nvSpPr>
          <p:cNvPr id="44" name="TextBox 43"/>
          <p:cNvSpPr txBox="1"/>
          <p:nvPr userDrawn="1"/>
        </p:nvSpPr>
        <p:spPr>
          <a:xfrm>
            <a:off x="5762625" y="508000"/>
            <a:ext cx="1629702" cy="372410"/>
          </a:xfrm>
          <a:prstGeom prst="rect">
            <a:avLst/>
          </a:prstGeom>
          <a:noFill/>
        </p:spPr>
        <p:txBody>
          <a:bodyPr wrap="none" lIns="64008" tIns="32004" rIns="64008" bIns="32004" rtlCol="0">
            <a:spAutoFit/>
          </a:bodyPr>
          <a:lstStyle/>
          <a:p>
            <a:r>
              <a:rPr lang="en-US" sz="2000" dirty="0">
                <a:latin typeface="Georgia" pitchFamily="18" charset="0"/>
              </a:rPr>
              <a:t>Presented to:</a:t>
            </a:r>
          </a:p>
        </p:txBody>
      </p:sp>
      <p:pic>
        <p:nvPicPr>
          <p:cNvPr id="45" name="Picture 1" descr="image001"/>
          <p:cNvPicPr>
            <a:picLocks noChangeAspect="1" noChangeArrowheads="1"/>
          </p:cNvPicPr>
          <p:nvPr userDrawn="1"/>
        </p:nvPicPr>
        <p:blipFill>
          <a:blip r:embed="rId3" cstate="print"/>
          <a:srcRect/>
          <a:stretch>
            <a:fillRect/>
          </a:stretch>
        </p:blipFill>
        <p:spPr bwMode="auto">
          <a:xfrm>
            <a:off x="6328642" y="6069074"/>
            <a:ext cx="499366" cy="499366"/>
          </a:xfrm>
          <a:prstGeom prst="rect">
            <a:avLst/>
          </a:prstGeom>
          <a:noFill/>
          <a:ln w="9525">
            <a:noFill/>
            <a:miter lim="800000"/>
            <a:headEnd/>
            <a:tailEnd/>
          </a:ln>
        </p:spPr>
      </p:pic>
      <p:pic>
        <p:nvPicPr>
          <p:cNvPr id="46" name="Picture 1" descr="image001"/>
          <p:cNvPicPr>
            <a:picLocks noChangeAspect="1" noChangeArrowheads="1"/>
          </p:cNvPicPr>
          <p:nvPr userDrawn="1"/>
        </p:nvPicPr>
        <p:blipFill>
          <a:blip r:embed="rId4" cstate="print"/>
          <a:srcRect/>
          <a:stretch>
            <a:fillRect/>
          </a:stretch>
        </p:blipFill>
        <p:spPr bwMode="auto">
          <a:xfrm>
            <a:off x="7728723" y="6047362"/>
            <a:ext cx="996177" cy="521078"/>
          </a:xfrm>
          <a:prstGeom prst="rect">
            <a:avLst/>
          </a:prstGeom>
          <a:noFill/>
          <a:ln w="9525">
            <a:noFill/>
            <a:miter lim="800000"/>
            <a:headEnd/>
            <a:tailEnd/>
          </a:ln>
        </p:spPr>
      </p:pic>
      <p:sp>
        <p:nvSpPr>
          <p:cNvPr id="48" name="Half Frame 47"/>
          <p:cNvSpPr/>
          <p:nvPr userDrawn="1"/>
        </p:nvSpPr>
        <p:spPr>
          <a:xfrm rot="18900000" flipH="1" flipV="1">
            <a:off x="5194626" y="4840821"/>
            <a:ext cx="316845" cy="316845"/>
          </a:xfrm>
          <a:prstGeom prst="halfFrame">
            <a:avLst>
              <a:gd name="adj1" fmla="val 13721"/>
              <a:gd name="adj2" fmla="val 12914"/>
            </a:avLst>
          </a:prstGeom>
          <a:solidFill>
            <a:srgbClr val="314C6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14C67"/>
              </a:solidFill>
              <a:effectLst/>
              <a:uLnTx/>
              <a:uFillTx/>
              <a:latin typeface="Arial"/>
              <a:ea typeface="+mn-ea"/>
              <a:cs typeface="+mn-cs"/>
            </a:endParaRPr>
          </a:p>
        </p:txBody>
      </p:sp>
      <p:sp>
        <p:nvSpPr>
          <p:cNvPr id="49" name="Picture Placeholder 40"/>
          <p:cNvSpPr>
            <a:spLocks noGrp="1"/>
          </p:cNvSpPr>
          <p:nvPr>
            <p:ph type="pic" sz="quarter" idx="13"/>
          </p:nvPr>
        </p:nvSpPr>
        <p:spPr>
          <a:xfrm>
            <a:off x="7392327" y="368300"/>
            <a:ext cx="1650073" cy="720000"/>
          </a:xfrm>
          <a:prstGeom prst="rect">
            <a:avLst/>
          </a:prstGeom>
        </p:spPr>
        <p:txBody>
          <a:bodyPr anchor="ctr"/>
          <a:lstStyle>
            <a:lvl1pPr marL="0" indent="0">
              <a:buNone/>
              <a:defRPr sz="16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0" name="Text Placeholder 20"/>
          <p:cNvSpPr>
            <a:spLocks noGrp="1"/>
          </p:cNvSpPr>
          <p:nvPr>
            <p:ph type="body" sz="quarter" idx="14"/>
          </p:nvPr>
        </p:nvSpPr>
        <p:spPr>
          <a:xfrm>
            <a:off x="297181" y="4537076"/>
            <a:ext cx="4941569" cy="914400"/>
          </a:xfrm>
          <a:prstGeom prst="rect">
            <a:avLst/>
          </a:prstGeom>
        </p:spPr>
        <p:txBody>
          <a:bodyPr vert="horz" anchor="ctr" anchorCtr="0"/>
          <a:lstStyle>
            <a:lvl1pPr marL="0" indent="0" algn="r">
              <a:buFontTx/>
              <a:buNone/>
              <a:defRPr sz="2400" b="1">
                <a:solidFill>
                  <a:schemeClr val="tx2"/>
                </a:solidFill>
                <a:latin typeface="Georgia"/>
                <a:cs typeface="Georgia"/>
              </a:defRPr>
            </a:lvl1pPr>
            <a:lvl2pPr marL="457200" indent="0">
              <a:buFontTx/>
              <a:buNone/>
              <a:defRPr>
                <a:solidFill>
                  <a:schemeClr val="tx2"/>
                </a:solidFill>
                <a:latin typeface="Georgia"/>
                <a:cs typeface="Georgia"/>
              </a:defRPr>
            </a:lvl2pPr>
            <a:lvl3pPr marL="914400" indent="0">
              <a:buFontTx/>
              <a:buNone/>
              <a:defRPr>
                <a:solidFill>
                  <a:schemeClr val="tx2"/>
                </a:solidFill>
                <a:latin typeface="Georgia"/>
                <a:cs typeface="Georgia"/>
              </a:defRPr>
            </a:lvl3pPr>
            <a:lvl4pPr marL="1371600" indent="0">
              <a:buFontTx/>
              <a:buNone/>
              <a:defRPr>
                <a:solidFill>
                  <a:schemeClr val="tx2"/>
                </a:solidFill>
                <a:latin typeface="Georgia"/>
                <a:cs typeface="Georgia"/>
              </a:defRPr>
            </a:lvl4pPr>
            <a:lvl5pPr marL="1828800" indent="0">
              <a:buFontTx/>
              <a:buNone/>
              <a:defRPr>
                <a:solidFill>
                  <a:schemeClr val="tx2"/>
                </a:solidFill>
                <a:latin typeface="Georgia"/>
                <a:cs typeface="Georgia"/>
              </a:defRPr>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314C67"/>
                </a:solidFill>
                <a:effectLst/>
                <a:uLnTx/>
                <a:uFillTx/>
                <a:latin typeface="Georgia"/>
              </a:rPr>
              <a:t>Click to edit Master</a:t>
            </a:r>
            <a:endParaRPr kumimoji="0" lang="en-US" sz="2400" b="1" i="0" u="none" strike="noStrike" kern="0" cap="none" spc="0" normalizeH="0" baseline="0" noProof="0" dirty="0">
              <a:ln>
                <a:noFill/>
              </a:ln>
              <a:solidFill>
                <a:srgbClr val="314C67"/>
              </a:solidFill>
              <a:effectLst/>
              <a:uLnTx/>
              <a:uFillTx/>
              <a:latin typeface="Georgia"/>
            </a:endParaRPr>
          </a:p>
        </p:txBody>
      </p:sp>
      <p:sp>
        <p:nvSpPr>
          <p:cNvPr id="51" name="Text Placeholder 20"/>
          <p:cNvSpPr>
            <a:spLocks noGrp="1"/>
          </p:cNvSpPr>
          <p:nvPr>
            <p:ph type="body" sz="quarter" idx="15"/>
          </p:nvPr>
        </p:nvSpPr>
        <p:spPr>
          <a:xfrm>
            <a:off x="1409700" y="5451476"/>
            <a:ext cx="3829050" cy="595886"/>
          </a:xfrm>
          <a:prstGeom prst="rect">
            <a:avLst/>
          </a:prstGeom>
        </p:spPr>
        <p:txBody>
          <a:bodyPr vert="horz" anchor="t" anchorCtr="0"/>
          <a:lstStyle>
            <a:lvl1pPr marL="0" indent="0" algn="r">
              <a:buFontTx/>
              <a:buNone/>
              <a:defRPr sz="2000">
                <a:solidFill>
                  <a:schemeClr val="accent1"/>
                </a:solidFill>
                <a:latin typeface="Arial"/>
                <a:cs typeface="Arial"/>
              </a:defRPr>
            </a:lvl1pPr>
            <a:lvl2pPr marL="457200" indent="0">
              <a:buFontTx/>
              <a:buNone/>
              <a:defRPr>
                <a:solidFill>
                  <a:schemeClr val="tx2"/>
                </a:solidFill>
                <a:latin typeface="Georgia"/>
                <a:cs typeface="Georgia"/>
              </a:defRPr>
            </a:lvl2pPr>
            <a:lvl3pPr marL="914400" indent="0">
              <a:buFontTx/>
              <a:buNone/>
              <a:defRPr>
                <a:solidFill>
                  <a:schemeClr val="tx2"/>
                </a:solidFill>
                <a:latin typeface="Georgia"/>
                <a:cs typeface="Georgia"/>
              </a:defRPr>
            </a:lvl3pPr>
            <a:lvl4pPr marL="1371600" indent="0">
              <a:buFontTx/>
              <a:buNone/>
              <a:defRPr>
                <a:solidFill>
                  <a:schemeClr val="tx2"/>
                </a:solidFill>
                <a:latin typeface="Georgia"/>
                <a:cs typeface="Georgia"/>
              </a:defRPr>
            </a:lvl4pPr>
            <a:lvl5pPr marL="1828800" indent="0">
              <a:buFontTx/>
              <a:buNone/>
              <a:defRPr>
                <a:solidFill>
                  <a:schemeClr val="tx2"/>
                </a:solidFill>
                <a:latin typeface="Georgia"/>
                <a:cs typeface="Georgia"/>
              </a:defRPr>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494949"/>
                </a:solidFill>
                <a:effectLst/>
                <a:uLnTx/>
                <a:uFillTx/>
                <a:latin typeface="Arial"/>
                <a:cs typeface="Arial"/>
              </a:rPr>
              <a:t>Click to edit Master</a:t>
            </a:r>
            <a:endParaRPr kumimoji="0" lang="en-US" sz="2000" b="0" i="0" u="none" strike="noStrike" kern="0" cap="none" spc="0" normalizeH="0" baseline="0" noProof="0" dirty="0">
              <a:ln>
                <a:noFill/>
              </a:ln>
              <a:solidFill>
                <a:srgbClr val="494949"/>
              </a:solidFill>
              <a:effectLst/>
              <a:uLnTx/>
              <a:uFillTx/>
              <a:latin typeface="Arial"/>
              <a:cs typeface="Arial"/>
            </a:endParaRPr>
          </a:p>
        </p:txBody>
      </p:sp>
      <p:pic>
        <p:nvPicPr>
          <p:cNvPr id="52" name="Picture 51" descr="New Image.JPG"/>
          <p:cNvPicPr>
            <a:picLocks noChangeAspect="1"/>
          </p:cNvPicPr>
          <p:nvPr userDrawn="1"/>
        </p:nvPicPr>
        <p:blipFill>
          <a:blip r:embed="rId5" cstate="print"/>
          <a:stretch>
            <a:fillRect/>
          </a:stretch>
        </p:blipFill>
        <p:spPr>
          <a:xfrm>
            <a:off x="297181" y="5995660"/>
            <a:ext cx="2133599" cy="599866"/>
          </a:xfrm>
          <a:prstGeom prst="rect">
            <a:avLst/>
          </a:prstGeom>
        </p:spPr>
      </p:pic>
      <p:pic>
        <p:nvPicPr>
          <p:cNvPr id="1026" name="Picture 12" descr="cid:image005.jpg@01D05C17.F8112220"/>
          <p:cNvPicPr preferRelativeResize="0">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981185" y="6065520"/>
            <a:ext cx="59436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userDrawn="1"/>
        </p:nvSpPr>
        <p:spPr>
          <a:xfrm flipH="1">
            <a:off x="-8470" y="-25399"/>
            <a:ext cx="9189720" cy="274320"/>
          </a:xfrm>
          <a:prstGeom prst="rect">
            <a:avLst/>
          </a:prstGeom>
          <a:gradFill flip="none" rotWithShape="1">
            <a:gsLst>
              <a:gs pos="0">
                <a:srgbClr val="7799B2"/>
              </a:gs>
              <a:gs pos="100000">
                <a:srgbClr val="314C67"/>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1306220" rtl="0" eaLnBrk="1" latinLnBrk="0" hangingPunct="1">
              <a:defRPr sz="2600" kern="1200">
                <a:solidFill>
                  <a:schemeClr val="lt1"/>
                </a:solidFill>
                <a:latin typeface="+mn-lt"/>
                <a:ea typeface="+mn-ea"/>
                <a:cs typeface="+mn-cs"/>
              </a:defRPr>
            </a:lvl1pPr>
            <a:lvl2pPr marL="653110" algn="l" defTabSz="1306220" rtl="0" eaLnBrk="1" latinLnBrk="0" hangingPunct="1">
              <a:defRPr sz="2600" kern="1200">
                <a:solidFill>
                  <a:schemeClr val="lt1"/>
                </a:solidFill>
                <a:latin typeface="+mn-lt"/>
                <a:ea typeface="+mn-ea"/>
                <a:cs typeface="+mn-cs"/>
              </a:defRPr>
            </a:lvl2pPr>
            <a:lvl3pPr marL="1306220" algn="l" defTabSz="1306220" rtl="0" eaLnBrk="1" latinLnBrk="0" hangingPunct="1">
              <a:defRPr sz="2600" kern="1200">
                <a:solidFill>
                  <a:schemeClr val="lt1"/>
                </a:solidFill>
                <a:latin typeface="+mn-lt"/>
                <a:ea typeface="+mn-ea"/>
                <a:cs typeface="+mn-cs"/>
              </a:defRPr>
            </a:lvl3pPr>
            <a:lvl4pPr marL="1959331" algn="l" defTabSz="1306220" rtl="0" eaLnBrk="1" latinLnBrk="0" hangingPunct="1">
              <a:defRPr sz="2600" kern="1200">
                <a:solidFill>
                  <a:schemeClr val="lt1"/>
                </a:solidFill>
                <a:latin typeface="+mn-lt"/>
                <a:ea typeface="+mn-ea"/>
                <a:cs typeface="+mn-cs"/>
              </a:defRPr>
            </a:lvl4pPr>
            <a:lvl5pPr marL="2612441" algn="l" defTabSz="1306220" rtl="0" eaLnBrk="1" latinLnBrk="0" hangingPunct="1">
              <a:defRPr sz="2600" kern="1200">
                <a:solidFill>
                  <a:schemeClr val="lt1"/>
                </a:solidFill>
                <a:latin typeface="+mn-lt"/>
                <a:ea typeface="+mn-ea"/>
                <a:cs typeface="+mn-cs"/>
              </a:defRPr>
            </a:lvl5pPr>
            <a:lvl6pPr marL="3265551" algn="l" defTabSz="1306220" rtl="0" eaLnBrk="1" latinLnBrk="0" hangingPunct="1">
              <a:defRPr sz="2600" kern="1200">
                <a:solidFill>
                  <a:schemeClr val="lt1"/>
                </a:solidFill>
                <a:latin typeface="+mn-lt"/>
                <a:ea typeface="+mn-ea"/>
                <a:cs typeface="+mn-cs"/>
              </a:defRPr>
            </a:lvl6pPr>
            <a:lvl7pPr marL="3918661" algn="l" defTabSz="1306220" rtl="0" eaLnBrk="1" latinLnBrk="0" hangingPunct="1">
              <a:defRPr sz="2600" kern="1200">
                <a:solidFill>
                  <a:schemeClr val="lt1"/>
                </a:solidFill>
                <a:latin typeface="+mn-lt"/>
                <a:ea typeface="+mn-ea"/>
                <a:cs typeface="+mn-cs"/>
              </a:defRPr>
            </a:lvl7pPr>
            <a:lvl8pPr marL="4571771" algn="l" defTabSz="1306220" rtl="0" eaLnBrk="1" latinLnBrk="0" hangingPunct="1">
              <a:defRPr sz="2600" kern="1200">
                <a:solidFill>
                  <a:schemeClr val="lt1"/>
                </a:solidFill>
                <a:latin typeface="+mn-lt"/>
                <a:ea typeface="+mn-ea"/>
                <a:cs typeface="+mn-cs"/>
              </a:defRPr>
            </a:lvl8pPr>
            <a:lvl9pPr marL="5224882" algn="l" defTabSz="1306220" rtl="0" eaLnBrk="1" latinLnBrk="0" hangingPunct="1">
              <a:defRPr sz="2600" kern="1200">
                <a:solidFill>
                  <a:schemeClr val="lt1"/>
                </a:solidFill>
                <a:latin typeface="+mn-lt"/>
                <a:ea typeface="+mn-ea"/>
                <a:cs typeface="+mn-cs"/>
              </a:defRPr>
            </a:lvl9pPr>
          </a:lstStyle>
          <a:p>
            <a:pPr algn="ctr" fontAlgn="auto">
              <a:spcBef>
                <a:spcPts val="0"/>
              </a:spcBef>
              <a:spcAft>
                <a:spcPts val="0"/>
              </a:spcAft>
              <a:defRPr/>
            </a:pPr>
            <a:endParaRPr lang="en-US" dirty="0">
              <a:latin typeface="Arial"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Quadrant">
    <p:spTree>
      <p:nvGrpSpPr>
        <p:cNvPr id="1" name=""/>
        <p:cNvGrpSpPr/>
        <p:nvPr/>
      </p:nvGrpSpPr>
      <p:grpSpPr>
        <a:xfrm>
          <a:off x="0" y="0"/>
          <a:ext cx="0" cy="0"/>
          <a:chOff x="0" y="0"/>
          <a:chExt cx="0" cy="0"/>
        </a:xfrm>
      </p:grpSpPr>
      <p:sp>
        <p:nvSpPr>
          <p:cNvPr id="21" name="Text Placeholder 7"/>
          <p:cNvSpPr>
            <a:spLocks noGrp="1"/>
          </p:cNvSpPr>
          <p:nvPr>
            <p:ph type="body" sz="quarter" idx="12"/>
          </p:nvPr>
        </p:nvSpPr>
        <p:spPr>
          <a:xfrm>
            <a:off x="228600" y="3972359"/>
            <a:ext cx="4206240" cy="2468880"/>
          </a:xfrm>
          <a:prstGeom prst="rect">
            <a:avLst/>
          </a:prstGeom>
        </p:spPr>
        <p:txBody>
          <a:bodyPr/>
          <a:lstStyle>
            <a:lvl1pPr marL="228600" indent="-228600" algn="l" rtl="0" eaLnBrk="0" fontAlgn="base" hangingPunct="0">
              <a:lnSpc>
                <a:spcPct val="100000"/>
              </a:lnSpc>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lnSpc>
                <a:spcPct val="100000"/>
              </a:lnSpc>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lnSpc>
                <a:spcPct val="100000"/>
              </a:lnSpc>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marR="0" indent="-228600" algn="l" defTabSz="914400" rtl="0" eaLnBrk="0" fontAlgn="base" latinLnBrk="0" hangingPunct="0">
              <a:lnSpc>
                <a:spcPct val="100000"/>
              </a:lnSpc>
              <a:spcBef>
                <a:spcPts val="0"/>
              </a:spcBef>
              <a:spcAft>
                <a:spcPts val="600"/>
              </a:spcAft>
              <a:buClrTx/>
              <a:buSzTx/>
              <a:buFont typeface="Arial Unicode MS" pitchFamily="34" charset="-128"/>
              <a:buChar char="◆"/>
              <a:tabLst/>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7"/>
          <p:cNvSpPr>
            <a:spLocks noGrp="1"/>
          </p:cNvSpPr>
          <p:nvPr>
            <p:ph type="body" sz="quarter" idx="13"/>
          </p:nvPr>
        </p:nvSpPr>
        <p:spPr>
          <a:xfrm>
            <a:off x="4711698" y="3972359"/>
            <a:ext cx="4206240" cy="246888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marR="0" indent="-228600" algn="l" defTabSz="914400" rtl="0" eaLnBrk="0" fontAlgn="base" latinLnBrk="0" hangingPunct="0">
              <a:lnSpc>
                <a:spcPct val="100000"/>
              </a:lnSpc>
              <a:spcBef>
                <a:spcPts val="0"/>
              </a:spcBef>
              <a:spcAft>
                <a:spcPts val="600"/>
              </a:spcAft>
              <a:buClrTx/>
              <a:buSzTx/>
              <a:buFont typeface="Arial Unicode MS" pitchFamily="34" charset="-128"/>
              <a:buChar char="◆"/>
              <a:tabLst/>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ext Placeholder 7"/>
          <p:cNvSpPr>
            <a:spLocks noGrp="1"/>
          </p:cNvSpPr>
          <p:nvPr>
            <p:ph type="body" sz="quarter" idx="14"/>
          </p:nvPr>
        </p:nvSpPr>
        <p:spPr>
          <a:xfrm>
            <a:off x="228600" y="1228728"/>
            <a:ext cx="4206240" cy="246888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 Placeholder 7"/>
          <p:cNvSpPr>
            <a:spLocks noGrp="1"/>
          </p:cNvSpPr>
          <p:nvPr>
            <p:ph type="body" sz="quarter" idx="15"/>
          </p:nvPr>
        </p:nvSpPr>
        <p:spPr>
          <a:xfrm>
            <a:off x="4711698" y="1228728"/>
            <a:ext cx="4206240" cy="246888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marR="0" indent="-228600" algn="l" defTabSz="914400" rtl="0" eaLnBrk="0" fontAlgn="base" latinLnBrk="0" hangingPunct="0">
              <a:lnSpc>
                <a:spcPct val="100000"/>
              </a:lnSpc>
              <a:spcBef>
                <a:spcPts val="0"/>
              </a:spcBef>
              <a:spcAft>
                <a:spcPts val="600"/>
              </a:spcAft>
              <a:buClrTx/>
              <a:buSzTx/>
              <a:buFont typeface="Arial Unicode MS" pitchFamily="34" charset="-128"/>
              <a:buChar char="◆"/>
              <a:tabLst/>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7"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12" name="Text Placeholder 24"/>
          <p:cNvSpPr>
            <a:spLocks noGrp="1"/>
          </p:cNvSpPr>
          <p:nvPr>
            <p:ph type="body" sz="quarter" idx="10"/>
          </p:nvPr>
        </p:nvSpPr>
        <p:spPr>
          <a:xfrm>
            <a:off x="228598" y="1228728"/>
            <a:ext cx="1371600" cy="1234440"/>
          </a:xfrm>
          <a:prstGeom prst="rect">
            <a:avLst/>
          </a:prstGeom>
          <a:ln/>
          <a:effectLst/>
        </p:spPr>
        <p:style>
          <a:lnRef idx="1">
            <a:schemeClr val="accent1"/>
          </a:lnRef>
          <a:fillRef idx="3">
            <a:schemeClr val="accent1"/>
          </a:fillRef>
          <a:effectRef idx="2">
            <a:schemeClr val="accent1"/>
          </a:effectRef>
          <a:fontRef idx="none"/>
        </p:style>
        <p:txBody>
          <a:bodyPr anchor="ctr"/>
          <a:lstStyle>
            <a:lvl1pPr marL="0" indent="0"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3" name="Text Placeholder 24"/>
          <p:cNvSpPr>
            <a:spLocks noGrp="1"/>
          </p:cNvSpPr>
          <p:nvPr>
            <p:ph type="body" sz="quarter" idx="13"/>
          </p:nvPr>
        </p:nvSpPr>
        <p:spPr>
          <a:xfrm>
            <a:off x="228598" y="2554608"/>
            <a:ext cx="1371600" cy="1234440"/>
          </a:xfrm>
          <a:prstGeom prst="rect">
            <a:avLst/>
          </a:prstGeom>
          <a:ln/>
          <a:effectLst/>
        </p:spPr>
        <p:style>
          <a:lnRef idx="1">
            <a:schemeClr val="accent1"/>
          </a:lnRef>
          <a:fillRef idx="3">
            <a:schemeClr val="accent1"/>
          </a:fillRef>
          <a:effectRef idx="2">
            <a:schemeClr val="accent1"/>
          </a:effectRef>
          <a:fontRef idx="none"/>
        </p:style>
        <p:txBody>
          <a:bodyPr anchor="ctr"/>
          <a:lstStyle>
            <a:lvl1pPr marL="0" indent="0"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4" name="Text Placeholder 24"/>
          <p:cNvSpPr>
            <a:spLocks noGrp="1"/>
          </p:cNvSpPr>
          <p:nvPr>
            <p:ph type="body" sz="quarter" idx="15"/>
          </p:nvPr>
        </p:nvSpPr>
        <p:spPr>
          <a:xfrm>
            <a:off x="228598" y="3880488"/>
            <a:ext cx="1371600" cy="1234440"/>
          </a:xfrm>
          <a:prstGeom prst="rect">
            <a:avLst/>
          </a:prstGeom>
          <a:ln/>
          <a:effectLst/>
        </p:spPr>
        <p:style>
          <a:lnRef idx="1">
            <a:schemeClr val="accent1"/>
          </a:lnRef>
          <a:fillRef idx="3">
            <a:schemeClr val="accent1"/>
          </a:fillRef>
          <a:effectRef idx="2">
            <a:schemeClr val="accent1"/>
          </a:effectRef>
          <a:fontRef idx="none"/>
        </p:style>
        <p:txBody>
          <a:bodyPr anchor="ctr"/>
          <a:lstStyle>
            <a:lvl1pPr marL="0" indent="0"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5" name="Text Placeholder 24"/>
          <p:cNvSpPr>
            <a:spLocks noGrp="1"/>
          </p:cNvSpPr>
          <p:nvPr>
            <p:ph type="body" sz="quarter" idx="17"/>
          </p:nvPr>
        </p:nvSpPr>
        <p:spPr>
          <a:xfrm>
            <a:off x="228598" y="5206368"/>
            <a:ext cx="1371600" cy="1234440"/>
          </a:xfrm>
          <a:prstGeom prst="rect">
            <a:avLst/>
          </a:prstGeom>
          <a:ln/>
          <a:effectLst/>
        </p:spPr>
        <p:style>
          <a:lnRef idx="1">
            <a:schemeClr val="accent1"/>
          </a:lnRef>
          <a:fillRef idx="3">
            <a:schemeClr val="accent1"/>
          </a:fillRef>
          <a:effectRef idx="2">
            <a:schemeClr val="accent1"/>
          </a:effectRef>
          <a:fontRef idx="none"/>
        </p:style>
        <p:txBody>
          <a:bodyPr anchor="ctr"/>
          <a:lstStyle>
            <a:lvl1pPr marL="0" indent="0"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6" name="Text Placeholder 7"/>
          <p:cNvSpPr>
            <a:spLocks noGrp="1"/>
          </p:cNvSpPr>
          <p:nvPr>
            <p:ph type="body" sz="quarter" idx="18"/>
          </p:nvPr>
        </p:nvSpPr>
        <p:spPr>
          <a:xfrm>
            <a:off x="1691639" y="1228728"/>
            <a:ext cx="7223760" cy="1234440"/>
          </a:xfrm>
          <a:prstGeom prst="rect">
            <a:avLst/>
          </a:prstGeom>
          <a:ln>
            <a:solidFill>
              <a:schemeClr val="tx1"/>
            </a:solidFill>
          </a:ln>
        </p:spPr>
        <p:txBody>
          <a:bodyPr anchor="ct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7" name="Text Placeholder 7"/>
          <p:cNvSpPr>
            <a:spLocks noGrp="1"/>
          </p:cNvSpPr>
          <p:nvPr>
            <p:ph type="body" sz="quarter" idx="19"/>
          </p:nvPr>
        </p:nvSpPr>
        <p:spPr>
          <a:xfrm>
            <a:off x="1691639" y="2554608"/>
            <a:ext cx="7223760" cy="1234440"/>
          </a:xfrm>
          <a:prstGeom prst="rect">
            <a:avLst/>
          </a:prstGeom>
          <a:ln>
            <a:solidFill>
              <a:schemeClr val="tx1"/>
            </a:solidFill>
          </a:ln>
        </p:spPr>
        <p:txBody>
          <a:bodyPr anchor="ct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8" name="Text Placeholder 7"/>
          <p:cNvSpPr>
            <a:spLocks noGrp="1"/>
          </p:cNvSpPr>
          <p:nvPr>
            <p:ph type="body" sz="quarter" idx="20"/>
          </p:nvPr>
        </p:nvSpPr>
        <p:spPr>
          <a:xfrm>
            <a:off x="1691639" y="3880488"/>
            <a:ext cx="7223760" cy="1234440"/>
          </a:xfrm>
          <a:prstGeom prst="rect">
            <a:avLst/>
          </a:prstGeom>
          <a:ln>
            <a:solidFill>
              <a:schemeClr val="tx1"/>
            </a:solidFill>
          </a:ln>
        </p:spPr>
        <p:txBody>
          <a:bodyPr anchor="ct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Text Placeholder 7"/>
          <p:cNvSpPr>
            <a:spLocks noGrp="1"/>
          </p:cNvSpPr>
          <p:nvPr>
            <p:ph type="body" sz="quarter" idx="21"/>
          </p:nvPr>
        </p:nvSpPr>
        <p:spPr>
          <a:xfrm>
            <a:off x="1691639" y="5206368"/>
            <a:ext cx="7223760" cy="1234440"/>
          </a:xfrm>
          <a:prstGeom prst="rect">
            <a:avLst/>
          </a:prstGeom>
          <a:ln>
            <a:solidFill>
              <a:schemeClr val="tx1"/>
            </a:solidFill>
          </a:ln>
        </p:spPr>
        <p:txBody>
          <a:bodyPr anchor="ct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lide Separator">
    <p:spTree>
      <p:nvGrpSpPr>
        <p:cNvPr id="1" name=""/>
        <p:cNvGrpSpPr/>
        <p:nvPr/>
      </p:nvGrpSpPr>
      <p:grpSpPr>
        <a:xfrm>
          <a:off x="0" y="0"/>
          <a:ext cx="0" cy="0"/>
          <a:chOff x="0" y="0"/>
          <a:chExt cx="0" cy="0"/>
        </a:xfrm>
      </p:grpSpPr>
      <p:sp>
        <p:nvSpPr>
          <p:cNvPr id="2" name="Title 1"/>
          <p:cNvSpPr>
            <a:spLocks noGrp="1"/>
          </p:cNvSpPr>
          <p:nvPr>
            <p:ph type="title"/>
          </p:nvPr>
        </p:nvSpPr>
        <p:spPr>
          <a:xfrm>
            <a:off x="2019300" y="3124200"/>
            <a:ext cx="5105400" cy="609600"/>
          </a:xfrm>
          <a:prstGeom prst="rect">
            <a:avLst/>
          </a:prstGeom>
        </p:spPr>
        <p:txBody>
          <a:bodyPr anchor="ctr"/>
          <a:lstStyle>
            <a:lvl1pPr algn="ctr">
              <a:defRPr sz="2400" b="1">
                <a:solidFill>
                  <a:schemeClr val="accent1"/>
                </a:solidFill>
                <a:latin typeface="Georgia"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96310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stimonial Slide">
    <p:spTree>
      <p:nvGrpSpPr>
        <p:cNvPr id="1" name=""/>
        <p:cNvGrpSpPr/>
        <p:nvPr/>
      </p:nvGrpSpPr>
      <p:grpSpPr>
        <a:xfrm>
          <a:off x="0" y="0"/>
          <a:ext cx="0" cy="0"/>
          <a:chOff x="0" y="0"/>
          <a:chExt cx="0" cy="0"/>
        </a:xfrm>
      </p:grpSpPr>
      <p:sp>
        <p:nvSpPr>
          <p:cNvPr id="2" name="Title 1"/>
          <p:cNvSpPr>
            <a:spLocks noGrp="1"/>
          </p:cNvSpPr>
          <p:nvPr>
            <p:ph type="title"/>
          </p:nvPr>
        </p:nvSpPr>
        <p:spPr>
          <a:xfrm>
            <a:off x="228600" y="3124200"/>
            <a:ext cx="8686800" cy="609600"/>
          </a:xfrm>
          <a:prstGeom prst="rect">
            <a:avLst/>
          </a:prstGeom>
        </p:spPr>
        <p:txBody>
          <a:bodyPr anchor="ctr"/>
          <a:lstStyle>
            <a:lvl1pPr algn="l">
              <a:defRPr sz="2000" b="0" i="1">
                <a:solidFill>
                  <a:schemeClr val="tx1"/>
                </a:solidFill>
                <a:latin typeface="Arial" pitchFamily="34" charset="0"/>
                <a:cs typeface="Arial"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5081666"/>
            <a:ext cx="4343400" cy="1280160"/>
          </a:xfrm>
          <a:prstGeom prst="rect">
            <a:avLst/>
          </a:prstGeom>
        </p:spPr>
        <p:txBody>
          <a:bodyPr/>
          <a:lstStyle>
            <a:lvl1pPr marL="0" indent="0">
              <a:buNone/>
              <a:defRPr sz="1600">
                <a:solidFill>
                  <a:schemeClr val="tx1"/>
                </a:solidFill>
                <a:latin typeface="Arial" pitchFamily="34" charset="0"/>
              </a:defRPr>
            </a:lvl1pPr>
            <a:lvl2pPr marL="228600" indent="0">
              <a:buNone/>
              <a:defRPr sz="1600">
                <a:solidFill>
                  <a:schemeClr val="tx1"/>
                </a:solidFill>
                <a:latin typeface="+mj-lt"/>
              </a:defRPr>
            </a:lvl2pPr>
            <a:lvl3pPr marL="457200" indent="0">
              <a:buNone/>
              <a:defRPr sz="1600">
                <a:solidFill>
                  <a:schemeClr val="tx1"/>
                </a:solidFill>
                <a:latin typeface="+mj-lt"/>
              </a:defRPr>
            </a:lvl3pPr>
            <a:lvl4pPr marL="1371600" indent="0">
              <a:buNone/>
              <a:defRPr sz="1600">
                <a:solidFill>
                  <a:schemeClr val="tx1"/>
                </a:solidFill>
                <a:latin typeface="+mj-lt"/>
              </a:defRPr>
            </a:lvl4pPr>
            <a:lvl5pPr marL="1828800" indent="0">
              <a:buNone/>
              <a:defRPr sz="1600">
                <a:solidFill>
                  <a:schemeClr val="tx1"/>
                </a:solidFill>
                <a:latin typeface="+mj-lt"/>
              </a:defRPr>
            </a:lvl5pPr>
          </a:lstStyle>
          <a:p>
            <a:pPr lvl="0"/>
            <a:r>
              <a:rPr lang="en-US" dirty="0" smtClean="0"/>
              <a:t>Source Name</a:t>
            </a:r>
          </a:p>
          <a:p>
            <a:pPr lvl="0"/>
            <a:r>
              <a:rPr lang="en-US" dirty="0" smtClean="0"/>
              <a:t>Company XYZ</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nly">
    <p:spTree>
      <p:nvGrpSpPr>
        <p:cNvPr id="1" name=""/>
        <p:cNvGrpSpPr/>
        <p:nvPr/>
      </p:nvGrpSpPr>
      <p:grpSpPr>
        <a:xfrm>
          <a:off x="0" y="0"/>
          <a:ext cx="0" cy="0"/>
          <a:chOff x="0" y="0"/>
          <a:chExt cx="0" cy="0"/>
        </a:xfrm>
      </p:grpSpPr>
      <p:sp>
        <p:nvSpPr>
          <p:cNvPr id="9" name="Table Placeholder 3"/>
          <p:cNvSpPr>
            <a:spLocks noGrp="1"/>
          </p:cNvSpPr>
          <p:nvPr>
            <p:ph type="tbl" sz="quarter" idx="10"/>
          </p:nvPr>
        </p:nvSpPr>
        <p:spPr>
          <a:xfrm>
            <a:off x="228600" y="1233488"/>
            <a:ext cx="8686800" cy="5124450"/>
          </a:xfrm>
          <a:prstGeom prst="rect">
            <a:avLst/>
          </a:prstGeom>
        </p:spPr>
        <p:txBody>
          <a:bodyPr/>
          <a:lstStyle>
            <a:lvl1pPr>
              <a:buNone/>
              <a:defRPr sz="1800" baseline="0">
                <a:solidFill>
                  <a:srgbClr val="000000"/>
                </a:solidFill>
                <a:latin typeface="Arial" pitchFamily="34" charset="0"/>
              </a:defRPr>
            </a:lvl1pPr>
          </a:lstStyle>
          <a:p>
            <a:pPr lvl="0"/>
            <a:r>
              <a:rPr lang="en-US" noProof="0" dirty="0" smtClean="0"/>
              <a:t>Click icon to add table</a:t>
            </a:r>
            <a:endParaRPr lang="en-US" noProof="0" dirty="0"/>
          </a:p>
        </p:txBody>
      </p:sp>
      <p:sp>
        <p:nvSpPr>
          <p:cNvPr id="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_Text">
    <p:spTree>
      <p:nvGrpSpPr>
        <p:cNvPr id="1" name=""/>
        <p:cNvGrpSpPr/>
        <p:nvPr/>
      </p:nvGrpSpPr>
      <p:grpSpPr>
        <a:xfrm>
          <a:off x="0" y="0"/>
          <a:ext cx="0" cy="0"/>
          <a:chOff x="0" y="0"/>
          <a:chExt cx="0" cy="0"/>
        </a:xfrm>
      </p:grpSpPr>
      <p:sp>
        <p:nvSpPr>
          <p:cNvPr id="5" name="Table Placeholder 3"/>
          <p:cNvSpPr>
            <a:spLocks noGrp="1"/>
          </p:cNvSpPr>
          <p:nvPr>
            <p:ph type="tbl" sz="quarter" idx="10"/>
          </p:nvPr>
        </p:nvSpPr>
        <p:spPr>
          <a:xfrm>
            <a:off x="228600" y="1233488"/>
            <a:ext cx="4191000" cy="5123180"/>
          </a:xfrm>
          <a:prstGeom prst="rect">
            <a:avLst/>
          </a:prstGeom>
        </p:spPr>
        <p:txBody>
          <a:bodyPr/>
          <a:lstStyle>
            <a:lvl1pPr>
              <a:buNone/>
              <a:defRPr lang="en-US" sz="1600" kern="1200" baseline="0" noProof="0" dirty="0">
                <a:solidFill>
                  <a:srgbClr val="000000"/>
                </a:solidFill>
                <a:latin typeface="Arial" pitchFamily="34" charset="0"/>
                <a:ea typeface="+mn-ea"/>
                <a:cs typeface="+mn-cs"/>
              </a:defRPr>
            </a:lvl1pPr>
          </a:lstStyle>
          <a:p>
            <a:pPr lvl="0"/>
            <a:r>
              <a:rPr lang="en-US" noProof="0" dirty="0" smtClean="0"/>
              <a:t>Click icon to add table</a:t>
            </a:r>
            <a:endParaRPr lang="en-US" noProof="0" dirty="0"/>
          </a:p>
        </p:txBody>
      </p:sp>
      <p:sp>
        <p:nvSpPr>
          <p:cNvPr id="6" name="Text Placeholder 7"/>
          <p:cNvSpPr>
            <a:spLocks noGrp="1"/>
          </p:cNvSpPr>
          <p:nvPr>
            <p:ph type="body" sz="quarter" idx="11"/>
          </p:nvPr>
        </p:nvSpPr>
        <p:spPr>
          <a:xfrm>
            <a:off x="4698999" y="1233488"/>
            <a:ext cx="4213225" cy="512318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ct val="20000"/>
              </a:spcBef>
              <a:spcAft>
                <a:spcPct val="0"/>
              </a:spcAft>
              <a:buClrTx/>
              <a:buFont typeface="Wingdings" pitchFamily="2" charset="2"/>
              <a:buChar char="§"/>
              <a:defRPr lang="en-US" sz="13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_Chart_Text">
    <p:spTree>
      <p:nvGrpSpPr>
        <p:cNvPr id="1" name=""/>
        <p:cNvGrpSpPr/>
        <p:nvPr/>
      </p:nvGrpSpPr>
      <p:grpSpPr>
        <a:xfrm>
          <a:off x="0" y="0"/>
          <a:ext cx="0" cy="0"/>
          <a:chOff x="0" y="0"/>
          <a:chExt cx="0" cy="0"/>
        </a:xfrm>
      </p:grpSpPr>
      <p:sp>
        <p:nvSpPr>
          <p:cNvPr id="19" name="Chart Placeholder 3"/>
          <p:cNvSpPr>
            <a:spLocks noGrp="1"/>
          </p:cNvSpPr>
          <p:nvPr>
            <p:ph type="chart" sz="quarter" idx="10"/>
          </p:nvPr>
        </p:nvSpPr>
        <p:spPr>
          <a:xfrm>
            <a:off x="228600" y="1228728"/>
            <a:ext cx="4206240" cy="2468880"/>
          </a:xfrm>
          <a:prstGeom prst="rect">
            <a:avLst/>
          </a:prstGeom>
        </p:spPr>
        <p:txBody>
          <a:bodyPr/>
          <a:lstStyle>
            <a:lvl1pPr>
              <a:buNone/>
              <a:defRPr sz="1400">
                <a:solidFill>
                  <a:srgbClr val="000000"/>
                </a:solidFill>
                <a:latin typeface="Arial" pitchFamily="34" charset="0"/>
              </a:defRPr>
            </a:lvl1pPr>
          </a:lstStyle>
          <a:p>
            <a:pPr lvl="0"/>
            <a:r>
              <a:rPr lang="en-US" noProof="0" dirty="0" smtClean="0"/>
              <a:t>Click icon to add chart</a:t>
            </a:r>
            <a:endParaRPr lang="en-US" noProof="0" dirty="0"/>
          </a:p>
        </p:txBody>
      </p:sp>
      <p:sp>
        <p:nvSpPr>
          <p:cNvPr id="20" name="Chart Placeholder 3"/>
          <p:cNvSpPr>
            <a:spLocks noGrp="1"/>
          </p:cNvSpPr>
          <p:nvPr>
            <p:ph type="chart" sz="quarter" idx="11"/>
          </p:nvPr>
        </p:nvSpPr>
        <p:spPr>
          <a:xfrm>
            <a:off x="228600" y="3972358"/>
            <a:ext cx="4206240" cy="2434307"/>
          </a:xfrm>
          <a:prstGeom prst="rect">
            <a:avLst/>
          </a:prstGeom>
        </p:spPr>
        <p:txBody>
          <a:bodyPr/>
          <a:lstStyle>
            <a:lvl1pPr>
              <a:buNone/>
              <a:defRPr sz="1400">
                <a:solidFill>
                  <a:srgbClr val="000000"/>
                </a:solidFill>
                <a:latin typeface="Arial" pitchFamily="34" charset="0"/>
              </a:defRPr>
            </a:lvl1pPr>
          </a:lstStyle>
          <a:p>
            <a:pPr lvl="0"/>
            <a:r>
              <a:rPr lang="en-US" noProof="0" dirty="0" smtClean="0"/>
              <a:t>Click icon to add chart</a:t>
            </a:r>
            <a:endParaRPr lang="en-US" noProof="0" dirty="0"/>
          </a:p>
        </p:txBody>
      </p:sp>
      <p:sp>
        <p:nvSpPr>
          <p:cNvPr id="21" name="Text Placeholder 7"/>
          <p:cNvSpPr>
            <a:spLocks noGrp="1"/>
          </p:cNvSpPr>
          <p:nvPr>
            <p:ph type="body" sz="quarter" idx="12"/>
          </p:nvPr>
        </p:nvSpPr>
        <p:spPr>
          <a:xfrm>
            <a:off x="4698999" y="1228728"/>
            <a:ext cx="4213225" cy="514191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ct val="20000"/>
              </a:spcBef>
              <a:spcAft>
                <a:spcPct val="0"/>
              </a:spcAft>
              <a:buClrTx/>
              <a:buFont typeface="Wingdings" pitchFamily="2" charset="2"/>
              <a:buChar char="§"/>
              <a:defRPr lang="en-US" sz="13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_Text">
    <p:spTree>
      <p:nvGrpSpPr>
        <p:cNvPr id="1" name=""/>
        <p:cNvGrpSpPr/>
        <p:nvPr/>
      </p:nvGrpSpPr>
      <p:grpSpPr>
        <a:xfrm>
          <a:off x="0" y="0"/>
          <a:ext cx="0" cy="0"/>
          <a:chOff x="0" y="0"/>
          <a:chExt cx="0" cy="0"/>
        </a:xfrm>
      </p:grpSpPr>
      <p:sp>
        <p:nvSpPr>
          <p:cNvPr id="19" name="Chart Placeholder 3"/>
          <p:cNvSpPr>
            <a:spLocks noGrp="1"/>
          </p:cNvSpPr>
          <p:nvPr>
            <p:ph type="chart" sz="quarter" idx="10"/>
          </p:nvPr>
        </p:nvSpPr>
        <p:spPr>
          <a:xfrm>
            <a:off x="228599" y="1230316"/>
            <a:ext cx="8686800" cy="2424112"/>
          </a:xfrm>
          <a:prstGeom prst="rect">
            <a:avLst/>
          </a:prstGeom>
        </p:spPr>
        <p:txBody>
          <a:bodyPr/>
          <a:lstStyle>
            <a:lvl1pPr>
              <a:buNone/>
              <a:defRPr sz="1400">
                <a:solidFill>
                  <a:srgbClr val="000000"/>
                </a:solidFill>
                <a:latin typeface="Arial" pitchFamily="34" charset="0"/>
              </a:defRPr>
            </a:lvl1pPr>
          </a:lstStyle>
          <a:p>
            <a:pPr lvl="0"/>
            <a:r>
              <a:rPr lang="en-US" noProof="0" dirty="0" smtClean="0"/>
              <a:t>Click icon to add chart</a:t>
            </a:r>
            <a:endParaRPr lang="en-US" noProof="0" dirty="0"/>
          </a:p>
        </p:txBody>
      </p:sp>
      <p:sp>
        <p:nvSpPr>
          <p:cNvPr id="21" name="Text Placeholder 7"/>
          <p:cNvSpPr>
            <a:spLocks noGrp="1"/>
          </p:cNvSpPr>
          <p:nvPr>
            <p:ph type="body" sz="quarter" idx="12"/>
          </p:nvPr>
        </p:nvSpPr>
        <p:spPr>
          <a:xfrm>
            <a:off x="228600" y="3886203"/>
            <a:ext cx="8683625" cy="2557464"/>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marR="0" indent="-228600" algn="l" defTabSz="914400" rtl="0" eaLnBrk="0" fontAlgn="base" latinLnBrk="0" hangingPunct="0">
              <a:lnSpc>
                <a:spcPct val="100000"/>
              </a:lnSpc>
              <a:spcBef>
                <a:spcPts val="0"/>
              </a:spcBef>
              <a:spcAft>
                <a:spcPts val="600"/>
              </a:spcAft>
              <a:buClrTx/>
              <a:buSzTx/>
              <a:buFont typeface="Arial Unicode MS" pitchFamily="34" charset="-128"/>
              <a:buChar char="◆"/>
              <a:tabLst/>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_Text under">
    <p:spTree>
      <p:nvGrpSpPr>
        <p:cNvPr id="1" name=""/>
        <p:cNvGrpSpPr/>
        <p:nvPr/>
      </p:nvGrpSpPr>
      <p:grpSpPr>
        <a:xfrm>
          <a:off x="0" y="0"/>
          <a:ext cx="0" cy="0"/>
          <a:chOff x="0" y="0"/>
          <a:chExt cx="0" cy="0"/>
        </a:xfrm>
      </p:grpSpPr>
      <p:sp>
        <p:nvSpPr>
          <p:cNvPr id="21" name="Text Placeholder 7"/>
          <p:cNvSpPr>
            <a:spLocks noGrp="1"/>
          </p:cNvSpPr>
          <p:nvPr>
            <p:ph type="body" sz="quarter" idx="12"/>
          </p:nvPr>
        </p:nvSpPr>
        <p:spPr>
          <a:xfrm>
            <a:off x="228600" y="3886203"/>
            <a:ext cx="8683625" cy="2557463"/>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marR="0" indent="-228600" algn="l" defTabSz="914400" rtl="0" eaLnBrk="0" fontAlgn="base" latinLnBrk="0" hangingPunct="0">
              <a:lnSpc>
                <a:spcPct val="100000"/>
              </a:lnSpc>
              <a:spcBef>
                <a:spcPts val="0"/>
              </a:spcBef>
              <a:spcAft>
                <a:spcPts val="600"/>
              </a:spcAft>
              <a:buClrTx/>
              <a:buSzTx/>
              <a:buFont typeface="Arial Unicode MS" pitchFamily="34" charset="-128"/>
              <a:buChar char="◆"/>
              <a:tabLst/>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able Placeholder 4"/>
          <p:cNvSpPr>
            <a:spLocks noGrp="1"/>
          </p:cNvSpPr>
          <p:nvPr>
            <p:ph type="tbl" sz="quarter" idx="13"/>
          </p:nvPr>
        </p:nvSpPr>
        <p:spPr>
          <a:xfrm>
            <a:off x="228601" y="1230316"/>
            <a:ext cx="8686800" cy="2424112"/>
          </a:xfrm>
          <a:prstGeom prst="rect">
            <a:avLst/>
          </a:prstGeom>
        </p:spPr>
        <p:txBody>
          <a:bodyPr/>
          <a:lstStyle>
            <a:lvl1pPr>
              <a:buNone/>
              <a:defRPr sz="1400" baseline="0">
                <a:solidFill>
                  <a:srgbClr val="000000"/>
                </a:solidFill>
                <a:latin typeface="Arial" pitchFamily="34" charset="0"/>
              </a:defRPr>
            </a:lvl1pPr>
          </a:lstStyle>
          <a:p>
            <a:pPr lvl="0"/>
            <a:r>
              <a:rPr lang="en-US" noProof="0" dirty="0" smtClean="0"/>
              <a:t>Click icon to add table</a:t>
            </a:r>
            <a:endParaRPr lang="en-US" noProof="0" dirty="0"/>
          </a:p>
        </p:txBody>
      </p:sp>
      <p:sp>
        <p:nvSpPr>
          <p:cNvPr id="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_Graph_Text under">
    <p:spTree>
      <p:nvGrpSpPr>
        <p:cNvPr id="1" name=""/>
        <p:cNvGrpSpPr/>
        <p:nvPr/>
      </p:nvGrpSpPr>
      <p:grpSpPr>
        <a:xfrm>
          <a:off x="0" y="0"/>
          <a:ext cx="0" cy="0"/>
          <a:chOff x="0" y="0"/>
          <a:chExt cx="0" cy="0"/>
        </a:xfrm>
      </p:grpSpPr>
      <p:sp>
        <p:nvSpPr>
          <p:cNvPr id="21" name="Text Placeholder 7"/>
          <p:cNvSpPr>
            <a:spLocks noGrp="1"/>
          </p:cNvSpPr>
          <p:nvPr>
            <p:ph type="body" sz="quarter" idx="12"/>
          </p:nvPr>
        </p:nvSpPr>
        <p:spPr>
          <a:xfrm>
            <a:off x="228600" y="3873503"/>
            <a:ext cx="8683625" cy="2570163"/>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ct val="20000"/>
              </a:spcBef>
              <a:spcAft>
                <a:spcPct val="0"/>
              </a:spcAft>
              <a:buClrTx/>
              <a:buFont typeface="Wingdings" pitchFamily="2" charset="2"/>
              <a:buChar char="§"/>
              <a:defRPr lang="en-US" sz="13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Chart Placeholder 3"/>
          <p:cNvSpPr>
            <a:spLocks noGrp="1"/>
          </p:cNvSpPr>
          <p:nvPr>
            <p:ph type="chart" sz="quarter" idx="10"/>
          </p:nvPr>
        </p:nvSpPr>
        <p:spPr>
          <a:xfrm>
            <a:off x="228600" y="1230316"/>
            <a:ext cx="4206240" cy="2424112"/>
          </a:xfrm>
          <a:prstGeom prst="rect">
            <a:avLst/>
          </a:prstGeom>
        </p:spPr>
        <p:txBody>
          <a:bodyPr/>
          <a:lstStyle>
            <a:lvl1pPr>
              <a:buNone/>
              <a:defRPr sz="1400">
                <a:solidFill>
                  <a:srgbClr val="000000"/>
                </a:solidFill>
                <a:latin typeface="Arial" pitchFamily="34" charset="0"/>
              </a:defRPr>
            </a:lvl1pPr>
          </a:lstStyle>
          <a:p>
            <a:pPr lvl="0"/>
            <a:r>
              <a:rPr lang="en-US" noProof="0" dirty="0" smtClean="0"/>
              <a:t>Click icon to add chart</a:t>
            </a:r>
            <a:endParaRPr lang="en-US" noProof="0" dirty="0"/>
          </a:p>
        </p:txBody>
      </p:sp>
      <p:sp>
        <p:nvSpPr>
          <p:cNvPr id="7" name="Chart Placeholder 3"/>
          <p:cNvSpPr>
            <a:spLocks noGrp="1"/>
          </p:cNvSpPr>
          <p:nvPr>
            <p:ph type="chart" sz="quarter" idx="11"/>
          </p:nvPr>
        </p:nvSpPr>
        <p:spPr>
          <a:xfrm>
            <a:off x="4711699" y="1232205"/>
            <a:ext cx="4202113" cy="2427240"/>
          </a:xfrm>
          <a:prstGeom prst="rect">
            <a:avLst/>
          </a:prstGeom>
        </p:spPr>
        <p:txBody>
          <a:bodyPr/>
          <a:lstStyle>
            <a:lvl1pPr>
              <a:buNone/>
              <a:defRPr sz="1400">
                <a:solidFill>
                  <a:srgbClr val="000000"/>
                </a:solidFill>
                <a:latin typeface="Arial" pitchFamily="34" charset="0"/>
              </a:defRPr>
            </a:lvl1pPr>
          </a:lstStyle>
          <a:p>
            <a:pPr lvl="0"/>
            <a:r>
              <a:rPr lang="en-US" noProof="0" dirty="0" smtClean="0"/>
              <a:t>Click icon to add chart</a:t>
            </a:r>
            <a:endParaRPr lang="en-US" noProof="0" dirty="0"/>
          </a:p>
        </p:txBody>
      </p:sp>
      <p:sp>
        <p:nvSpPr>
          <p:cNvPr id="6"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8 pts">
    <p:spTree>
      <p:nvGrpSpPr>
        <p:cNvPr id="1" name=""/>
        <p:cNvGrpSpPr/>
        <p:nvPr/>
      </p:nvGrpSpPr>
      <p:grpSpPr>
        <a:xfrm>
          <a:off x="0" y="0"/>
          <a:ext cx="0" cy="0"/>
          <a:chOff x="0" y="0"/>
          <a:chExt cx="0" cy="0"/>
        </a:xfrm>
      </p:grpSpPr>
      <p:sp>
        <p:nvSpPr>
          <p:cNvPr id="4" name="Text Placeholder 7"/>
          <p:cNvSpPr>
            <a:spLocks noGrp="1"/>
          </p:cNvSpPr>
          <p:nvPr>
            <p:ph type="body" sz="quarter" idx="10"/>
          </p:nvPr>
        </p:nvSpPr>
        <p:spPr>
          <a:xfrm>
            <a:off x="228600" y="1233488"/>
            <a:ext cx="8686800" cy="5121592"/>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8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_Text">
    <p:spTree>
      <p:nvGrpSpPr>
        <p:cNvPr id="1" name=""/>
        <p:cNvGrpSpPr/>
        <p:nvPr/>
      </p:nvGrpSpPr>
      <p:grpSpPr>
        <a:xfrm>
          <a:off x="0" y="0"/>
          <a:ext cx="0" cy="0"/>
          <a:chOff x="0" y="0"/>
          <a:chExt cx="0" cy="0"/>
        </a:xfrm>
      </p:grpSpPr>
      <p:sp>
        <p:nvSpPr>
          <p:cNvPr id="9" name="Text Placeholder 7"/>
          <p:cNvSpPr>
            <a:spLocks noGrp="1"/>
          </p:cNvSpPr>
          <p:nvPr>
            <p:ph type="body" sz="quarter" idx="15"/>
          </p:nvPr>
        </p:nvSpPr>
        <p:spPr>
          <a:xfrm>
            <a:off x="4700016" y="1228728"/>
            <a:ext cx="4206240" cy="521208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ct val="20000"/>
              </a:spcBef>
              <a:spcAft>
                <a:spcPct val="0"/>
              </a:spcAft>
              <a:buClrTx/>
              <a:buFont typeface="Wingdings" pitchFamily="2" charset="2"/>
              <a:buChar char="§"/>
              <a:defRPr lang="en-US" sz="13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3"/>
          <p:cNvSpPr>
            <a:spLocks noGrp="1"/>
          </p:cNvSpPr>
          <p:nvPr>
            <p:ph type="pic" sz="quarter" idx="10"/>
          </p:nvPr>
        </p:nvSpPr>
        <p:spPr>
          <a:xfrm>
            <a:off x="228601" y="1228728"/>
            <a:ext cx="4190999" cy="5212080"/>
          </a:xfrm>
          <a:prstGeom prst="rect">
            <a:avLst/>
          </a:prstGeom>
        </p:spPr>
        <p:txBody>
          <a:bodyPr/>
          <a:lstStyle>
            <a:lvl1pPr>
              <a:buNone/>
              <a:defRPr sz="1600" baseline="0">
                <a:solidFill>
                  <a:srgbClr val="000000"/>
                </a:solidFill>
                <a:latin typeface="Arial" pitchFamily="34" charset="0"/>
              </a:defRPr>
            </a:lvl1pPr>
          </a:lstStyle>
          <a:p>
            <a:pPr lvl="0"/>
            <a:r>
              <a:rPr lang="en-US" noProof="0" dirty="0" smtClean="0"/>
              <a:t>Click icon to add picture</a:t>
            </a:r>
            <a:endParaRPr lang="en-US" noProof="0" dirty="0"/>
          </a:p>
        </p:txBody>
      </p:sp>
      <p:sp>
        <p:nvSpPr>
          <p:cNvPr id="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228600" y="1233488"/>
            <a:ext cx="8686800" cy="4357843"/>
          </a:xfrm>
          <a:prstGeom prst="rect">
            <a:avLst/>
          </a:prstGeom>
        </p:spPr>
        <p:txBody>
          <a:bodyPr/>
          <a:lstStyle>
            <a:lvl1pPr marL="0" indent="0">
              <a:buNone/>
              <a:defRPr>
                <a:solidFill>
                  <a:srgbClr val="000000"/>
                </a:solidFill>
                <a:latin typeface="Arial" pitchFamily="34" charset="0"/>
              </a:defRPr>
            </a:lvl1pPr>
          </a:lstStyle>
          <a:p>
            <a:endParaRPr lang="en-GB" dirty="0"/>
          </a:p>
        </p:txBody>
      </p:sp>
      <p:sp>
        <p:nvSpPr>
          <p:cNvPr id="4" name="Text Placeholder 7"/>
          <p:cNvSpPr>
            <a:spLocks noGrp="1"/>
          </p:cNvSpPr>
          <p:nvPr>
            <p:ph type="body" sz="quarter" idx="12"/>
          </p:nvPr>
        </p:nvSpPr>
        <p:spPr>
          <a:xfrm>
            <a:off x="228600" y="5726243"/>
            <a:ext cx="8683625" cy="631695"/>
          </a:xfrm>
          <a:prstGeom prst="rect">
            <a:avLst/>
          </a:prstGeom>
        </p:spPr>
        <p:txBody>
          <a:bodyPr/>
          <a:lstStyle>
            <a:lvl1pPr marL="0" indent="0" algn="ctr" rtl="0" eaLnBrk="0" fontAlgn="base" hangingPunct="0">
              <a:spcBef>
                <a:spcPts val="0"/>
              </a:spcBef>
              <a:spcAft>
                <a:spcPts val="600"/>
              </a:spcAft>
              <a:buFont typeface="Wingdings" pitchFamily="2" charset="2"/>
              <a:buNone/>
              <a:defRPr lang="en-US" sz="18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ct val="20000"/>
              </a:spcBef>
              <a:spcAft>
                <a:spcPct val="0"/>
              </a:spcAft>
              <a:buClrTx/>
              <a:buFont typeface="Wingdings" pitchFamily="2" charset="2"/>
              <a:buChar char="§"/>
              <a:defRPr lang="en-US" sz="13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p:txBody>
      </p:sp>
      <p:sp>
        <p:nvSpPr>
          <p:cNvPr id="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sp>
        <p:nvSpPr>
          <p:cNvPr id="34" name="Text Placeholder 24"/>
          <p:cNvSpPr>
            <a:spLocks noGrp="1"/>
          </p:cNvSpPr>
          <p:nvPr>
            <p:ph type="body" sz="quarter" idx="12"/>
          </p:nvPr>
        </p:nvSpPr>
        <p:spPr>
          <a:xfrm>
            <a:off x="4710684" y="1228728"/>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25" name="Text Placeholder 24"/>
          <p:cNvSpPr>
            <a:spLocks noGrp="1"/>
          </p:cNvSpPr>
          <p:nvPr>
            <p:ph type="body" sz="quarter" idx="10"/>
          </p:nvPr>
        </p:nvSpPr>
        <p:spPr>
          <a:xfrm>
            <a:off x="228599" y="1228728"/>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3" name="Picture Placeholder 2"/>
          <p:cNvSpPr>
            <a:spLocks noGrp="1"/>
          </p:cNvSpPr>
          <p:nvPr>
            <p:ph type="pic" sz="quarter" idx="13"/>
          </p:nvPr>
        </p:nvSpPr>
        <p:spPr>
          <a:xfrm>
            <a:off x="228600" y="1543053"/>
            <a:ext cx="4195763" cy="4827585"/>
          </a:xfrm>
          <a:prstGeom prst="rect">
            <a:avLst/>
          </a:prstGeom>
        </p:spPr>
        <p:txBody>
          <a:bodyPr/>
          <a:lstStyle>
            <a:lvl1pPr marL="0" indent="0">
              <a:buNone/>
              <a:defRPr sz="1600">
                <a:latin typeface="Arial" pitchFamily="34" charset="0"/>
              </a:defRPr>
            </a:lvl1pPr>
          </a:lstStyle>
          <a:p>
            <a:endParaRPr lang="en-US" dirty="0"/>
          </a:p>
        </p:txBody>
      </p:sp>
      <p:sp>
        <p:nvSpPr>
          <p:cNvPr id="15" name="Picture Placeholder 2"/>
          <p:cNvSpPr>
            <a:spLocks noGrp="1"/>
          </p:cNvSpPr>
          <p:nvPr>
            <p:ph type="pic" sz="quarter" idx="14"/>
          </p:nvPr>
        </p:nvSpPr>
        <p:spPr>
          <a:xfrm>
            <a:off x="4719637" y="1543053"/>
            <a:ext cx="4195763" cy="4827585"/>
          </a:xfrm>
          <a:prstGeom prst="rect">
            <a:avLst/>
          </a:prstGeom>
        </p:spPr>
        <p:txBody>
          <a:bodyPr/>
          <a:lstStyle>
            <a:lvl1pPr marL="0" indent="0">
              <a:buNone/>
              <a:defRPr sz="1600">
                <a:latin typeface="Arial" pitchFamily="34" charset="0"/>
              </a:defRPr>
            </a:lvl1pPr>
          </a:lstStyle>
          <a:p>
            <a:endParaRPr lang="en-US" dirty="0"/>
          </a:p>
        </p:txBody>
      </p:sp>
      <p:sp>
        <p:nvSpPr>
          <p:cNvPr id="7"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65328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11" name="Picture 2" descr="\\arlmsnas01\ctrx_Data\deepak.kamble\Desktop\shutterstock_63703735.jpg"/>
          <p:cNvPicPr>
            <a:picLocks noChangeAspect="1" noChangeArrowheads="1"/>
          </p:cNvPicPr>
          <p:nvPr userDrawn="1"/>
        </p:nvPicPr>
        <p:blipFill>
          <a:blip r:embed="rId2"/>
          <a:srcRect l="67" r="129"/>
          <a:stretch>
            <a:fillRect/>
          </a:stretch>
        </p:blipFill>
        <p:spPr bwMode="auto">
          <a:xfrm>
            <a:off x="0" y="1092199"/>
            <a:ext cx="9144000" cy="3190230"/>
          </a:xfrm>
          <a:prstGeom prst="rect">
            <a:avLst/>
          </a:prstGeom>
          <a:noFill/>
        </p:spPr>
      </p:pic>
      <p:sp>
        <p:nvSpPr>
          <p:cNvPr id="13" name="Half Frame 12"/>
          <p:cNvSpPr/>
          <p:nvPr userDrawn="1"/>
        </p:nvSpPr>
        <p:spPr>
          <a:xfrm rot="18900000" flipH="1" flipV="1">
            <a:off x="279725" y="5238109"/>
            <a:ext cx="316845" cy="316845"/>
          </a:xfrm>
          <a:prstGeom prst="halfFrame">
            <a:avLst>
              <a:gd name="adj1" fmla="val 13721"/>
              <a:gd name="adj2" fmla="val 12914"/>
            </a:avLst>
          </a:prstGeom>
          <a:solidFill>
            <a:srgbClr val="314C6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14C67"/>
              </a:solidFill>
              <a:effectLst/>
              <a:uLnTx/>
              <a:uFillTx/>
              <a:latin typeface="Arial" pitchFamily="34" charset="0"/>
              <a:ea typeface="+mn-ea"/>
              <a:cs typeface="+mn-cs"/>
            </a:endParaRPr>
          </a:p>
        </p:txBody>
      </p:sp>
      <p:sp>
        <p:nvSpPr>
          <p:cNvPr id="16" name="Title 1"/>
          <p:cNvSpPr>
            <a:spLocks noGrp="1"/>
          </p:cNvSpPr>
          <p:nvPr>
            <p:ph type="title"/>
          </p:nvPr>
        </p:nvSpPr>
        <p:spPr>
          <a:xfrm>
            <a:off x="778934" y="5034335"/>
            <a:ext cx="8072965" cy="797029"/>
          </a:xfrm>
          <a:prstGeom prst="rect">
            <a:avLst/>
          </a:prstGeom>
        </p:spPr>
        <p:txBody>
          <a:bodyPr anchor="ctr"/>
          <a:lstStyle/>
          <a:p>
            <a:r>
              <a:rPr lang="en-US" dirty="0" smtClean="0"/>
              <a:t>Click to edit Master title style</a:t>
            </a:r>
            <a:endParaRPr lang="en-US" dirty="0"/>
          </a:p>
        </p:txBody>
      </p:sp>
    </p:spTree>
    <p:extLst>
      <p:ext uri="{BB962C8B-B14F-4D97-AF65-F5344CB8AC3E}">
        <p14:creationId xmlns:p14="http://schemas.microsoft.com/office/powerpoint/2010/main" val="18008802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Clerx Team">
    <p:spTree>
      <p:nvGrpSpPr>
        <p:cNvPr id="1" name=""/>
        <p:cNvGrpSpPr/>
        <p:nvPr/>
      </p:nvGrpSpPr>
      <p:grpSpPr>
        <a:xfrm>
          <a:off x="0" y="0"/>
          <a:ext cx="0" cy="0"/>
          <a:chOff x="0" y="0"/>
          <a:chExt cx="0" cy="0"/>
        </a:xfrm>
      </p:grpSpPr>
      <p:sp>
        <p:nvSpPr>
          <p:cNvPr id="4" name="Text Placeholder 24"/>
          <p:cNvSpPr>
            <a:spLocks noGrp="1"/>
          </p:cNvSpPr>
          <p:nvPr>
            <p:ph type="body" sz="quarter" idx="11"/>
          </p:nvPr>
        </p:nvSpPr>
        <p:spPr>
          <a:xfrm>
            <a:off x="1694984" y="1228728"/>
            <a:ext cx="7220415" cy="1234440"/>
          </a:xfrm>
          <a:prstGeom prst="rect">
            <a:avLst/>
          </a:prstGeom>
          <a:noFill/>
          <a:ln>
            <a:solidFill>
              <a:srgbClr val="000000"/>
            </a:solidFill>
          </a:ln>
        </p:spPr>
        <p:txBody>
          <a:bodyPr anchor="t"/>
          <a:lstStyle>
            <a:lvl1pPr marL="0" indent="0">
              <a:spcBef>
                <a:spcPts val="0"/>
              </a:spcBef>
              <a:spcAft>
                <a:spcPts val="400"/>
              </a:spcAft>
              <a:buNone/>
              <a:defRPr sz="1400" b="1">
                <a:solidFill>
                  <a:schemeClr val="accent1"/>
                </a:solidFill>
                <a:latin typeface="Arial" pitchFamily="34" charset="0"/>
              </a:defRPr>
            </a:lvl1pPr>
            <a:lvl2pPr marL="228600" indent="0">
              <a:spcBef>
                <a:spcPts val="0"/>
              </a:spcBef>
              <a:spcAft>
                <a:spcPts val="400"/>
              </a:spcAft>
              <a:buFont typeface="Arial" pitchFamily="34" charset="0"/>
              <a:buNone/>
              <a:defRPr sz="1400">
                <a:solidFill>
                  <a:srgbClr val="000000"/>
                </a:solidFill>
                <a:latin typeface="Arial" pitchFamily="34" charset="0"/>
              </a:defRPr>
            </a:lvl2pPr>
          </a:lstStyle>
          <a:p>
            <a:pPr lvl="0"/>
            <a:r>
              <a:rPr lang="en-US" dirty="0" smtClean="0"/>
              <a:t>Click to edit Master text styles</a:t>
            </a:r>
          </a:p>
          <a:p>
            <a:pPr lvl="1"/>
            <a:r>
              <a:rPr lang="en-US" dirty="0" smtClean="0"/>
              <a:t>Second level</a:t>
            </a:r>
          </a:p>
        </p:txBody>
      </p:sp>
      <p:sp>
        <p:nvSpPr>
          <p:cNvPr id="26" name="Text Placeholder 24"/>
          <p:cNvSpPr>
            <a:spLocks noGrp="1"/>
          </p:cNvSpPr>
          <p:nvPr>
            <p:ph type="body" sz="quarter" idx="12"/>
          </p:nvPr>
        </p:nvSpPr>
        <p:spPr>
          <a:xfrm>
            <a:off x="1694984" y="2554608"/>
            <a:ext cx="7220415" cy="1234440"/>
          </a:xfrm>
          <a:prstGeom prst="rect">
            <a:avLst/>
          </a:prstGeom>
          <a:noFill/>
          <a:ln>
            <a:solidFill>
              <a:srgbClr val="000000"/>
            </a:solidFill>
          </a:ln>
        </p:spPr>
        <p:txBody>
          <a:bodyPr anchor="t"/>
          <a:lstStyle>
            <a:lvl1pPr marL="0" indent="0">
              <a:spcBef>
                <a:spcPts val="0"/>
              </a:spcBef>
              <a:spcAft>
                <a:spcPts val="400"/>
              </a:spcAft>
              <a:buNone/>
              <a:defRPr sz="1400" b="1">
                <a:solidFill>
                  <a:schemeClr val="accent1"/>
                </a:solidFill>
                <a:latin typeface="Arial" pitchFamily="34" charset="0"/>
              </a:defRPr>
            </a:lvl1pPr>
            <a:lvl2pPr marL="228600" indent="0">
              <a:spcBef>
                <a:spcPts val="0"/>
              </a:spcBef>
              <a:spcAft>
                <a:spcPts val="400"/>
              </a:spcAft>
              <a:buFont typeface="Arial" pitchFamily="34" charset="0"/>
              <a:buNone/>
              <a:defRPr sz="1400">
                <a:solidFill>
                  <a:srgbClr val="000000"/>
                </a:solidFill>
                <a:latin typeface="Arial" pitchFamily="34" charset="0"/>
              </a:defRPr>
            </a:lvl2pPr>
          </a:lstStyle>
          <a:p>
            <a:pPr lvl="0"/>
            <a:r>
              <a:rPr lang="en-US" dirty="0" smtClean="0"/>
              <a:t>Click to edit Master text styles</a:t>
            </a:r>
          </a:p>
          <a:p>
            <a:pPr lvl="1"/>
            <a:r>
              <a:rPr lang="en-US" dirty="0" smtClean="0"/>
              <a:t>Second level</a:t>
            </a:r>
          </a:p>
        </p:txBody>
      </p:sp>
      <p:sp>
        <p:nvSpPr>
          <p:cNvPr id="28" name="Text Placeholder 24"/>
          <p:cNvSpPr>
            <a:spLocks noGrp="1"/>
          </p:cNvSpPr>
          <p:nvPr>
            <p:ph type="body" sz="quarter" idx="14"/>
          </p:nvPr>
        </p:nvSpPr>
        <p:spPr>
          <a:xfrm>
            <a:off x="1694984" y="3880488"/>
            <a:ext cx="7220415" cy="1234440"/>
          </a:xfrm>
          <a:prstGeom prst="rect">
            <a:avLst/>
          </a:prstGeom>
          <a:noFill/>
          <a:ln>
            <a:solidFill>
              <a:srgbClr val="000000"/>
            </a:solidFill>
          </a:ln>
        </p:spPr>
        <p:txBody>
          <a:bodyPr anchor="t"/>
          <a:lstStyle>
            <a:lvl1pPr marL="0" indent="0">
              <a:spcBef>
                <a:spcPts val="0"/>
              </a:spcBef>
              <a:spcAft>
                <a:spcPts val="400"/>
              </a:spcAft>
              <a:buNone/>
              <a:defRPr sz="1400" b="1">
                <a:solidFill>
                  <a:schemeClr val="accent1"/>
                </a:solidFill>
                <a:latin typeface="Arial" pitchFamily="34" charset="0"/>
              </a:defRPr>
            </a:lvl1pPr>
            <a:lvl2pPr marL="228600" indent="0">
              <a:spcBef>
                <a:spcPts val="0"/>
              </a:spcBef>
              <a:spcAft>
                <a:spcPts val="400"/>
              </a:spcAft>
              <a:buFont typeface="Arial" pitchFamily="34" charset="0"/>
              <a:buNone/>
              <a:defRPr sz="1400">
                <a:solidFill>
                  <a:srgbClr val="000000"/>
                </a:solidFill>
                <a:latin typeface="Arial" pitchFamily="34" charset="0"/>
              </a:defRPr>
            </a:lvl2pPr>
          </a:lstStyle>
          <a:p>
            <a:pPr lvl="0"/>
            <a:r>
              <a:rPr lang="en-US" dirty="0" smtClean="0"/>
              <a:t>Click to edit Master text styles</a:t>
            </a:r>
          </a:p>
          <a:p>
            <a:pPr lvl="1"/>
            <a:r>
              <a:rPr lang="en-US" dirty="0" smtClean="0"/>
              <a:t>Second level</a:t>
            </a:r>
          </a:p>
        </p:txBody>
      </p:sp>
      <p:sp>
        <p:nvSpPr>
          <p:cNvPr id="30" name="Text Placeholder 24"/>
          <p:cNvSpPr>
            <a:spLocks noGrp="1"/>
          </p:cNvSpPr>
          <p:nvPr>
            <p:ph type="body" sz="quarter" idx="16"/>
          </p:nvPr>
        </p:nvSpPr>
        <p:spPr>
          <a:xfrm>
            <a:off x="1694984" y="5206368"/>
            <a:ext cx="7220415" cy="1234440"/>
          </a:xfrm>
          <a:prstGeom prst="rect">
            <a:avLst/>
          </a:prstGeom>
          <a:noFill/>
          <a:ln>
            <a:solidFill>
              <a:srgbClr val="000000"/>
            </a:solidFill>
          </a:ln>
        </p:spPr>
        <p:txBody>
          <a:bodyPr anchor="t"/>
          <a:lstStyle>
            <a:lvl1pPr marL="0" indent="0">
              <a:spcBef>
                <a:spcPts val="0"/>
              </a:spcBef>
              <a:spcAft>
                <a:spcPts val="400"/>
              </a:spcAft>
              <a:buNone/>
              <a:defRPr sz="1400" b="1">
                <a:solidFill>
                  <a:schemeClr val="accent1"/>
                </a:solidFill>
                <a:latin typeface="Arial" pitchFamily="34" charset="0"/>
              </a:defRPr>
            </a:lvl1pPr>
            <a:lvl2pPr marL="228600" indent="0">
              <a:spcBef>
                <a:spcPts val="0"/>
              </a:spcBef>
              <a:spcAft>
                <a:spcPts val="400"/>
              </a:spcAft>
              <a:buFont typeface="Arial" pitchFamily="34" charset="0"/>
              <a:buNone/>
              <a:defRPr sz="1400">
                <a:solidFill>
                  <a:srgbClr val="000000"/>
                </a:solidFill>
                <a:latin typeface="Arial" pitchFamily="34" charset="0"/>
              </a:defRPr>
            </a:lvl2pPr>
          </a:lstStyle>
          <a:p>
            <a:pPr lvl="0"/>
            <a:r>
              <a:rPr lang="en-US" dirty="0" smtClean="0"/>
              <a:t>Click to edit Master text styles</a:t>
            </a:r>
          </a:p>
          <a:p>
            <a:pPr lvl="1"/>
            <a:r>
              <a:rPr lang="en-US" dirty="0" smtClean="0"/>
              <a:t>Second level</a:t>
            </a:r>
          </a:p>
        </p:txBody>
      </p:sp>
      <p:sp>
        <p:nvSpPr>
          <p:cNvPr id="5" name="Picture Placeholder 4"/>
          <p:cNvSpPr>
            <a:spLocks noGrp="1"/>
          </p:cNvSpPr>
          <p:nvPr>
            <p:ph type="pic" sz="quarter" idx="18"/>
          </p:nvPr>
        </p:nvSpPr>
        <p:spPr>
          <a:xfrm>
            <a:off x="228598" y="1228728"/>
            <a:ext cx="1371600" cy="1234440"/>
          </a:xfrm>
          <a:prstGeom prst="rect">
            <a:avLst/>
          </a:prstGeom>
        </p:spPr>
        <p:txBody>
          <a:bodyPr/>
          <a:lstStyle>
            <a:lvl1pPr marL="0" indent="0">
              <a:buNone/>
              <a:defRPr sz="1400"/>
            </a:lvl1pPr>
          </a:lstStyle>
          <a:p>
            <a:r>
              <a:rPr lang="en-US" dirty="0" smtClean="0"/>
              <a:t>Click icon to add picture</a:t>
            </a:r>
            <a:endParaRPr lang="en-US" dirty="0"/>
          </a:p>
        </p:txBody>
      </p:sp>
      <p:sp>
        <p:nvSpPr>
          <p:cNvPr id="13" name="Picture Placeholder 4"/>
          <p:cNvSpPr>
            <a:spLocks noGrp="1"/>
          </p:cNvSpPr>
          <p:nvPr>
            <p:ph type="pic" sz="quarter" idx="19"/>
          </p:nvPr>
        </p:nvSpPr>
        <p:spPr>
          <a:xfrm>
            <a:off x="228598" y="2554608"/>
            <a:ext cx="1371600" cy="1234440"/>
          </a:xfrm>
          <a:prstGeom prst="rect">
            <a:avLst/>
          </a:prstGeom>
        </p:spPr>
        <p:txBody>
          <a:bodyPr/>
          <a:lstStyle>
            <a:lvl1pPr marL="0" marR="0" indent="0" algn="l" defTabSz="914400" rtl="0" eaLnBrk="1" fontAlgn="base" latinLnBrk="0" hangingPunct="1">
              <a:lnSpc>
                <a:spcPct val="100000"/>
              </a:lnSpc>
              <a:spcBef>
                <a:spcPts val="300"/>
              </a:spcBef>
              <a:spcAft>
                <a:spcPct val="0"/>
              </a:spcAft>
              <a:buClrTx/>
              <a:buSzTx/>
              <a:buFont typeface="Wingdings" pitchFamily="2" charset="2"/>
              <a:buNone/>
              <a:tabLst/>
              <a:defRPr sz="1400"/>
            </a:lvl1pPr>
          </a:lstStyle>
          <a:p>
            <a:r>
              <a:rPr lang="en-US" dirty="0" smtClean="0"/>
              <a:t>Click icon to add picture</a:t>
            </a:r>
          </a:p>
        </p:txBody>
      </p:sp>
      <p:sp>
        <p:nvSpPr>
          <p:cNvPr id="14" name="Picture Placeholder 4"/>
          <p:cNvSpPr>
            <a:spLocks noGrp="1"/>
          </p:cNvSpPr>
          <p:nvPr>
            <p:ph type="pic" sz="quarter" idx="20"/>
          </p:nvPr>
        </p:nvSpPr>
        <p:spPr>
          <a:xfrm>
            <a:off x="228598" y="3880488"/>
            <a:ext cx="1371600" cy="1234440"/>
          </a:xfrm>
          <a:prstGeom prst="rect">
            <a:avLst/>
          </a:prstGeom>
        </p:spPr>
        <p:txBody>
          <a:bodyPr/>
          <a:lstStyle>
            <a:lvl1pPr marL="0" marR="0" indent="0" algn="l" defTabSz="914400" rtl="0" eaLnBrk="1" fontAlgn="base" latinLnBrk="0" hangingPunct="1">
              <a:lnSpc>
                <a:spcPct val="100000"/>
              </a:lnSpc>
              <a:spcBef>
                <a:spcPts val="300"/>
              </a:spcBef>
              <a:spcAft>
                <a:spcPct val="0"/>
              </a:spcAft>
              <a:buClrTx/>
              <a:buSzTx/>
              <a:buFont typeface="Wingdings" pitchFamily="2" charset="2"/>
              <a:buNone/>
              <a:tabLst/>
              <a:defRPr sz="1400"/>
            </a:lvl1pPr>
          </a:lstStyle>
          <a:p>
            <a:r>
              <a:rPr lang="en-US" dirty="0" smtClean="0"/>
              <a:t>Click icon to add picture</a:t>
            </a:r>
          </a:p>
        </p:txBody>
      </p:sp>
      <p:sp>
        <p:nvSpPr>
          <p:cNvPr id="15" name="Picture Placeholder 4"/>
          <p:cNvSpPr>
            <a:spLocks noGrp="1"/>
          </p:cNvSpPr>
          <p:nvPr>
            <p:ph type="pic" sz="quarter" idx="21"/>
          </p:nvPr>
        </p:nvSpPr>
        <p:spPr>
          <a:xfrm>
            <a:off x="228598" y="5206368"/>
            <a:ext cx="1371600" cy="1234440"/>
          </a:xfrm>
          <a:prstGeom prst="rect">
            <a:avLst/>
          </a:prstGeom>
        </p:spPr>
        <p:txBody>
          <a:bodyPr/>
          <a:lstStyle>
            <a:lvl1pPr marL="0" marR="0" indent="0" algn="l" defTabSz="914400" rtl="0" eaLnBrk="1" fontAlgn="base" latinLnBrk="0" hangingPunct="1">
              <a:lnSpc>
                <a:spcPct val="100000"/>
              </a:lnSpc>
              <a:spcBef>
                <a:spcPts val="300"/>
              </a:spcBef>
              <a:spcAft>
                <a:spcPct val="0"/>
              </a:spcAft>
              <a:buClrTx/>
              <a:buSzTx/>
              <a:buFont typeface="Wingdings" pitchFamily="2" charset="2"/>
              <a:buNone/>
              <a:tabLst/>
              <a:defRPr sz="1400"/>
            </a:lvl1pPr>
          </a:lstStyle>
          <a:p>
            <a:r>
              <a:rPr lang="en-US" dirty="0" smtClean="0"/>
              <a:t>Click icon to add picture</a:t>
            </a:r>
          </a:p>
        </p:txBody>
      </p:sp>
      <p:sp>
        <p:nvSpPr>
          <p:cNvPr id="11"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261896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out eClerx_Digital">
    <p:spTree>
      <p:nvGrpSpPr>
        <p:cNvPr id="1" name=""/>
        <p:cNvGrpSpPr/>
        <p:nvPr/>
      </p:nvGrpSpPr>
      <p:grpSpPr>
        <a:xfrm>
          <a:off x="0" y="0"/>
          <a:ext cx="0" cy="0"/>
          <a:chOff x="0" y="0"/>
          <a:chExt cx="0" cy="0"/>
        </a:xfrm>
      </p:grpSpPr>
      <p:sp>
        <p:nvSpPr>
          <p:cNvPr id="7" name="TextBox 6"/>
          <p:cNvSpPr txBox="1"/>
          <p:nvPr userDrawn="1"/>
        </p:nvSpPr>
        <p:spPr>
          <a:xfrm>
            <a:off x="2971800" y="456830"/>
            <a:ext cx="6057900" cy="400110"/>
          </a:xfrm>
          <a:prstGeom prst="rect">
            <a:avLst/>
          </a:prstGeom>
          <a:noFill/>
        </p:spPr>
        <p:txBody>
          <a:bodyPr wrap="square" rtlCol="0">
            <a:spAutoFit/>
          </a:bodyPr>
          <a:lstStyle/>
          <a:p>
            <a:r>
              <a:rPr lang="en-US" sz="2000" dirty="0" smtClean="0">
                <a:latin typeface="Arial"/>
                <a:cs typeface="Arial"/>
              </a:rPr>
              <a:t>eclerx.com @</a:t>
            </a:r>
            <a:r>
              <a:rPr lang="en-US" sz="2000" dirty="0" err="1" smtClean="0">
                <a:latin typeface="Arial"/>
                <a:cs typeface="Arial"/>
              </a:rPr>
              <a:t>eclerxDigital</a:t>
            </a:r>
            <a:endParaRPr lang="en-US" sz="2000" dirty="0">
              <a:latin typeface="Arial"/>
              <a:cs typeface="Arial"/>
            </a:endParaRPr>
          </a:p>
        </p:txBody>
      </p:sp>
      <p:pic>
        <p:nvPicPr>
          <p:cNvPr id="10" name="Picture 9" descr="New Image.JPG"/>
          <p:cNvPicPr>
            <a:picLocks noChangeAspect="1"/>
          </p:cNvPicPr>
          <p:nvPr userDrawn="1"/>
        </p:nvPicPr>
        <p:blipFill>
          <a:blip r:embed="rId2" cstate="print"/>
          <a:stretch>
            <a:fillRect/>
          </a:stretch>
        </p:blipFill>
        <p:spPr>
          <a:xfrm>
            <a:off x="225830" y="384256"/>
            <a:ext cx="1824150" cy="512863"/>
          </a:xfrm>
          <a:prstGeom prst="rect">
            <a:avLst/>
          </a:prstGeom>
        </p:spPr>
      </p:pic>
      <p:cxnSp>
        <p:nvCxnSpPr>
          <p:cNvPr id="11" name="Straight Connector 10"/>
          <p:cNvCxnSpPr/>
          <p:nvPr userDrawn="1"/>
        </p:nvCxnSpPr>
        <p:spPr>
          <a:xfrm>
            <a:off x="2893319" y="373346"/>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228601" y="1909298"/>
            <a:ext cx="8686800" cy="2529923"/>
          </a:xfrm>
          <a:prstGeom prst="rect">
            <a:avLst/>
          </a:prstGeom>
          <a:noFill/>
        </p:spPr>
        <p:txBody>
          <a:bodyPr wrap="square" rtlCol="0">
            <a:spAutoFit/>
          </a:bodyPr>
          <a:lstStyle/>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Georgia"/>
                <a:ea typeface="+mn-ea"/>
                <a:cs typeface="Georgia"/>
              </a:rPr>
              <a:t>About </a:t>
            </a:r>
            <a:r>
              <a:rPr kumimoji="0" lang="en-US" sz="1200" b="1" i="0" u="none" strike="noStrike" kern="1200" cap="none" spc="0" normalizeH="0" baseline="0" noProof="0" dirty="0" err="1" smtClean="0">
                <a:ln>
                  <a:noFill/>
                </a:ln>
                <a:solidFill>
                  <a:srgbClr val="000000"/>
                </a:solidFill>
                <a:effectLst/>
                <a:uLnTx/>
                <a:uFillTx/>
                <a:latin typeface="Georgia"/>
                <a:ea typeface="+mn-ea"/>
                <a:cs typeface="Georgia"/>
              </a:rPr>
              <a:t>eClerx</a:t>
            </a:r>
            <a:endParaRPr kumimoji="0" lang="en-US" sz="1200" b="1" i="0" u="none" strike="noStrike" kern="1200" cap="none" spc="0" normalizeH="0" baseline="0" noProof="0" dirty="0" smtClean="0">
              <a:ln>
                <a:noFill/>
              </a:ln>
              <a:solidFill>
                <a:srgbClr val="000000"/>
              </a:solidFill>
              <a:effectLst/>
              <a:uLnTx/>
              <a:uFillTx/>
              <a:latin typeface="Georgia"/>
              <a:ea typeface="+mn-ea"/>
              <a:cs typeface="Georgia"/>
            </a:endParaRPr>
          </a:p>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a:t>
            </a:r>
          </a:p>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provides critical business operations services to more than 30+ global Fortune 500 clients, including many of the world’s leading financial services firms, online retail and distributors, interactive media and entertainment, high tech and industrial manufacturing, travel and leisure, and software vendors, through operational support, data management and analytics solutions. Incorporated in 2000,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is India’s first and only publicly listed knowledge processing (KPO) company and is today traded on both the Bombay and National Stock Exchanges of India.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was ranked as one of Forbes Asia’s 200 Best Under a Billion List and named as finalist in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Teleos</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Most Admired Knowledge Enterprise award.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employs over 6,000 employees across its six Indian delivery centers and offices in Mumbai,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Pune</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and Chandigarh plus global client relationship locations in New York, Philadelphia, London, Silicon Valley, Austin, Dublin and Singapore. For more information, please visit </a:t>
            </a:r>
            <a:r>
              <a:rPr lang="en-US" sz="1200" kern="1200" noProof="0" dirty="0" smtClean="0">
                <a:solidFill>
                  <a:srgbClr val="000000"/>
                </a:solidFill>
                <a:latin typeface="Georgia"/>
                <a:ea typeface="+mn-ea"/>
                <a:cs typeface="Georgia"/>
                <a:hlinkClick r:id="rId3"/>
              </a:rPr>
              <a:t>www.eclerx.com</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a:t>
            </a:r>
            <a:endParaRPr lang="en-US" sz="1200" dirty="0">
              <a:solidFill>
                <a:srgbClr val="000000"/>
              </a:solidFill>
              <a:latin typeface="Georgia" pitchFamily="18" charset="0"/>
              <a:cs typeface="Arial" pitchFamily="34" charset="0"/>
            </a:endParaRPr>
          </a:p>
        </p:txBody>
      </p:sp>
      <p:sp>
        <p:nvSpPr>
          <p:cNvPr id="15" name="TextBox 14"/>
          <p:cNvSpPr txBox="1"/>
          <p:nvPr userDrawn="1"/>
        </p:nvSpPr>
        <p:spPr>
          <a:xfrm>
            <a:off x="333531" y="5130968"/>
            <a:ext cx="1821379" cy="938719"/>
          </a:xfrm>
          <a:prstGeom prst="rect">
            <a:avLst/>
          </a:prstGeom>
          <a:noFill/>
        </p:spPr>
        <p:txBody>
          <a:bodyPr wrap="square" rtlCol="0">
            <a:spAutoFit/>
          </a:bodyPr>
          <a:lstStyle/>
          <a:p>
            <a:r>
              <a:rPr lang="en-US" sz="1100" dirty="0">
                <a:latin typeface="Arial" pitchFamily="34" charset="0"/>
                <a:cs typeface="Arial" pitchFamily="34" charset="0"/>
              </a:rPr>
              <a:t>United States</a:t>
            </a:r>
          </a:p>
          <a:p>
            <a:r>
              <a:rPr lang="en-US" sz="1100" dirty="0">
                <a:latin typeface="Arial" pitchFamily="34" charset="0"/>
                <a:cs typeface="Arial" pitchFamily="34" charset="0"/>
              </a:rPr>
              <a:t>286 Madison Avenue, 14th Floor New York,</a:t>
            </a:r>
          </a:p>
          <a:p>
            <a:r>
              <a:rPr lang="en-US" sz="1100" dirty="0">
                <a:latin typeface="Arial" pitchFamily="34" charset="0"/>
                <a:cs typeface="Arial" pitchFamily="34" charset="0"/>
              </a:rPr>
              <a:t>NY 10017</a:t>
            </a:r>
          </a:p>
          <a:p>
            <a:r>
              <a:rPr lang="en-US" sz="1100" dirty="0">
                <a:latin typeface="Arial" pitchFamily="34" charset="0"/>
                <a:cs typeface="Arial" pitchFamily="34" charset="0"/>
              </a:rPr>
              <a:t>+1 (212) 551-4150</a:t>
            </a:r>
          </a:p>
        </p:txBody>
      </p:sp>
      <p:sp>
        <p:nvSpPr>
          <p:cNvPr id="16" name="TextBox 15"/>
          <p:cNvSpPr txBox="1"/>
          <p:nvPr userDrawn="1"/>
        </p:nvSpPr>
        <p:spPr>
          <a:xfrm>
            <a:off x="2299096" y="5130968"/>
            <a:ext cx="1739137" cy="938719"/>
          </a:xfrm>
          <a:prstGeom prst="rect">
            <a:avLst/>
          </a:prstGeom>
          <a:noFill/>
        </p:spPr>
        <p:txBody>
          <a:bodyPr wrap="square" rtlCol="0">
            <a:spAutoFit/>
          </a:bodyPr>
          <a:lstStyle/>
          <a:p>
            <a:r>
              <a:rPr lang="en-US" sz="1100" dirty="0">
                <a:latin typeface="Arial" pitchFamily="34" charset="0"/>
                <a:cs typeface="Arial" pitchFamily="34" charset="0"/>
              </a:rPr>
              <a:t>United Kingdom</a:t>
            </a:r>
          </a:p>
          <a:p>
            <a:r>
              <a:rPr lang="en-US" sz="1100" dirty="0">
                <a:latin typeface="Arial" pitchFamily="34" charset="0"/>
                <a:cs typeface="Arial" pitchFamily="34" charset="0"/>
              </a:rPr>
              <a:t>1 Dover Street, 1st floor,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London</a:t>
            </a:r>
            <a:r>
              <a:rPr lang="en-US" sz="1100" dirty="0">
                <a:latin typeface="Arial" pitchFamily="34" charset="0"/>
                <a:cs typeface="Arial" pitchFamily="34" charset="0"/>
              </a:rPr>
              <a:t>,</a:t>
            </a:r>
          </a:p>
          <a:p>
            <a:r>
              <a:rPr lang="en-US" sz="1100" dirty="0">
                <a:latin typeface="Arial" pitchFamily="34" charset="0"/>
                <a:cs typeface="Arial" pitchFamily="34" charset="0"/>
              </a:rPr>
              <a:t>W1S 4LA</a:t>
            </a:r>
          </a:p>
          <a:p>
            <a:r>
              <a:rPr lang="en-US" sz="1100" dirty="0">
                <a:latin typeface="Arial" pitchFamily="34" charset="0"/>
                <a:cs typeface="Arial" pitchFamily="34" charset="0"/>
              </a:rPr>
              <a:t>+44 (0) 207 529 6000</a:t>
            </a:r>
          </a:p>
        </p:txBody>
      </p:sp>
      <p:sp>
        <p:nvSpPr>
          <p:cNvPr id="17" name="TextBox 16"/>
          <p:cNvSpPr txBox="1"/>
          <p:nvPr userDrawn="1"/>
        </p:nvSpPr>
        <p:spPr>
          <a:xfrm>
            <a:off x="4287349" y="5130968"/>
            <a:ext cx="2246583" cy="938719"/>
          </a:xfrm>
          <a:prstGeom prst="rect">
            <a:avLst/>
          </a:prstGeom>
          <a:noFill/>
        </p:spPr>
        <p:txBody>
          <a:bodyPr wrap="square" rtlCol="0">
            <a:spAutoFit/>
          </a:bodyPr>
          <a:lstStyle/>
          <a:p>
            <a:r>
              <a:rPr lang="en-US" sz="1100" dirty="0">
                <a:latin typeface="Arial" pitchFamily="34" charset="0"/>
                <a:cs typeface="Arial" pitchFamily="34" charset="0"/>
              </a:rPr>
              <a:t>Singapore</a:t>
            </a:r>
          </a:p>
          <a:p>
            <a:r>
              <a:rPr lang="en-US" sz="1100" dirty="0">
                <a:latin typeface="Arial" pitchFamily="34" charset="0"/>
                <a:cs typeface="Arial" pitchFamily="34" charset="0"/>
              </a:rPr>
              <a:t>9 Battery Road,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a:t>
            </a:r>
            <a:r>
              <a:rPr lang="en-US" sz="1100" dirty="0">
                <a:latin typeface="Arial" pitchFamily="34" charset="0"/>
                <a:cs typeface="Arial" pitchFamily="34" charset="0"/>
              </a:rPr>
              <a:t>11-00 Straits Trading Building,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Singapore </a:t>
            </a:r>
            <a:r>
              <a:rPr lang="en-US" sz="1100" dirty="0">
                <a:latin typeface="Arial" pitchFamily="34" charset="0"/>
                <a:cs typeface="Arial" pitchFamily="34" charset="0"/>
              </a:rPr>
              <a:t>– 049910</a:t>
            </a:r>
          </a:p>
          <a:p>
            <a:r>
              <a:rPr lang="en-US" sz="1100" dirty="0">
                <a:latin typeface="Arial" pitchFamily="34" charset="0"/>
                <a:cs typeface="Arial" pitchFamily="34" charset="0"/>
              </a:rPr>
              <a:t>+65 (0) </a:t>
            </a:r>
            <a:r>
              <a:rPr lang="en-US" sz="1100" dirty="0" smtClean="0">
                <a:latin typeface="Arial" pitchFamily="34" charset="0"/>
                <a:cs typeface="Arial" pitchFamily="34" charset="0"/>
              </a:rPr>
              <a:t>6224 6329</a:t>
            </a:r>
            <a:endParaRPr lang="en-US" sz="1100" dirty="0">
              <a:latin typeface="Arial" pitchFamily="34" charset="0"/>
              <a:cs typeface="Arial" pitchFamily="34" charset="0"/>
            </a:endParaRPr>
          </a:p>
        </p:txBody>
      </p:sp>
      <p:sp>
        <p:nvSpPr>
          <p:cNvPr id="18" name="TextBox 17"/>
          <p:cNvSpPr txBox="1"/>
          <p:nvPr userDrawn="1"/>
        </p:nvSpPr>
        <p:spPr>
          <a:xfrm>
            <a:off x="6783049" y="5130968"/>
            <a:ext cx="2132351" cy="938719"/>
          </a:xfrm>
          <a:prstGeom prst="rect">
            <a:avLst/>
          </a:prstGeom>
          <a:noFill/>
        </p:spPr>
        <p:txBody>
          <a:bodyPr wrap="square" rtlCol="0">
            <a:spAutoFit/>
          </a:bodyPr>
          <a:lstStyle/>
          <a:p>
            <a:r>
              <a:rPr lang="en-US" sz="1100" dirty="0">
                <a:latin typeface="Arial" pitchFamily="34" charset="0"/>
                <a:cs typeface="Arial" pitchFamily="34" charset="0"/>
              </a:rPr>
              <a:t>Registered Office</a:t>
            </a:r>
          </a:p>
          <a:p>
            <a:r>
              <a:rPr lang="en-US" sz="1100" dirty="0" err="1">
                <a:latin typeface="Arial" pitchFamily="34" charset="0"/>
                <a:cs typeface="Arial" pitchFamily="34" charset="0"/>
              </a:rPr>
              <a:t>Sonawala</a:t>
            </a:r>
            <a:r>
              <a:rPr lang="en-US" sz="1100" dirty="0">
                <a:latin typeface="Arial" pitchFamily="34" charset="0"/>
                <a:cs typeface="Arial" pitchFamily="34" charset="0"/>
              </a:rPr>
              <a:t> Building, 1st Floor</a:t>
            </a:r>
            <a:r>
              <a:rPr lang="en-US" sz="1100" dirty="0" smtClean="0">
                <a:latin typeface="Arial" pitchFamily="34" charset="0"/>
                <a:cs typeface="Arial" pitchFamily="34" charset="0"/>
              </a:rPr>
              <a:t>,</a:t>
            </a:r>
            <a:br>
              <a:rPr lang="en-US" sz="1100" dirty="0" smtClean="0">
                <a:latin typeface="Arial" pitchFamily="34" charset="0"/>
                <a:cs typeface="Arial" pitchFamily="34" charset="0"/>
              </a:rPr>
            </a:br>
            <a:r>
              <a:rPr lang="en-US" sz="1100" dirty="0">
                <a:latin typeface="Arial" pitchFamily="34" charset="0"/>
                <a:cs typeface="Arial" pitchFamily="34" charset="0"/>
              </a:rPr>
              <a:t>2</a:t>
            </a:r>
            <a:r>
              <a:rPr lang="en-US" sz="1100" dirty="0" smtClean="0">
                <a:latin typeface="Arial" pitchFamily="34" charset="0"/>
                <a:cs typeface="Arial" pitchFamily="34" charset="0"/>
              </a:rPr>
              <a:t>9 </a:t>
            </a:r>
            <a:r>
              <a:rPr lang="en-US" sz="1100" dirty="0">
                <a:latin typeface="Arial" pitchFamily="34" charset="0"/>
                <a:cs typeface="Arial" pitchFamily="34" charset="0"/>
              </a:rPr>
              <a:t>Bank Street, Fort, </a:t>
            </a:r>
            <a:r>
              <a:rPr lang="en-US" sz="1100" dirty="0" smtClean="0">
                <a:latin typeface="Arial" pitchFamily="34" charset="0"/>
                <a:cs typeface="Arial" pitchFamily="34" charset="0"/>
              </a:rPr>
              <a:t/>
            </a:r>
            <a:br>
              <a:rPr lang="en-US" sz="1100" dirty="0" smtClean="0">
                <a:latin typeface="Arial" pitchFamily="34" charset="0"/>
                <a:cs typeface="Arial" pitchFamily="34" charset="0"/>
              </a:rPr>
            </a:br>
            <a:r>
              <a:rPr lang="en-US" sz="1100" dirty="0" smtClean="0">
                <a:latin typeface="Arial" pitchFamily="34" charset="0"/>
                <a:cs typeface="Arial" pitchFamily="34" charset="0"/>
              </a:rPr>
              <a:t>Mumbai </a:t>
            </a:r>
            <a:r>
              <a:rPr lang="en-US" sz="1100" dirty="0">
                <a:latin typeface="Arial" pitchFamily="34" charset="0"/>
                <a:cs typeface="Arial" pitchFamily="34" charset="0"/>
              </a:rPr>
              <a:t>400 023, Maharashtra, India. +91 (022) 6614 8300</a:t>
            </a:r>
          </a:p>
        </p:txBody>
      </p:sp>
      <p:cxnSp>
        <p:nvCxnSpPr>
          <p:cNvPr id="19" name="Straight Connector 18"/>
          <p:cNvCxnSpPr/>
          <p:nvPr userDrawn="1"/>
        </p:nvCxnSpPr>
        <p:spPr>
          <a:xfrm>
            <a:off x="2114578"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102831"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598530"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rot="10800000" flipH="1" flipV="1">
            <a:off x="-3205" y="4863608"/>
            <a:ext cx="9144000" cy="137160"/>
          </a:xfrm>
          <a:prstGeom prst="rect">
            <a:avLst/>
          </a:prstGeom>
          <a:gradFill flip="none" rotWithShape="1">
            <a:gsLst>
              <a:gs pos="0">
                <a:srgbClr val="314C67"/>
              </a:gs>
              <a:gs pos="100000">
                <a:srgbClr val="7799B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endParaRPr>
          </a:p>
        </p:txBody>
      </p:sp>
      <p:sp>
        <p:nvSpPr>
          <p:cNvPr id="2" name="Rectangle 1"/>
          <p:cNvSpPr/>
          <p:nvPr userDrawn="1"/>
        </p:nvSpPr>
        <p:spPr>
          <a:xfrm>
            <a:off x="6783049" y="299803"/>
            <a:ext cx="2132352" cy="66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sp>
        <p:nvSpPr>
          <p:cNvPr id="23" name="Rectangle 22"/>
          <p:cNvSpPr/>
          <p:nvPr userDrawn="1"/>
        </p:nvSpPr>
        <p:spPr>
          <a:xfrm>
            <a:off x="1" y="6589174"/>
            <a:ext cx="9144000" cy="274320"/>
          </a:xfrm>
          <a:prstGeom prst="rect">
            <a:avLst/>
          </a:prstGeom>
          <a:gradFill flip="none" rotWithShape="1">
            <a:gsLst>
              <a:gs pos="0">
                <a:srgbClr val="7799B2"/>
              </a:gs>
              <a:gs pos="100000">
                <a:srgbClr val="314C67"/>
              </a:gs>
            </a:gsLst>
            <a:lin ang="10800000" scaled="1"/>
            <a:tileRect/>
          </a:gradFill>
          <a:ln w="9525" cap="flat" cmpd="sng" algn="ctr">
            <a:noFill/>
            <a:prstDash val="solid"/>
          </a:ln>
          <a:effectLst/>
        </p:spPr>
        <p:txBody>
          <a:bodyPr anchor="ctr"/>
          <a:lstStyle/>
          <a:p>
            <a:pPr marL="0" marR="0" lvl="0" indent="0" algn="ctr" defTabSz="1306220" eaLnBrk="1" fontAlgn="auto" latinLnBrk="0" hangingPunct="1">
              <a:lnSpc>
                <a:spcPct val="100000"/>
              </a:lnSpc>
              <a:spcBef>
                <a:spcPts val="0"/>
              </a:spcBef>
              <a:spcAft>
                <a:spcPts val="0"/>
              </a:spcAft>
              <a:buClrTx/>
              <a:buSzTx/>
              <a:buFontTx/>
              <a:buNone/>
              <a:tabLst/>
            </a:pPr>
            <a:endParaRPr kumimoji="0" lang="en-US" sz="2600" b="0" i="0" u="none" strike="noStrike" cap="none" spc="0" normalizeH="0" baseline="0" noProof="0" dirty="0">
              <a:ln>
                <a:noFill/>
              </a:ln>
              <a:solidFill>
                <a:schemeClr val="bg1"/>
              </a:solidFill>
              <a:effectLst/>
              <a:uLnTx/>
              <a:uFillTx/>
              <a:latin typeface="Arial" pitchFamily="34" charset="0"/>
            </a:endParaRPr>
          </a:p>
        </p:txBody>
      </p:sp>
    </p:spTree>
    <p:extLst>
      <p:ext uri="{BB962C8B-B14F-4D97-AF65-F5344CB8AC3E}">
        <p14:creationId xmlns:p14="http://schemas.microsoft.com/office/powerpoint/2010/main" val="260718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bout eClerx_FS">
    <p:spTree>
      <p:nvGrpSpPr>
        <p:cNvPr id="1" name=""/>
        <p:cNvGrpSpPr/>
        <p:nvPr/>
      </p:nvGrpSpPr>
      <p:grpSpPr>
        <a:xfrm>
          <a:off x="0" y="0"/>
          <a:ext cx="0" cy="0"/>
          <a:chOff x="0" y="0"/>
          <a:chExt cx="0" cy="0"/>
        </a:xfrm>
      </p:grpSpPr>
      <p:sp>
        <p:nvSpPr>
          <p:cNvPr id="7" name="TextBox 6"/>
          <p:cNvSpPr txBox="1"/>
          <p:nvPr userDrawn="1"/>
        </p:nvSpPr>
        <p:spPr>
          <a:xfrm>
            <a:off x="2971800" y="456830"/>
            <a:ext cx="6057900" cy="400110"/>
          </a:xfrm>
          <a:prstGeom prst="rect">
            <a:avLst/>
          </a:prstGeom>
          <a:noFill/>
        </p:spPr>
        <p:txBody>
          <a:bodyPr wrap="square" rtlCol="0">
            <a:spAutoFit/>
          </a:bodyPr>
          <a:lstStyle/>
          <a:p>
            <a:r>
              <a:rPr lang="en-US" sz="2000" dirty="0" smtClean="0">
                <a:latin typeface="Arial"/>
                <a:cs typeface="Arial"/>
              </a:rPr>
              <a:t>eclerx.com	@</a:t>
            </a:r>
            <a:r>
              <a:rPr lang="en-US" sz="2000" dirty="0" err="1" smtClean="0">
                <a:latin typeface="Arial"/>
                <a:cs typeface="Arial"/>
              </a:rPr>
              <a:t>eclerxFS</a:t>
            </a:r>
            <a:endParaRPr lang="en-US" sz="2000" dirty="0">
              <a:latin typeface="Arial"/>
              <a:cs typeface="Arial"/>
            </a:endParaRPr>
          </a:p>
        </p:txBody>
      </p:sp>
      <p:pic>
        <p:nvPicPr>
          <p:cNvPr id="10" name="Picture 9" descr="New Image.JPG"/>
          <p:cNvPicPr>
            <a:picLocks noChangeAspect="1"/>
          </p:cNvPicPr>
          <p:nvPr userDrawn="1"/>
        </p:nvPicPr>
        <p:blipFill>
          <a:blip r:embed="rId2" cstate="print"/>
          <a:stretch>
            <a:fillRect/>
          </a:stretch>
        </p:blipFill>
        <p:spPr>
          <a:xfrm>
            <a:off x="225830" y="384256"/>
            <a:ext cx="1824150" cy="512863"/>
          </a:xfrm>
          <a:prstGeom prst="rect">
            <a:avLst/>
          </a:prstGeom>
        </p:spPr>
      </p:pic>
      <p:cxnSp>
        <p:nvCxnSpPr>
          <p:cNvPr id="11" name="Straight Connector 10"/>
          <p:cNvCxnSpPr/>
          <p:nvPr userDrawn="1"/>
        </p:nvCxnSpPr>
        <p:spPr>
          <a:xfrm>
            <a:off x="2893319" y="373346"/>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228601" y="1909298"/>
            <a:ext cx="8686800" cy="2529923"/>
          </a:xfrm>
          <a:prstGeom prst="rect">
            <a:avLst/>
          </a:prstGeom>
          <a:noFill/>
        </p:spPr>
        <p:txBody>
          <a:bodyPr wrap="square" rtlCol="0">
            <a:spAutoFit/>
          </a:bodyPr>
          <a:lstStyle/>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Georgia"/>
                <a:ea typeface="+mn-ea"/>
                <a:cs typeface="Georgia"/>
              </a:rPr>
              <a:t>About </a:t>
            </a:r>
            <a:r>
              <a:rPr kumimoji="0" lang="en-US" sz="1200" b="1" i="0" u="none" strike="noStrike" kern="1200" cap="none" spc="0" normalizeH="0" baseline="0" noProof="0" dirty="0" err="1" smtClean="0">
                <a:ln>
                  <a:noFill/>
                </a:ln>
                <a:solidFill>
                  <a:srgbClr val="000000"/>
                </a:solidFill>
                <a:effectLst/>
                <a:uLnTx/>
                <a:uFillTx/>
                <a:latin typeface="Georgia"/>
                <a:ea typeface="+mn-ea"/>
                <a:cs typeface="Georgia"/>
              </a:rPr>
              <a:t>eClerx</a:t>
            </a:r>
            <a:endParaRPr kumimoji="0" lang="en-US" sz="1200" b="1" i="0" u="none" strike="noStrike" kern="1200" cap="none" spc="0" normalizeH="0" baseline="0" noProof="0" dirty="0" smtClean="0">
              <a:ln>
                <a:noFill/>
              </a:ln>
              <a:solidFill>
                <a:srgbClr val="000000"/>
              </a:solidFill>
              <a:effectLst/>
              <a:uLnTx/>
              <a:uFillTx/>
              <a:latin typeface="Georgia"/>
              <a:ea typeface="+mn-ea"/>
              <a:cs typeface="Georgia"/>
            </a:endParaRPr>
          </a:p>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a:t>
            </a:r>
          </a:p>
          <a:p>
            <a:pPr marL="0" marR="0" lvl="0" indent="0" algn="just" defTabSz="914354"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provides critical business operations services to more than 30+ global Fortune 500 clients, including many of the world’s leading financial services firms, online retail and distributors, interactive media and entertainment, high tech and industrial manufacturing, travel and leisure, and software vendors, through operational support, data management and analytics solutions. Incorporated in 2000,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is India’s first and only publicly listed knowledge processing (KPO) company and is today traded on both the Bombay and National Stock Exchanges of India.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was ranked as one of Forbes Asia’s 200 Best Under a Billion List and named as finalist in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Teleos</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Most Admired Knowledge Enterprise award.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eClerx</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employs over 6,000 employees across its six Indian delivery centers and offices in Mumbai, </a:t>
            </a:r>
            <a:r>
              <a:rPr kumimoji="0" lang="en-US" sz="1200" b="0" i="0" u="none" strike="noStrike" kern="1200" cap="none" spc="0" normalizeH="0" baseline="0" noProof="0" dirty="0" err="1" smtClean="0">
                <a:ln>
                  <a:noFill/>
                </a:ln>
                <a:solidFill>
                  <a:srgbClr val="000000"/>
                </a:solidFill>
                <a:effectLst/>
                <a:uLnTx/>
                <a:uFillTx/>
                <a:latin typeface="Georgia"/>
                <a:ea typeface="+mn-ea"/>
                <a:cs typeface="Georgia"/>
              </a:rPr>
              <a:t>Pune</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 and Chandigarh plus global client relationship locations in New York, Philadelphia, London, Silicon Valley, Austin, Dublin and Singapore. For more information, please visit </a:t>
            </a:r>
            <a:r>
              <a:rPr lang="en-US" sz="1200" kern="1200" noProof="0" dirty="0" smtClean="0">
                <a:solidFill>
                  <a:srgbClr val="000000"/>
                </a:solidFill>
                <a:latin typeface="Georgia"/>
                <a:ea typeface="+mn-ea"/>
                <a:cs typeface="Georgia"/>
                <a:hlinkClick r:id="rId3"/>
              </a:rPr>
              <a:t>www.eclerx.com</a:t>
            </a:r>
            <a:r>
              <a:rPr kumimoji="0" lang="en-US" sz="1200" b="0" i="0" u="none" strike="noStrike" kern="1200" cap="none" spc="0" normalizeH="0" baseline="0" noProof="0" dirty="0" smtClean="0">
                <a:ln>
                  <a:noFill/>
                </a:ln>
                <a:solidFill>
                  <a:srgbClr val="000000"/>
                </a:solidFill>
                <a:effectLst/>
                <a:uLnTx/>
                <a:uFillTx/>
                <a:latin typeface="Georgia"/>
                <a:ea typeface="+mn-ea"/>
                <a:cs typeface="Georgia"/>
              </a:rPr>
              <a:t>.</a:t>
            </a:r>
            <a:endParaRPr lang="en-US" sz="1200" dirty="0">
              <a:solidFill>
                <a:srgbClr val="000000"/>
              </a:solidFill>
              <a:latin typeface="Georgia" pitchFamily="18" charset="0"/>
              <a:cs typeface="Arial" pitchFamily="34" charset="0"/>
            </a:endParaRPr>
          </a:p>
        </p:txBody>
      </p:sp>
      <p:sp>
        <p:nvSpPr>
          <p:cNvPr id="15" name="TextBox 14"/>
          <p:cNvSpPr txBox="1"/>
          <p:nvPr userDrawn="1"/>
        </p:nvSpPr>
        <p:spPr>
          <a:xfrm>
            <a:off x="333531" y="5130968"/>
            <a:ext cx="1821379" cy="938719"/>
          </a:xfrm>
          <a:prstGeom prst="rect">
            <a:avLst/>
          </a:prstGeom>
          <a:noFill/>
        </p:spPr>
        <p:txBody>
          <a:bodyPr wrap="square" rtlCol="0">
            <a:spAutoFit/>
          </a:bodyPr>
          <a:lstStyle/>
          <a:p>
            <a:r>
              <a:rPr lang="en-US" sz="1100" dirty="0">
                <a:latin typeface="Arial" pitchFamily="34" charset="0"/>
                <a:cs typeface="Arial" pitchFamily="34" charset="0"/>
              </a:rPr>
              <a:t>United States</a:t>
            </a:r>
          </a:p>
          <a:p>
            <a:r>
              <a:rPr lang="en-US" sz="1100" dirty="0">
                <a:latin typeface="Arial" pitchFamily="34" charset="0"/>
                <a:cs typeface="Arial" pitchFamily="34" charset="0"/>
              </a:rPr>
              <a:t>286 Madison Avenue, 14th Floor New York,</a:t>
            </a:r>
          </a:p>
          <a:p>
            <a:r>
              <a:rPr lang="en-US" sz="1100" dirty="0">
                <a:latin typeface="Arial" pitchFamily="34" charset="0"/>
                <a:cs typeface="Arial" pitchFamily="34" charset="0"/>
              </a:rPr>
              <a:t>NY 10017</a:t>
            </a:r>
          </a:p>
          <a:p>
            <a:r>
              <a:rPr lang="en-US" sz="1100" dirty="0">
                <a:latin typeface="Arial" pitchFamily="34" charset="0"/>
                <a:cs typeface="Arial" pitchFamily="34" charset="0"/>
              </a:rPr>
              <a:t>+1 (212) 551-4150</a:t>
            </a:r>
          </a:p>
        </p:txBody>
      </p:sp>
      <p:sp>
        <p:nvSpPr>
          <p:cNvPr id="16" name="TextBox 15"/>
          <p:cNvSpPr txBox="1"/>
          <p:nvPr userDrawn="1"/>
        </p:nvSpPr>
        <p:spPr>
          <a:xfrm>
            <a:off x="2299096" y="5130968"/>
            <a:ext cx="1739137" cy="938719"/>
          </a:xfrm>
          <a:prstGeom prst="rect">
            <a:avLst/>
          </a:prstGeom>
          <a:noFill/>
        </p:spPr>
        <p:txBody>
          <a:bodyPr wrap="square" rtlCol="0">
            <a:spAutoFit/>
          </a:bodyPr>
          <a:lstStyle/>
          <a:p>
            <a:r>
              <a:rPr lang="en-US" sz="1100" dirty="0">
                <a:latin typeface="Arial" pitchFamily="34" charset="0"/>
                <a:cs typeface="Arial" pitchFamily="34" charset="0"/>
              </a:rPr>
              <a:t>United Kingdom</a:t>
            </a:r>
          </a:p>
          <a:p>
            <a:r>
              <a:rPr lang="en-US" sz="1100" dirty="0">
                <a:latin typeface="Arial" pitchFamily="34" charset="0"/>
                <a:cs typeface="Arial" pitchFamily="34" charset="0"/>
              </a:rPr>
              <a:t>1 Dover Street, 1st floor,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London</a:t>
            </a:r>
            <a:r>
              <a:rPr lang="en-US" sz="1100" dirty="0">
                <a:latin typeface="Arial" pitchFamily="34" charset="0"/>
                <a:cs typeface="Arial" pitchFamily="34" charset="0"/>
              </a:rPr>
              <a:t>,</a:t>
            </a:r>
          </a:p>
          <a:p>
            <a:r>
              <a:rPr lang="en-US" sz="1100" dirty="0">
                <a:latin typeface="Arial" pitchFamily="34" charset="0"/>
                <a:cs typeface="Arial" pitchFamily="34" charset="0"/>
              </a:rPr>
              <a:t>W1S 4LA</a:t>
            </a:r>
          </a:p>
          <a:p>
            <a:r>
              <a:rPr lang="en-US" sz="1100" dirty="0">
                <a:latin typeface="Arial" pitchFamily="34" charset="0"/>
                <a:cs typeface="Arial" pitchFamily="34" charset="0"/>
              </a:rPr>
              <a:t>+44 (0) 207 529 6000</a:t>
            </a:r>
          </a:p>
        </p:txBody>
      </p:sp>
      <p:sp>
        <p:nvSpPr>
          <p:cNvPr id="17" name="TextBox 16"/>
          <p:cNvSpPr txBox="1"/>
          <p:nvPr userDrawn="1"/>
        </p:nvSpPr>
        <p:spPr>
          <a:xfrm>
            <a:off x="4287349" y="5130968"/>
            <a:ext cx="2246583" cy="938719"/>
          </a:xfrm>
          <a:prstGeom prst="rect">
            <a:avLst/>
          </a:prstGeom>
          <a:noFill/>
        </p:spPr>
        <p:txBody>
          <a:bodyPr wrap="square" rtlCol="0">
            <a:spAutoFit/>
          </a:bodyPr>
          <a:lstStyle/>
          <a:p>
            <a:r>
              <a:rPr lang="en-US" sz="1100" dirty="0">
                <a:latin typeface="Arial" pitchFamily="34" charset="0"/>
                <a:cs typeface="Arial" pitchFamily="34" charset="0"/>
              </a:rPr>
              <a:t>Singapore</a:t>
            </a:r>
          </a:p>
          <a:p>
            <a:r>
              <a:rPr lang="en-US" sz="1100" dirty="0">
                <a:latin typeface="Arial" pitchFamily="34" charset="0"/>
                <a:cs typeface="Arial" pitchFamily="34" charset="0"/>
              </a:rPr>
              <a:t>9 Battery Road,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a:t>
            </a:r>
            <a:r>
              <a:rPr lang="en-US" sz="1100" dirty="0">
                <a:latin typeface="Arial" pitchFamily="34" charset="0"/>
                <a:cs typeface="Arial" pitchFamily="34" charset="0"/>
              </a:rPr>
              <a:t>11-00 Straits Trading Building,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Singapore </a:t>
            </a:r>
            <a:r>
              <a:rPr lang="en-US" sz="1100" dirty="0">
                <a:latin typeface="Arial" pitchFamily="34" charset="0"/>
                <a:cs typeface="Arial" pitchFamily="34" charset="0"/>
              </a:rPr>
              <a:t>– 049910</a:t>
            </a:r>
          </a:p>
          <a:p>
            <a:r>
              <a:rPr lang="en-US" sz="1100" dirty="0">
                <a:latin typeface="Arial" pitchFamily="34" charset="0"/>
                <a:cs typeface="Arial" pitchFamily="34" charset="0"/>
              </a:rPr>
              <a:t>+65 (0) </a:t>
            </a:r>
            <a:r>
              <a:rPr lang="en-US" sz="1100" dirty="0" smtClean="0">
                <a:latin typeface="Arial" pitchFamily="34" charset="0"/>
                <a:cs typeface="Arial" pitchFamily="34" charset="0"/>
              </a:rPr>
              <a:t>6224 6329</a:t>
            </a:r>
            <a:endParaRPr lang="en-US" sz="1100" dirty="0">
              <a:latin typeface="Arial" pitchFamily="34" charset="0"/>
              <a:cs typeface="Arial" pitchFamily="34" charset="0"/>
            </a:endParaRPr>
          </a:p>
        </p:txBody>
      </p:sp>
      <p:sp>
        <p:nvSpPr>
          <p:cNvPr id="18" name="TextBox 17"/>
          <p:cNvSpPr txBox="1"/>
          <p:nvPr userDrawn="1"/>
        </p:nvSpPr>
        <p:spPr>
          <a:xfrm>
            <a:off x="6783049" y="5130968"/>
            <a:ext cx="2132351" cy="938719"/>
          </a:xfrm>
          <a:prstGeom prst="rect">
            <a:avLst/>
          </a:prstGeom>
          <a:noFill/>
        </p:spPr>
        <p:txBody>
          <a:bodyPr wrap="square" rtlCol="0">
            <a:spAutoFit/>
          </a:bodyPr>
          <a:lstStyle/>
          <a:p>
            <a:r>
              <a:rPr lang="en-US" sz="1100" dirty="0">
                <a:latin typeface="Arial" pitchFamily="34" charset="0"/>
                <a:cs typeface="Arial" pitchFamily="34" charset="0"/>
              </a:rPr>
              <a:t>Registered Office</a:t>
            </a:r>
          </a:p>
          <a:p>
            <a:r>
              <a:rPr lang="en-US" sz="1100" dirty="0" err="1">
                <a:latin typeface="Arial" pitchFamily="34" charset="0"/>
                <a:cs typeface="Arial" pitchFamily="34" charset="0"/>
              </a:rPr>
              <a:t>Sonawala</a:t>
            </a:r>
            <a:r>
              <a:rPr lang="en-US" sz="1100" dirty="0">
                <a:latin typeface="Arial" pitchFamily="34" charset="0"/>
                <a:cs typeface="Arial" pitchFamily="34" charset="0"/>
              </a:rPr>
              <a:t> Building, 1st Floor</a:t>
            </a:r>
            <a:r>
              <a:rPr lang="en-US" sz="1100" dirty="0" smtClean="0">
                <a:latin typeface="Arial" pitchFamily="34" charset="0"/>
                <a:cs typeface="Arial" pitchFamily="34" charset="0"/>
              </a:rPr>
              <a:t>,</a:t>
            </a:r>
            <a:br>
              <a:rPr lang="en-US" sz="1100" dirty="0" smtClean="0">
                <a:latin typeface="Arial" pitchFamily="34" charset="0"/>
                <a:cs typeface="Arial" pitchFamily="34" charset="0"/>
              </a:rPr>
            </a:br>
            <a:r>
              <a:rPr lang="en-US" sz="1100" dirty="0">
                <a:latin typeface="Arial" pitchFamily="34" charset="0"/>
                <a:cs typeface="Arial" pitchFamily="34" charset="0"/>
              </a:rPr>
              <a:t>2</a:t>
            </a:r>
            <a:r>
              <a:rPr lang="en-US" sz="1100" dirty="0" smtClean="0">
                <a:latin typeface="Arial" pitchFamily="34" charset="0"/>
                <a:cs typeface="Arial" pitchFamily="34" charset="0"/>
              </a:rPr>
              <a:t>9 </a:t>
            </a:r>
            <a:r>
              <a:rPr lang="en-US" sz="1100" dirty="0">
                <a:latin typeface="Arial" pitchFamily="34" charset="0"/>
                <a:cs typeface="Arial" pitchFamily="34" charset="0"/>
              </a:rPr>
              <a:t>Bank Street, Fort, </a:t>
            </a:r>
            <a:r>
              <a:rPr lang="en-US" sz="1100" dirty="0" smtClean="0">
                <a:latin typeface="Arial" pitchFamily="34" charset="0"/>
                <a:cs typeface="Arial" pitchFamily="34" charset="0"/>
              </a:rPr>
              <a:t/>
            </a:r>
            <a:br>
              <a:rPr lang="en-US" sz="1100" dirty="0" smtClean="0">
                <a:latin typeface="Arial" pitchFamily="34" charset="0"/>
                <a:cs typeface="Arial" pitchFamily="34" charset="0"/>
              </a:rPr>
            </a:br>
            <a:r>
              <a:rPr lang="en-US" sz="1100" dirty="0" smtClean="0">
                <a:latin typeface="Arial" pitchFamily="34" charset="0"/>
                <a:cs typeface="Arial" pitchFamily="34" charset="0"/>
              </a:rPr>
              <a:t>Mumbai </a:t>
            </a:r>
            <a:r>
              <a:rPr lang="en-US" sz="1100" dirty="0">
                <a:latin typeface="Arial" pitchFamily="34" charset="0"/>
                <a:cs typeface="Arial" pitchFamily="34" charset="0"/>
              </a:rPr>
              <a:t>400 023, Maharashtra, India. +91 (022) 6614 8300</a:t>
            </a:r>
          </a:p>
        </p:txBody>
      </p:sp>
      <p:cxnSp>
        <p:nvCxnSpPr>
          <p:cNvPr id="19" name="Straight Connector 18"/>
          <p:cNvCxnSpPr/>
          <p:nvPr userDrawn="1"/>
        </p:nvCxnSpPr>
        <p:spPr>
          <a:xfrm>
            <a:off x="2114578"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102831"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598530" y="5172028"/>
            <a:ext cx="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rot="10800000" flipH="1" flipV="1">
            <a:off x="-3205" y="4863608"/>
            <a:ext cx="9144000" cy="137160"/>
          </a:xfrm>
          <a:prstGeom prst="rect">
            <a:avLst/>
          </a:prstGeom>
          <a:gradFill flip="none" rotWithShape="1">
            <a:gsLst>
              <a:gs pos="0">
                <a:srgbClr val="314C67"/>
              </a:gs>
              <a:gs pos="100000">
                <a:srgbClr val="7799B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endParaRPr>
          </a:p>
        </p:txBody>
      </p:sp>
      <p:sp>
        <p:nvSpPr>
          <p:cNvPr id="2" name="Rectangle 1"/>
          <p:cNvSpPr/>
          <p:nvPr userDrawn="1"/>
        </p:nvSpPr>
        <p:spPr>
          <a:xfrm>
            <a:off x="6783049" y="299803"/>
            <a:ext cx="2132352" cy="66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sp>
        <p:nvSpPr>
          <p:cNvPr id="23" name="Rectangle 22"/>
          <p:cNvSpPr/>
          <p:nvPr userDrawn="1"/>
        </p:nvSpPr>
        <p:spPr>
          <a:xfrm>
            <a:off x="1" y="6589174"/>
            <a:ext cx="9144000" cy="274320"/>
          </a:xfrm>
          <a:prstGeom prst="rect">
            <a:avLst/>
          </a:prstGeom>
          <a:gradFill flip="none" rotWithShape="1">
            <a:gsLst>
              <a:gs pos="0">
                <a:srgbClr val="7799B2"/>
              </a:gs>
              <a:gs pos="100000">
                <a:srgbClr val="314C67"/>
              </a:gs>
            </a:gsLst>
            <a:lin ang="10800000" scaled="1"/>
            <a:tileRect/>
          </a:gradFill>
          <a:ln w="9525" cap="flat" cmpd="sng" algn="ctr">
            <a:noFill/>
            <a:prstDash val="solid"/>
          </a:ln>
          <a:effectLst/>
        </p:spPr>
        <p:txBody>
          <a:bodyPr anchor="ctr"/>
          <a:lstStyle/>
          <a:p>
            <a:pPr marL="0" marR="0" lvl="0" indent="0" algn="ctr" defTabSz="1306220" eaLnBrk="1" fontAlgn="auto" latinLnBrk="0" hangingPunct="1">
              <a:lnSpc>
                <a:spcPct val="100000"/>
              </a:lnSpc>
              <a:spcBef>
                <a:spcPts val="0"/>
              </a:spcBef>
              <a:spcAft>
                <a:spcPts val="0"/>
              </a:spcAft>
              <a:buClrTx/>
              <a:buSzTx/>
              <a:buFontTx/>
              <a:buNone/>
              <a:tabLst/>
            </a:pPr>
            <a:endParaRPr kumimoji="0" lang="en-US" sz="2600" b="0" i="0" u="none" strike="noStrike" cap="none" spc="0" normalizeH="0" baseline="0" noProof="0" dirty="0">
              <a:ln>
                <a:noFill/>
              </a:ln>
              <a:solidFill>
                <a:schemeClr val="bg1"/>
              </a:solidFill>
              <a:effectLst/>
              <a:uLnTx/>
              <a:uFillTx/>
              <a:latin typeface="Arial" pitchFamily="34" charset="0"/>
            </a:endParaRPr>
          </a:p>
        </p:txBody>
      </p:sp>
    </p:spTree>
    <p:extLst>
      <p:ext uri="{BB962C8B-B14F-4D97-AF65-F5344CB8AC3E}">
        <p14:creationId xmlns:p14="http://schemas.microsoft.com/office/powerpoint/2010/main" val="3806912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14pts">
    <p:spTree>
      <p:nvGrpSpPr>
        <p:cNvPr id="1" name=""/>
        <p:cNvGrpSpPr/>
        <p:nvPr/>
      </p:nvGrpSpPr>
      <p:grpSpPr>
        <a:xfrm>
          <a:off x="0" y="0"/>
          <a:ext cx="0" cy="0"/>
          <a:chOff x="0" y="0"/>
          <a:chExt cx="0" cy="0"/>
        </a:xfrm>
      </p:grpSpPr>
      <p:sp>
        <p:nvSpPr>
          <p:cNvPr id="5" name="Title 1"/>
          <p:cNvSpPr>
            <a:spLocks noGrp="1"/>
          </p:cNvSpPr>
          <p:nvPr>
            <p:ph type="title"/>
          </p:nvPr>
        </p:nvSpPr>
        <p:spPr>
          <a:xfrm>
            <a:off x="228600" y="0"/>
            <a:ext cx="6388100" cy="747713"/>
          </a:xfrm>
          <a:prstGeom prst="rect">
            <a:avLst/>
          </a:prstGeom>
        </p:spPr>
        <p:txBody>
          <a:bodyPr wrap="square" anchor="b">
            <a:noAutofit/>
          </a:bodyPr>
          <a:lstStyle>
            <a:lvl1pPr>
              <a:defRPr sz="2400" b="1">
                <a:solidFill>
                  <a:srgbClr val="325A8C"/>
                </a:solidFill>
                <a:latin typeface="Arial" pitchFamily="34" charset="0"/>
                <a:cs typeface="Arial" pitchFamily="34" charset="0"/>
              </a:defRPr>
            </a:lvl1pPr>
          </a:lstStyle>
          <a:p>
            <a:r>
              <a:rPr lang="en-US" dirty="0" smtClean="0"/>
              <a:t>Click to edit Master title style</a:t>
            </a:r>
            <a:endParaRPr lang="en-US" dirty="0"/>
          </a:p>
        </p:txBody>
      </p:sp>
      <p:sp>
        <p:nvSpPr>
          <p:cNvPr id="4" name="Text Placeholder 7"/>
          <p:cNvSpPr>
            <a:spLocks noGrp="1"/>
          </p:cNvSpPr>
          <p:nvPr>
            <p:ph type="body" sz="quarter" idx="10"/>
          </p:nvPr>
        </p:nvSpPr>
        <p:spPr>
          <a:xfrm>
            <a:off x="228600" y="914400"/>
            <a:ext cx="8686800" cy="5567362"/>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864830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egue Slide">
    <p:spTree>
      <p:nvGrpSpPr>
        <p:cNvPr id="1" name=""/>
        <p:cNvGrpSpPr/>
        <p:nvPr/>
      </p:nvGrpSpPr>
      <p:grpSpPr>
        <a:xfrm>
          <a:off x="0" y="0"/>
          <a:ext cx="0" cy="0"/>
          <a:chOff x="0" y="0"/>
          <a:chExt cx="0" cy="0"/>
        </a:xfrm>
      </p:grpSpPr>
      <p:pic>
        <p:nvPicPr>
          <p:cNvPr id="3" name="Picture 8" descr="\\arlmsnas01\ctrx_Data\deepak.kamble\Desktop\shutterstock_63703735.jpg"/>
          <p:cNvPicPr>
            <a:picLocks noChangeAspect="1" noChangeArrowheads="1"/>
          </p:cNvPicPr>
          <p:nvPr userDrawn="1"/>
        </p:nvPicPr>
        <p:blipFill>
          <a:blip r:embed="rId2">
            <a:extLst>
              <a:ext uri="{28A0092B-C50C-407E-A947-70E740481C1C}">
                <a14:useLocalDpi xmlns:a14="http://schemas.microsoft.com/office/drawing/2010/main" val="0"/>
              </a:ext>
            </a:extLst>
          </a:blip>
          <a:srcRect t="9613" b="55635"/>
          <a:stretch>
            <a:fillRect/>
          </a:stretch>
        </p:blipFill>
        <p:spPr bwMode="auto">
          <a:xfrm>
            <a:off x="0" y="1096963"/>
            <a:ext cx="9144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rot="10800000" flipH="1" flipV="1">
            <a:off x="0" y="4233863"/>
            <a:ext cx="9144000" cy="127000"/>
          </a:xfrm>
          <a:prstGeom prst="rect">
            <a:avLst/>
          </a:prstGeom>
          <a:gradFill flip="none" rotWithShape="1">
            <a:gsLst>
              <a:gs pos="0">
                <a:srgbClr val="314C67"/>
              </a:gs>
              <a:gs pos="100000">
                <a:srgbClr val="7799B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64008" tIns="32004" rIns="64008" bIns="32004" anchor="ctr"/>
          <a:lstStyle/>
          <a:p>
            <a:pPr algn="ctr" eaLnBrk="1" hangingPunct="1">
              <a:defRPr/>
            </a:pPr>
            <a:endParaRPr lang="en-US" dirty="0">
              <a:latin typeface="Arial" pitchFamily="34" charset="0"/>
            </a:endParaRPr>
          </a:p>
        </p:txBody>
      </p:sp>
      <p:sp>
        <p:nvSpPr>
          <p:cNvPr id="5" name="Half Frame 4"/>
          <p:cNvSpPr/>
          <p:nvPr userDrawn="1"/>
        </p:nvSpPr>
        <p:spPr>
          <a:xfrm rot="18900000" flipH="1" flipV="1">
            <a:off x="279400" y="5238750"/>
            <a:ext cx="317500" cy="315913"/>
          </a:xfrm>
          <a:prstGeom prst="halfFrame">
            <a:avLst>
              <a:gd name="adj1" fmla="val 13721"/>
              <a:gd name="adj2" fmla="val 129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rgbClr val="314C67"/>
              </a:solidFill>
              <a:latin typeface="Arial" pitchFamily="34" charset="0"/>
            </a:endParaRPr>
          </a:p>
        </p:txBody>
      </p:sp>
      <p:sp>
        <p:nvSpPr>
          <p:cNvPr id="2" name="Title 1"/>
          <p:cNvSpPr>
            <a:spLocks noGrp="1"/>
          </p:cNvSpPr>
          <p:nvPr>
            <p:ph type="title"/>
          </p:nvPr>
        </p:nvSpPr>
        <p:spPr>
          <a:xfrm>
            <a:off x="778934" y="5034335"/>
            <a:ext cx="8072965" cy="79702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887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Title 1"/>
          <p:cNvSpPr>
            <a:spLocks noGrp="1"/>
          </p:cNvSpPr>
          <p:nvPr>
            <p:ph type="title"/>
          </p:nvPr>
        </p:nvSpPr>
        <p:spPr>
          <a:xfrm>
            <a:off x="228600" y="0"/>
            <a:ext cx="6388100" cy="747713"/>
          </a:xfrm>
          <a:prstGeom prst="rect">
            <a:avLst/>
          </a:prstGeom>
        </p:spPr>
        <p:txBody>
          <a:bodyPr wrap="square" anchor="ctr">
            <a:noAutofit/>
          </a:bodyPr>
          <a:lstStyle>
            <a:lvl1pPr>
              <a:defRPr sz="2400" b="1">
                <a:solidFill>
                  <a:srgbClr val="1B5A7D"/>
                </a:solidFill>
                <a:latin typeface="Georgia" panose="02040502050405020303" pitchFamily="18" charset="0"/>
                <a:cs typeface="Arial" pitchFamily="34" charset="0"/>
              </a:defRPr>
            </a:lvl1pPr>
          </a:lstStyle>
          <a:p>
            <a:r>
              <a:rPr lang="en-US" dirty="0" smtClean="0"/>
              <a:t>Click to edit Master title style</a:t>
            </a:r>
            <a:endParaRPr lang="en-US" dirty="0"/>
          </a:p>
        </p:txBody>
      </p:sp>
      <p:sp>
        <p:nvSpPr>
          <p:cNvPr id="4" name="Text Placeholder 7"/>
          <p:cNvSpPr>
            <a:spLocks noGrp="1"/>
          </p:cNvSpPr>
          <p:nvPr>
            <p:ph type="body" sz="quarter" idx="10"/>
          </p:nvPr>
        </p:nvSpPr>
        <p:spPr>
          <a:xfrm>
            <a:off x="228600" y="914400"/>
            <a:ext cx="8686800" cy="5567362"/>
          </a:xfrm>
          <a:prstGeom prst="rect">
            <a:avLst/>
          </a:prstGeom>
        </p:spPr>
        <p:txBody>
          <a:bodyPr/>
          <a:lstStyle>
            <a:lvl1pPr marL="228600" indent="-228600" algn="l" rtl="0" eaLnBrk="0" fontAlgn="base" hangingPunct="0">
              <a:spcBef>
                <a:spcPts val="0"/>
              </a:spcBef>
              <a:spcAft>
                <a:spcPts val="1000"/>
              </a:spcAft>
              <a:buFont typeface="Arial" pitchFamily="34" charset="0"/>
              <a:buChar char="•"/>
              <a:defRPr lang="en-US" sz="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1000"/>
              </a:spcAft>
              <a:buClrTx/>
              <a:buFont typeface="Arial" pitchFamily="34" charset="0"/>
              <a:buChar char="–"/>
              <a:defRPr lang="en-US" sz="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1000"/>
              </a:spcAft>
              <a:buClrTx/>
              <a:buFont typeface="Arial" pitchFamily="34" charset="0"/>
              <a:buChar char="–"/>
              <a:defRPr lang="en-US" sz="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1000"/>
              </a:spcAft>
              <a:buClrTx/>
              <a:buFont typeface="Arial" pitchFamily="34" charset="0"/>
              <a:buChar char="–"/>
              <a:defRPr lang="en-US" sz="12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50616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6 pts">
    <p:spTree>
      <p:nvGrpSpPr>
        <p:cNvPr id="1" name=""/>
        <p:cNvGrpSpPr/>
        <p:nvPr/>
      </p:nvGrpSpPr>
      <p:grpSpPr>
        <a:xfrm>
          <a:off x="0" y="0"/>
          <a:ext cx="0" cy="0"/>
          <a:chOff x="0" y="0"/>
          <a:chExt cx="0" cy="0"/>
        </a:xfrm>
      </p:grpSpPr>
      <p:sp>
        <p:nvSpPr>
          <p:cNvPr id="4" name="Text Placeholder 7"/>
          <p:cNvSpPr>
            <a:spLocks noGrp="1"/>
          </p:cNvSpPr>
          <p:nvPr>
            <p:ph type="body" sz="quarter" idx="10"/>
          </p:nvPr>
        </p:nvSpPr>
        <p:spPr>
          <a:xfrm>
            <a:off x="228600" y="1233488"/>
            <a:ext cx="8686800" cy="512445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175" y="266700"/>
            <a:ext cx="7143750" cy="876300"/>
          </a:xfrm>
          <a:prstGeom prst="rect">
            <a:avLst/>
          </a:prstGeom>
        </p:spPr>
        <p:txBody>
          <a:bodyPr anchor="b">
            <a:normAutofit/>
          </a:bodyPr>
          <a:lstStyle>
            <a:lvl1pPr algn="l">
              <a:defRPr sz="1500" b="1">
                <a:solidFill>
                  <a:schemeClr val="tx1">
                    <a:lumMod val="50000"/>
                    <a:lumOff val="50000"/>
                  </a:schemeClr>
                </a:solidFill>
                <a:latin typeface="Georgia" pitchFamily="18" charset="0"/>
              </a:defRPr>
            </a:lvl1pPr>
          </a:lstStyle>
          <a:p>
            <a:r>
              <a:rPr lang="en-US" smtClean="0"/>
              <a:t>Click to edit Master title style</a:t>
            </a:r>
            <a:endParaRPr lang="en-US"/>
          </a:p>
        </p:txBody>
      </p:sp>
      <p:sp>
        <p:nvSpPr>
          <p:cNvPr id="3" name="Footer Placeholder 4"/>
          <p:cNvSpPr>
            <a:spLocks noGrp="1"/>
          </p:cNvSpPr>
          <p:nvPr>
            <p:ph type="ftr" sz="quarter" idx="10"/>
          </p:nvPr>
        </p:nvSpPr>
        <p:spPr>
          <a:xfrm>
            <a:off x="0" y="6608763"/>
            <a:ext cx="971550" cy="228600"/>
          </a:xfrm>
          <a:prstGeom prst="rect">
            <a:avLst/>
          </a:prstGeom>
        </p:spPr>
        <p:txBody>
          <a:bodyPr/>
          <a:lstStyle>
            <a:lvl1pPr eaLnBrk="1" hangingPunct="1">
              <a:defRPr>
                <a:latin typeface="Arial" pitchFamily="34" charset="0"/>
              </a:defRPr>
            </a:lvl1pPr>
          </a:lstStyle>
          <a:p>
            <a:pPr>
              <a:defRPr/>
            </a:pPr>
            <a:r>
              <a:rPr lang="en-US"/>
              <a:t>Confidential</a:t>
            </a:r>
          </a:p>
        </p:txBody>
      </p:sp>
    </p:spTree>
    <p:extLst>
      <p:ext uri="{BB962C8B-B14F-4D97-AF65-F5344CB8AC3E}">
        <p14:creationId xmlns:p14="http://schemas.microsoft.com/office/powerpoint/2010/main" val="2146872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3868"/>
            <a:ext cx="8381996" cy="4822296"/>
          </a:xfrm>
          <a:prstGeom prst="rect">
            <a:avLst/>
          </a:prstGeom>
        </p:spPr>
        <p:txBody>
          <a:bodyPr/>
          <a:lstStyle>
            <a:lvl1pPr>
              <a:defRPr sz="1800"/>
            </a:lvl1pPr>
            <a:lvl2pPr>
              <a:defRPr sz="1600"/>
            </a:lvl2pPr>
            <a:lvl3pPr>
              <a:defRPr sz="1400"/>
            </a:lvl3pPr>
            <a:lvl4pPr>
              <a:defRPr sz="1400"/>
            </a:lvl4pPr>
            <a:lvl5pPr>
              <a:defRPr sz="1400">
                <a:latin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325675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Title 1"/>
          <p:cNvSpPr>
            <a:spLocks noGrp="1"/>
          </p:cNvSpPr>
          <p:nvPr>
            <p:ph type="title"/>
          </p:nvPr>
        </p:nvSpPr>
        <p:spPr>
          <a:xfrm>
            <a:off x="228600" y="0"/>
            <a:ext cx="6388100" cy="747713"/>
          </a:xfrm>
          <a:prstGeom prst="rect">
            <a:avLst/>
          </a:prstGeom>
        </p:spPr>
        <p:txBody>
          <a:bodyPr wrap="square" anchor="b">
            <a:noAutofit/>
          </a:bodyPr>
          <a:lstStyle>
            <a:lvl1pPr algn="l" rtl="0" eaLnBrk="1" fontAlgn="base" hangingPunct="1">
              <a:spcBef>
                <a:spcPct val="0"/>
              </a:spcBef>
              <a:spcAft>
                <a:spcPct val="0"/>
              </a:spcAft>
              <a:defRPr lang="en-US" sz="2400" b="1" kern="1200" dirty="0">
                <a:solidFill>
                  <a:srgbClr val="1B5A7D"/>
                </a:solidFill>
                <a:latin typeface="Arial" pitchFamily="34" charset="0"/>
                <a:ea typeface="+mj-ea"/>
                <a:cs typeface="Arial" pitchFamily="34" charset="0"/>
              </a:defRPr>
            </a:lvl1pPr>
          </a:lstStyle>
          <a:p>
            <a:r>
              <a:rPr lang="en-US" dirty="0" smtClean="0"/>
              <a:t>Click to edit Master title style</a:t>
            </a:r>
            <a:endParaRPr lang="en-US" dirty="0"/>
          </a:p>
        </p:txBody>
      </p:sp>
      <p:sp>
        <p:nvSpPr>
          <p:cNvPr id="4" name="Text Placeholder 7"/>
          <p:cNvSpPr>
            <a:spLocks noGrp="1"/>
          </p:cNvSpPr>
          <p:nvPr>
            <p:ph type="body" sz="quarter" idx="10"/>
          </p:nvPr>
        </p:nvSpPr>
        <p:spPr>
          <a:xfrm>
            <a:off x="228600" y="914400"/>
            <a:ext cx="8686800" cy="5567362"/>
          </a:xfrm>
          <a:prstGeom prst="rect">
            <a:avLst/>
          </a:prstGeom>
        </p:spPr>
        <p:txBody>
          <a:bodyPr/>
          <a:lstStyle>
            <a:lvl1pPr marL="228600" indent="-228600" algn="l" rtl="0" eaLnBrk="0" fontAlgn="base" hangingPunct="0">
              <a:spcBef>
                <a:spcPts val="0"/>
              </a:spcBef>
              <a:spcAft>
                <a:spcPts val="1200"/>
              </a:spcAft>
              <a:buFont typeface="Wingdings" pitchFamily="2" charset="2"/>
              <a:buChar char="§"/>
              <a:defRPr lang="en-US" sz="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1200"/>
              </a:spcAft>
              <a:buClrTx/>
              <a:buFont typeface="Arial" pitchFamily="34" charset="0"/>
              <a:buChar char="–"/>
              <a:defRPr lang="en-US" sz="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1200"/>
              </a:spcAft>
              <a:buClrTx/>
              <a:buFont typeface="Arial" pitchFamily="34" charset="0"/>
              <a:buChar char="–"/>
              <a:defRPr lang="en-US" sz="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1200"/>
              </a:spcAft>
              <a:buClrTx/>
              <a:buFont typeface="Arial" pitchFamily="34" charset="0"/>
              <a:buChar char="–"/>
              <a:defRPr lang="en-US" sz="12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46246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9180FBB-F6C2-5B41-A05E-474F59D86C46}" type="datetimeFigureOut">
              <a:rPr lang="en-US" smtClean="0"/>
              <a:t>9/27/2017</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Tree>
    <p:extLst>
      <p:ext uri="{BB962C8B-B14F-4D97-AF65-F5344CB8AC3E}">
        <p14:creationId xmlns:p14="http://schemas.microsoft.com/office/powerpoint/2010/main" val="3766160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with Log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36806" y="6375401"/>
            <a:ext cx="1078594" cy="366401"/>
          </a:xfrm>
          <a:prstGeom prst="rect">
            <a:avLst/>
          </a:prstGeom>
        </p:spPr>
      </p:pic>
    </p:spTree>
    <p:extLst>
      <p:ext uri="{BB962C8B-B14F-4D97-AF65-F5344CB8AC3E}">
        <p14:creationId xmlns:p14="http://schemas.microsoft.com/office/powerpoint/2010/main" val="226558008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age Holder 2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273423" y="281667"/>
            <a:ext cx="3086100" cy="365125"/>
          </a:xfrm>
          <a:prstGeom prst="rect">
            <a:avLst/>
          </a:prstGeom>
        </p:spPr>
        <p:txBody>
          <a:bodyPr/>
          <a:lstStyle/>
          <a:p>
            <a:r>
              <a:rPr lang="en-US" smtClean="0"/>
              <a:t>www.websitename.com</a:t>
            </a:r>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56DCFB14-7DA6-44D4-A265-5EB7147727CA}" type="slidenum">
              <a:rPr lang="en-US" smtClean="0"/>
              <a:t>‹#›</a:t>
            </a:fld>
            <a:endParaRPr lang="en-US"/>
          </a:p>
        </p:txBody>
      </p:sp>
      <p:sp>
        <p:nvSpPr>
          <p:cNvPr id="5" name="Picture Placeholder 7"/>
          <p:cNvSpPr>
            <a:spLocks noGrp="1"/>
          </p:cNvSpPr>
          <p:nvPr>
            <p:ph type="pic" sz="quarter" idx="16"/>
          </p:nvPr>
        </p:nvSpPr>
        <p:spPr>
          <a:xfrm>
            <a:off x="0" y="-5211"/>
            <a:ext cx="4572000" cy="3434211"/>
          </a:xfrm>
          <a:prstGeom prst="rect">
            <a:avLst/>
          </a:prstGeom>
          <a:solidFill>
            <a:schemeClr val="bg2">
              <a:lumMod val="90000"/>
            </a:schemeClr>
          </a:solidFill>
        </p:spPr>
      </p:sp>
      <p:sp>
        <p:nvSpPr>
          <p:cNvPr id="6" name="Rectangle 5"/>
          <p:cNvSpPr/>
          <p:nvPr userDrawn="1"/>
        </p:nvSpPr>
        <p:spPr>
          <a:xfrm>
            <a:off x="4572000" y="0"/>
            <a:ext cx="4572000" cy="6858000"/>
          </a:xfrm>
          <a:prstGeom prst="rect">
            <a:avLst/>
          </a:prstGeom>
          <a:solidFill>
            <a:srgbClr val="1B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a:p>
        </p:txBody>
      </p:sp>
    </p:spTree>
    <p:extLst>
      <p:ext uri="{BB962C8B-B14F-4D97-AF65-F5344CB8AC3E}">
        <p14:creationId xmlns:p14="http://schemas.microsoft.com/office/powerpoint/2010/main" val="3827769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ubhead">
    <p:spTree>
      <p:nvGrpSpPr>
        <p:cNvPr id="1" name=""/>
        <p:cNvGrpSpPr/>
        <p:nvPr/>
      </p:nvGrpSpPr>
      <p:grpSpPr>
        <a:xfrm>
          <a:off x="0" y="0"/>
          <a:ext cx="0" cy="0"/>
          <a:chOff x="0" y="0"/>
          <a:chExt cx="0" cy="0"/>
        </a:xfrm>
      </p:grpSpPr>
      <p:sp>
        <p:nvSpPr>
          <p:cNvPr id="4" name="Text Placeholder 7"/>
          <p:cNvSpPr>
            <a:spLocks noGrp="1"/>
          </p:cNvSpPr>
          <p:nvPr>
            <p:ph type="body" sz="quarter" idx="10"/>
          </p:nvPr>
        </p:nvSpPr>
        <p:spPr>
          <a:xfrm>
            <a:off x="228600" y="1586850"/>
            <a:ext cx="8686800" cy="4826652"/>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8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 name="Text Placeholder 2"/>
          <p:cNvSpPr>
            <a:spLocks noGrp="1"/>
          </p:cNvSpPr>
          <p:nvPr>
            <p:ph type="body" sz="quarter" idx="11"/>
          </p:nvPr>
        </p:nvSpPr>
        <p:spPr>
          <a:xfrm>
            <a:off x="228600" y="1230316"/>
            <a:ext cx="8686800" cy="365760"/>
          </a:xfrm>
          <a:prstGeom prst="rect">
            <a:avLst/>
          </a:prstGeom>
        </p:spPr>
        <p:txBody>
          <a:bodyPr/>
          <a:lstStyle>
            <a:lvl1pPr marL="0" indent="0">
              <a:buNone/>
              <a:defRPr sz="1800" b="1">
                <a:solidFill>
                  <a:schemeClr val="accent1"/>
                </a:solidFill>
                <a:latin typeface="Arial" pitchFamily="34" charset="0"/>
                <a:cs typeface="Arial" pitchFamily="34" charset="0"/>
              </a:defRPr>
            </a:lvl1pPr>
            <a:lvl2pPr marL="228600" indent="0">
              <a:buNone/>
              <a:defRPr b="1">
                <a:solidFill>
                  <a:schemeClr val="accent1"/>
                </a:solidFill>
                <a:latin typeface="Arial" pitchFamily="34" charset="0"/>
                <a:cs typeface="Arial" pitchFamily="34" charset="0"/>
              </a:defRPr>
            </a:lvl2pPr>
            <a:lvl3pPr marL="457200" indent="0">
              <a:buNone/>
              <a:defRPr b="1">
                <a:solidFill>
                  <a:schemeClr val="accent1"/>
                </a:solidFill>
                <a:latin typeface="Arial" pitchFamily="34" charset="0"/>
                <a:cs typeface="Arial" pitchFamily="34" charset="0"/>
              </a:defRPr>
            </a:lvl3pPr>
            <a:lvl4pPr marL="1371600" indent="0">
              <a:buNone/>
              <a:defRPr b="1">
                <a:solidFill>
                  <a:schemeClr val="accent1"/>
                </a:solidFill>
                <a:latin typeface="Arial" pitchFamily="34" charset="0"/>
                <a:cs typeface="Arial" pitchFamily="34" charset="0"/>
              </a:defRPr>
            </a:lvl4pPr>
            <a:lvl5pPr marL="1828800" indent="0">
              <a:buNone/>
              <a:defRPr b="1">
                <a:solidFill>
                  <a:schemeClr val="accent1"/>
                </a:solidFill>
                <a:latin typeface="Arial" pitchFamily="34" charset="0"/>
                <a:cs typeface="Arial" pitchFamily="34" charset="0"/>
              </a:defRPr>
            </a:lvl5pPr>
          </a:lstStyle>
          <a:p>
            <a:pPr lvl="0"/>
            <a:r>
              <a:rPr lang="en-US" dirty="0" smtClean="0"/>
              <a:t>Click to edit Master text styles</a:t>
            </a:r>
            <a:endParaRPr lang="en-US" dirty="0"/>
          </a:p>
        </p:txBody>
      </p:sp>
      <p:sp>
        <p:nvSpPr>
          <p:cNvPr id="6"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7445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under Table">
    <p:spTree>
      <p:nvGrpSpPr>
        <p:cNvPr id="1" name=""/>
        <p:cNvGrpSpPr/>
        <p:nvPr/>
      </p:nvGrpSpPr>
      <p:grpSpPr>
        <a:xfrm>
          <a:off x="0" y="0"/>
          <a:ext cx="0" cy="0"/>
          <a:chOff x="0" y="0"/>
          <a:chExt cx="0" cy="0"/>
        </a:xfrm>
      </p:grpSpPr>
      <p:sp>
        <p:nvSpPr>
          <p:cNvPr id="4" name="Text Placeholder 7"/>
          <p:cNvSpPr>
            <a:spLocks noGrp="1"/>
          </p:cNvSpPr>
          <p:nvPr>
            <p:ph type="body" sz="quarter" idx="10"/>
          </p:nvPr>
        </p:nvSpPr>
        <p:spPr>
          <a:xfrm>
            <a:off x="228600" y="4191000"/>
            <a:ext cx="8686800" cy="2166938"/>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_Text">
    <p:spTree>
      <p:nvGrpSpPr>
        <p:cNvPr id="1" name=""/>
        <p:cNvGrpSpPr/>
        <p:nvPr/>
      </p:nvGrpSpPr>
      <p:grpSpPr>
        <a:xfrm>
          <a:off x="0" y="0"/>
          <a:ext cx="0" cy="0"/>
          <a:chOff x="0" y="0"/>
          <a:chExt cx="0" cy="0"/>
        </a:xfrm>
      </p:grpSpPr>
      <p:sp>
        <p:nvSpPr>
          <p:cNvPr id="4" name="Text Placeholder 7"/>
          <p:cNvSpPr>
            <a:spLocks noGrp="1"/>
          </p:cNvSpPr>
          <p:nvPr>
            <p:ph type="body" sz="quarter" idx="10"/>
          </p:nvPr>
        </p:nvSpPr>
        <p:spPr>
          <a:xfrm>
            <a:off x="228600" y="1233488"/>
            <a:ext cx="4191000" cy="512445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7"/>
          <p:cNvSpPr>
            <a:spLocks noGrp="1"/>
          </p:cNvSpPr>
          <p:nvPr>
            <p:ph type="body" sz="quarter" idx="11"/>
          </p:nvPr>
        </p:nvSpPr>
        <p:spPr>
          <a:xfrm>
            <a:off x="4711700" y="1233488"/>
            <a:ext cx="4178300" cy="512445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6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5" name="Straight Connector 4"/>
          <p:cNvCxnSpPr/>
          <p:nvPr userDrawn="1"/>
        </p:nvCxnSpPr>
        <p:spPr>
          <a:xfrm>
            <a:off x="4559300" y="1243473"/>
            <a:ext cx="0" cy="5120640"/>
          </a:xfrm>
          <a:prstGeom prst="line">
            <a:avLst/>
          </a:prstGeom>
          <a:ln w="3810"/>
        </p:spPr>
        <p:style>
          <a:lnRef idx="2">
            <a:schemeClr val="accent1"/>
          </a:lnRef>
          <a:fillRef idx="0">
            <a:schemeClr val="accent1"/>
          </a:fillRef>
          <a:effectRef idx="1">
            <a:schemeClr val="accent1"/>
          </a:effectRef>
          <a:fontRef idx="minor">
            <a:schemeClr val="tx1"/>
          </a:fontRef>
        </p:style>
      </p:cxnSp>
      <p:sp>
        <p:nvSpPr>
          <p:cNvPr id="7"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up with Subhead">
    <p:spTree>
      <p:nvGrpSpPr>
        <p:cNvPr id="1" name=""/>
        <p:cNvGrpSpPr/>
        <p:nvPr/>
      </p:nvGrpSpPr>
      <p:grpSpPr>
        <a:xfrm>
          <a:off x="0" y="0"/>
          <a:ext cx="0" cy="0"/>
          <a:chOff x="0" y="0"/>
          <a:chExt cx="0" cy="0"/>
        </a:xfrm>
      </p:grpSpPr>
      <p:sp>
        <p:nvSpPr>
          <p:cNvPr id="13" name="Text Placeholder 7"/>
          <p:cNvSpPr>
            <a:spLocks noGrp="1"/>
          </p:cNvSpPr>
          <p:nvPr>
            <p:ph type="body" sz="quarter" idx="23"/>
          </p:nvPr>
        </p:nvSpPr>
        <p:spPr>
          <a:xfrm>
            <a:off x="228600" y="1530528"/>
            <a:ext cx="4206240" cy="4847873"/>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4" name="Text Placeholder 7"/>
          <p:cNvSpPr>
            <a:spLocks noGrp="1"/>
          </p:cNvSpPr>
          <p:nvPr>
            <p:ph type="body" sz="quarter" idx="24"/>
          </p:nvPr>
        </p:nvSpPr>
        <p:spPr>
          <a:xfrm>
            <a:off x="4710684" y="1530528"/>
            <a:ext cx="4206240" cy="4847873"/>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4" name="Text Placeholder 24"/>
          <p:cNvSpPr>
            <a:spLocks noGrp="1"/>
          </p:cNvSpPr>
          <p:nvPr>
            <p:ph type="body" sz="quarter" idx="12"/>
          </p:nvPr>
        </p:nvSpPr>
        <p:spPr>
          <a:xfrm>
            <a:off x="4710684" y="1228728"/>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25" name="Text Placeholder 24"/>
          <p:cNvSpPr>
            <a:spLocks noGrp="1"/>
          </p:cNvSpPr>
          <p:nvPr>
            <p:ph type="body" sz="quarter" idx="10"/>
          </p:nvPr>
        </p:nvSpPr>
        <p:spPr>
          <a:xfrm>
            <a:off x="228599" y="1228728"/>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cxnSp>
        <p:nvCxnSpPr>
          <p:cNvPr id="11" name="Straight Connector 10"/>
          <p:cNvCxnSpPr/>
          <p:nvPr userDrawn="1"/>
        </p:nvCxnSpPr>
        <p:spPr>
          <a:xfrm>
            <a:off x="4559300" y="1257761"/>
            <a:ext cx="0" cy="5120640"/>
          </a:xfrm>
          <a:prstGeom prst="line">
            <a:avLst/>
          </a:prstGeom>
          <a:ln w="3810"/>
        </p:spPr>
        <p:style>
          <a:lnRef idx="2">
            <a:schemeClr val="accent1"/>
          </a:lnRef>
          <a:fillRef idx="0">
            <a:schemeClr val="accent1"/>
          </a:fillRef>
          <a:effectRef idx="1">
            <a:schemeClr val="accent1"/>
          </a:effectRef>
          <a:fontRef idx="minor">
            <a:schemeClr val="tx1"/>
          </a:fontRef>
        </p:style>
      </p:cxnSp>
      <p:sp>
        <p:nvSpPr>
          <p:cNvPr id="8"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243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up with Subhead">
    <p:spTree>
      <p:nvGrpSpPr>
        <p:cNvPr id="1" name=""/>
        <p:cNvGrpSpPr/>
        <p:nvPr/>
      </p:nvGrpSpPr>
      <p:grpSpPr>
        <a:xfrm>
          <a:off x="0" y="0"/>
          <a:ext cx="0" cy="0"/>
          <a:chOff x="0" y="0"/>
          <a:chExt cx="0" cy="0"/>
        </a:xfrm>
      </p:grpSpPr>
      <p:sp>
        <p:nvSpPr>
          <p:cNvPr id="13" name="Text Placeholder 7"/>
          <p:cNvSpPr>
            <a:spLocks noGrp="1"/>
          </p:cNvSpPr>
          <p:nvPr>
            <p:ph type="body" sz="quarter" idx="23"/>
          </p:nvPr>
        </p:nvSpPr>
        <p:spPr>
          <a:xfrm>
            <a:off x="228600" y="1530529"/>
            <a:ext cx="2743200" cy="484011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4" name="Text Placeholder 7"/>
          <p:cNvSpPr>
            <a:spLocks noGrp="1"/>
          </p:cNvSpPr>
          <p:nvPr>
            <p:ph type="body" sz="quarter" idx="24"/>
          </p:nvPr>
        </p:nvSpPr>
        <p:spPr>
          <a:xfrm>
            <a:off x="3197400" y="1530529"/>
            <a:ext cx="2743200" cy="484011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4" name="Text Placeholder 24"/>
          <p:cNvSpPr>
            <a:spLocks noGrp="1"/>
          </p:cNvSpPr>
          <p:nvPr>
            <p:ph type="body" sz="quarter" idx="12"/>
          </p:nvPr>
        </p:nvSpPr>
        <p:spPr>
          <a:xfrm>
            <a:off x="3197399" y="1228728"/>
            <a:ext cx="274320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400" b="1">
                <a:solidFill>
                  <a:schemeClr val="bg1"/>
                </a:solidFill>
                <a:latin typeface="Arial" pitchFamily="34" charset="0"/>
              </a:defRPr>
            </a:lvl1pPr>
          </a:lstStyle>
          <a:p>
            <a:pPr lvl="0"/>
            <a:r>
              <a:rPr lang="en-US" dirty="0" smtClean="0"/>
              <a:t>Click to edit Master text styles</a:t>
            </a:r>
          </a:p>
        </p:txBody>
      </p:sp>
      <p:sp>
        <p:nvSpPr>
          <p:cNvPr id="25" name="Text Placeholder 24"/>
          <p:cNvSpPr>
            <a:spLocks noGrp="1"/>
          </p:cNvSpPr>
          <p:nvPr>
            <p:ph type="body" sz="quarter" idx="10"/>
          </p:nvPr>
        </p:nvSpPr>
        <p:spPr>
          <a:xfrm>
            <a:off x="228599" y="1228728"/>
            <a:ext cx="274320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400" b="1">
                <a:solidFill>
                  <a:schemeClr val="bg1"/>
                </a:solidFill>
                <a:latin typeface="Arial" pitchFamily="34" charset="0"/>
              </a:defRPr>
            </a:lvl1pPr>
          </a:lstStyle>
          <a:p>
            <a:pPr lvl="0"/>
            <a:r>
              <a:rPr lang="en-US" dirty="0" smtClean="0"/>
              <a:t>Click to edit Master text styles</a:t>
            </a:r>
          </a:p>
        </p:txBody>
      </p:sp>
      <p:cxnSp>
        <p:nvCxnSpPr>
          <p:cNvPr id="11" name="Straight Connector 10"/>
          <p:cNvCxnSpPr/>
          <p:nvPr userDrawn="1"/>
        </p:nvCxnSpPr>
        <p:spPr>
          <a:xfrm>
            <a:off x="3084600" y="1228728"/>
            <a:ext cx="0" cy="5120640"/>
          </a:xfrm>
          <a:prstGeom prst="line">
            <a:avLst/>
          </a:prstGeom>
          <a:ln w="3810"/>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25"/>
          </p:nvPr>
        </p:nvSpPr>
        <p:spPr>
          <a:xfrm>
            <a:off x="6166200" y="1530529"/>
            <a:ext cx="2743200" cy="484011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4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4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4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 Placeholder 24"/>
          <p:cNvSpPr>
            <a:spLocks noGrp="1"/>
          </p:cNvSpPr>
          <p:nvPr>
            <p:ph type="body" sz="quarter" idx="26"/>
          </p:nvPr>
        </p:nvSpPr>
        <p:spPr>
          <a:xfrm>
            <a:off x="6166200" y="1228728"/>
            <a:ext cx="274320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400" b="1">
                <a:solidFill>
                  <a:schemeClr val="bg1"/>
                </a:solidFill>
                <a:latin typeface="Arial" pitchFamily="34" charset="0"/>
              </a:defRPr>
            </a:lvl1pPr>
          </a:lstStyle>
          <a:p>
            <a:pPr lvl="0"/>
            <a:r>
              <a:rPr lang="en-US" dirty="0" smtClean="0"/>
              <a:t>Click to edit Master text styles</a:t>
            </a:r>
          </a:p>
        </p:txBody>
      </p:sp>
      <p:cxnSp>
        <p:nvCxnSpPr>
          <p:cNvPr id="10" name="Straight Connector 9"/>
          <p:cNvCxnSpPr/>
          <p:nvPr userDrawn="1"/>
        </p:nvCxnSpPr>
        <p:spPr>
          <a:xfrm>
            <a:off x="6053400" y="1228728"/>
            <a:ext cx="0" cy="5120640"/>
          </a:xfrm>
          <a:prstGeom prst="line">
            <a:avLst/>
          </a:prstGeom>
          <a:ln w="3810"/>
        </p:spPr>
        <p:style>
          <a:lnRef idx="2">
            <a:schemeClr val="accent1"/>
          </a:lnRef>
          <a:fillRef idx="0">
            <a:schemeClr val="accent1"/>
          </a:fillRef>
          <a:effectRef idx="1">
            <a:schemeClr val="accent1"/>
          </a:effectRef>
          <a:fontRef idx="minor">
            <a:schemeClr val="tx1"/>
          </a:fontRef>
        </p:style>
      </p:cxnSp>
      <p:sp>
        <p:nvSpPr>
          <p:cNvPr id="15"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1850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Quadrant Summary">
    <p:spTree>
      <p:nvGrpSpPr>
        <p:cNvPr id="1" name=""/>
        <p:cNvGrpSpPr/>
        <p:nvPr/>
      </p:nvGrpSpPr>
      <p:grpSpPr>
        <a:xfrm>
          <a:off x="0" y="0"/>
          <a:ext cx="0" cy="0"/>
          <a:chOff x="0" y="0"/>
          <a:chExt cx="0" cy="0"/>
        </a:xfrm>
      </p:grpSpPr>
      <p:sp>
        <p:nvSpPr>
          <p:cNvPr id="13" name="Text Placeholder 7"/>
          <p:cNvSpPr>
            <a:spLocks noGrp="1"/>
          </p:cNvSpPr>
          <p:nvPr>
            <p:ph type="body" sz="quarter" idx="23"/>
          </p:nvPr>
        </p:nvSpPr>
        <p:spPr>
          <a:xfrm>
            <a:off x="228600" y="1530529"/>
            <a:ext cx="4206240" cy="219456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4" name="Text Placeholder 7"/>
          <p:cNvSpPr>
            <a:spLocks noGrp="1"/>
          </p:cNvSpPr>
          <p:nvPr>
            <p:ph type="body" sz="quarter" idx="24"/>
          </p:nvPr>
        </p:nvSpPr>
        <p:spPr>
          <a:xfrm>
            <a:off x="4710684" y="1530529"/>
            <a:ext cx="4206240" cy="219456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4" name="Text Placeholder 24"/>
          <p:cNvSpPr>
            <a:spLocks noGrp="1"/>
          </p:cNvSpPr>
          <p:nvPr>
            <p:ph type="body" sz="quarter" idx="12"/>
          </p:nvPr>
        </p:nvSpPr>
        <p:spPr>
          <a:xfrm>
            <a:off x="4710684" y="1234440"/>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25" name="Text Placeholder 24"/>
          <p:cNvSpPr>
            <a:spLocks noGrp="1"/>
          </p:cNvSpPr>
          <p:nvPr>
            <p:ph type="body" sz="quarter" idx="10"/>
          </p:nvPr>
        </p:nvSpPr>
        <p:spPr>
          <a:xfrm>
            <a:off x="228599" y="1234440"/>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9" name="Text Placeholder 7"/>
          <p:cNvSpPr>
            <a:spLocks noGrp="1"/>
          </p:cNvSpPr>
          <p:nvPr>
            <p:ph type="body" sz="quarter" idx="25"/>
          </p:nvPr>
        </p:nvSpPr>
        <p:spPr>
          <a:xfrm>
            <a:off x="228600" y="4237617"/>
            <a:ext cx="4206240" cy="219456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7"/>
          <p:cNvSpPr>
            <a:spLocks noGrp="1"/>
          </p:cNvSpPr>
          <p:nvPr>
            <p:ph type="body" sz="quarter" idx="26"/>
          </p:nvPr>
        </p:nvSpPr>
        <p:spPr>
          <a:xfrm>
            <a:off x="4710684" y="4237617"/>
            <a:ext cx="4206240" cy="2194560"/>
          </a:xfrm>
          <a:prstGeom prst="rect">
            <a:avLst/>
          </a:prstGeom>
          <a:ln w="12700">
            <a:solidFill>
              <a:srgbClr val="000000"/>
            </a:solidFill>
          </a:ln>
        </p:spPr>
        <p:txBody>
          <a:bodyPr/>
          <a:lstStyle>
            <a:lvl1pPr marL="228600" indent="-228600" algn="l" rtl="0" eaLnBrk="0" fontAlgn="base" hangingPunct="0">
              <a:spcBef>
                <a:spcPts val="0"/>
              </a:spcBef>
              <a:spcAft>
                <a:spcPts val="600"/>
              </a:spcAft>
              <a:buFont typeface="Wingdings" pitchFamily="2" charset="2"/>
              <a:buChar char="§"/>
              <a:defRPr lang="en-US" sz="16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6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600" dirty="0" smtClean="0">
                <a:solidFill>
                  <a:srgbClr val="000000"/>
                </a:solidFill>
                <a:latin typeface="Arial" pitchFamily="34" charset="0"/>
                <a:ea typeface="+mn-ea"/>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7" name="Text Placeholder 24"/>
          <p:cNvSpPr>
            <a:spLocks noGrp="1"/>
          </p:cNvSpPr>
          <p:nvPr>
            <p:ph type="body" sz="quarter" idx="21"/>
          </p:nvPr>
        </p:nvSpPr>
        <p:spPr>
          <a:xfrm>
            <a:off x="228599" y="3928037"/>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8" name="Text Placeholder 24"/>
          <p:cNvSpPr>
            <a:spLocks noGrp="1"/>
          </p:cNvSpPr>
          <p:nvPr>
            <p:ph type="body" sz="quarter" idx="22"/>
          </p:nvPr>
        </p:nvSpPr>
        <p:spPr>
          <a:xfrm>
            <a:off x="4710684" y="3928037"/>
            <a:ext cx="4206240" cy="304800"/>
          </a:xfrm>
          <a:prstGeom prst="rect">
            <a:avLst/>
          </a:prstGeom>
          <a:ln w="12700">
            <a:solidFill>
              <a:schemeClr val="tx2"/>
            </a:solidFill>
          </a:ln>
          <a:effectLst/>
        </p:spPr>
        <p:style>
          <a:lnRef idx="1">
            <a:schemeClr val="accent1"/>
          </a:lnRef>
          <a:fillRef idx="3">
            <a:schemeClr val="accent1"/>
          </a:fillRef>
          <a:effectRef idx="2">
            <a:schemeClr val="accent1"/>
          </a:effectRef>
          <a:fontRef idx="none"/>
        </p:style>
        <p:txBody>
          <a:bodyPr anchor="ctr"/>
          <a:lstStyle>
            <a:lvl1pPr algn="ctr">
              <a:spcBef>
                <a:spcPts val="0"/>
              </a:spcBef>
              <a:buNone/>
              <a:defRPr sz="1600" b="1">
                <a:solidFill>
                  <a:schemeClr val="bg1"/>
                </a:solidFill>
                <a:latin typeface="Arial" pitchFamily="34" charset="0"/>
              </a:defRPr>
            </a:lvl1pPr>
          </a:lstStyle>
          <a:p>
            <a:pPr lvl="0"/>
            <a:r>
              <a:rPr lang="en-US" dirty="0" smtClean="0"/>
              <a:t>Click to edit Master text styles</a:t>
            </a:r>
          </a:p>
        </p:txBody>
      </p:sp>
      <p:sp>
        <p:nvSpPr>
          <p:cNvPr id="11" name="Title Placeholder 1"/>
          <p:cNvSpPr>
            <a:spLocks noGrp="1"/>
          </p:cNvSpPr>
          <p:nvPr>
            <p:ph type="title"/>
          </p:nvPr>
        </p:nvSpPr>
        <p:spPr>
          <a:xfrm>
            <a:off x="230624" y="274638"/>
            <a:ext cx="6383864" cy="79702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userDrawn="1"/>
        </p:nvSpPr>
        <p:spPr>
          <a:xfrm rot="10800000" flipH="1" flipV="1">
            <a:off x="-5079" y="6609757"/>
            <a:ext cx="9189720" cy="265176"/>
          </a:xfrm>
          <a:prstGeom prst="rect">
            <a:avLst/>
          </a:prstGeom>
          <a:gradFill flip="none" rotWithShape="1">
            <a:gsLst>
              <a:gs pos="0">
                <a:srgbClr val="314C67"/>
              </a:gs>
              <a:gs pos="100000">
                <a:srgbClr val="7799B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1306220" rtl="0" eaLnBrk="1" latinLnBrk="0" hangingPunct="1">
              <a:defRPr sz="2600" kern="1200">
                <a:solidFill>
                  <a:schemeClr val="lt1"/>
                </a:solidFill>
                <a:latin typeface="+mn-lt"/>
                <a:ea typeface="+mn-ea"/>
                <a:cs typeface="+mn-cs"/>
              </a:defRPr>
            </a:lvl1pPr>
            <a:lvl2pPr marL="653110" algn="l" defTabSz="1306220" rtl="0" eaLnBrk="1" latinLnBrk="0" hangingPunct="1">
              <a:defRPr sz="2600" kern="1200">
                <a:solidFill>
                  <a:schemeClr val="lt1"/>
                </a:solidFill>
                <a:latin typeface="+mn-lt"/>
                <a:ea typeface="+mn-ea"/>
                <a:cs typeface="+mn-cs"/>
              </a:defRPr>
            </a:lvl2pPr>
            <a:lvl3pPr marL="1306220" algn="l" defTabSz="1306220" rtl="0" eaLnBrk="1" latinLnBrk="0" hangingPunct="1">
              <a:defRPr sz="2600" kern="1200">
                <a:solidFill>
                  <a:schemeClr val="lt1"/>
                </a:solidFill>
                <a:latin typeface="+mn-lt"/>
                <a:ea typeface="+mn-ea"/>
                <a:cs typeface="+mn-cs"/>
              </a:defRPr>
            </a:lvl3pPr>
            <a:lvl4pPr marL="1959331" algn="l" defTabSz="1306220" rtl="0" eaLnBrk="1" latinLnBrk="0" hangingPunct="1">
              <a:defRPr sz="2600" kern="1200">
                <a:solidFill>
                  <a:schemeClr val="lt1"/>
                </a:solidFill>
                <a:latin typeface="+mn-lt"/>
                <a:ea typeface="+mn-ea"/>
                <a:cs typeface="+mn-cs"/>
              </a:defRPr>
            </a:lvl4pPr>
            <a:lvl5pPr marL="2612441" algn="l" defTabSz="1306220" rtl="0" eaLnBrk="1" latinLnBrk="0" hangingPunct="1">
              <a:defRPr sz="2600" kern="1200">
                <a:solidFill>
                  <a:schemeClr val="lt1"/>
                </a:solidFill>
                <a:latin typeface="+mn-lt"/>
                <a:ea typeface="+mn-ea"/>
                <a:cs typeface="+mn-cs"/>
              </a:defRPr>
            </a:lvl5pPr>
            <a:lvl6pPr marL="3265551" algn="l" defTabSz="1306220" rtl="0" eaLnBrk="1" latinLnBrk="0" hangingPunct="1">
              <a:defRPr sz="2600" kern="1200">
                <a:solidFill>
                  <a:schemeClr val="lt1"/>
                </a:solidFill>
                <a:latin typeface="+mn-lt"/>
                <a:ea typeface="+mn-ea"/>
                <a:cs typeface="+mn-cs"/>
              </a:defRPr>
            </a:lvl6pPr>
            <a:lvl7pPr marL="3918661" algn="l" defTabSz="1306220" rtl="0" eaLnBrk="1" latinLnBrk="0" hangingPunct="1">
              <a:defRPr sz="2600" kern="1200">
                <a:solidFill>
                  <a:schemeClr val="lt1"/>
                </a:solidFill>
                <a:latin typeface="+mn-lt"/>
                <a:ea typeface="+mn-ea"/>
                <a:cs typeface="+mn-cs"/>
              </a:defRPr>
            </a:lvl7pPr>
            <a:lvl8pPr marL="4571771" algn="l" defTabSz="1306220" rtl="0" eaLnBrk="1" latinLnBrk="0" hangingPunct="1">
              <a:defRPr sz="2600" kern="1200">
                <a:solidFill>
                  <a:schemeClr val="lt1"/>
                </a:solidFill>
                <a:latin typeface="+mn-lt"/>
                <a:ea typeface="+mn-ea"/>
                <a:cs typeface="+mn-cs"/>
              </a:defRPr>
            </a:lvl8pPr>
            <a:lvl9pPr marL="5224882" algn="l" defTabSz="1306220" rtl="0" eaLnBrk="1" latinLnBrk="0" hangingPunct="1">
              <a:defRPr sz="2600" kern="1200">
                <a:solidFill>
                  <a:schemeClr val="lt1"/>
                </a:solidFill>
                <a:latin typeface="+mn-lt"/>
                <a:ea typeface="+mn-ea"/>
                <a:cs typeface="+mn-cs"/>
              </a:defRPr>
            </a:lvl9pPr>
          </a:lstStyle>
          <a:p>
            <a:pPr algn="ctr" fontAlgn="auto">
              <a:spcBef>
                <a:spcPts val="0"/>
              </a:spcBef>
              <a:spcAft>
                <a:spcPts val="0"/>
              </a:spcAft>
              <a:defRPr/>
            </a:pPr>
            <a:endParaRPr lang="en-US">
              <a:latin typeface="Arial" pitchFamily="34" charset="0"/>
              <a:cs typeface="Arial" pitchFamily="34" charset="0"/>
            </a:endParaRPr>
          </a:p>
        </p:txBody>
      </p:sp>
      <p:sp>
        <p:nvSpPr>
          <p:cNvPr id="19" name="Text Placeholder 2"/>
          <p:cNvSpPr>
            <a:spLocks noGrp="1"/>
          </p:cNvSpPr>
          <p:nvPr>
            <p:ph type="body" idx="1"/>
          </p:nvPr>
        </p:nvSpPr>
        <p:spPr>
          <a:xfrm>
            <a:off x="214009" y="1233488"/>
            <a:ext cx="8605732" cy="4892676"/>
          </a:xfrm>
          <a:prstGeom prst="rect">
            <a:avLst/>
          </a:prstGeom>
        </p:spPr>
        <p:txBody>
          <a:bodyPr vert="horz" lIns="91440" tIns="45720" rIns="91440" bIns="45720" rtlCol="0">
            <a:noAutofit/>
          </a:bodyPr>
          <a:lstStyle/>
          <a:p>
            <a:pPr marL="228600" lvl="0" indent="-228600" algn="l" rtl="0" eaLnBrk="0" fontAlgn="base" hangingPunct="0">
              <a:spcBef>
                <a:spcPts val="0"/>
              </a:spcBef>
              <a:spcAft>
                <a:spcPts val="600"/>
              </a:spcAft>
              <a:buFont typeface="Wingdings" pitchFamily="2" charset="2"/>
              <a:buChar char="§"/>
            </a:pPr>
            <a:r>
              <a:rPr lang="en-US" dirty="0" smtClean="0"/>
              <a:t>Click to edit Master text styles</a:t>
            </a:r>
          </a:p>
          <a:p>
            <a:pPr marL="457200" lvl="1" indent="-228600" algn="l" rtl="0" eaLnBrk="0" fontAlgn="base" hangingPunct="0">
              <a:spcBef>
                <a:spcPts val="0"/>
              </a:spcBef>
              <a:spcAft>
                <a:spcPts val="600"/>
              </a:spcAft>
              <a:buClrTx/>
              <a:buFont typeface="Arial" pitchFamily="34" charset="0"/>
              <a:buChar char="–"/>
            </a:pPr>
            <a:r>
              <a:rPr lang="en-US" dirty="0" smtClean="0"/>
              <a:t>Second level</a:t>
            </a:r>
          </a:p>
          <a:p>
            <a:pPr marL="685800" lvl="2" indent="-228600" algn="l" rtl="0" eaLnBrk="0" fontAlgn="base" hangingPunct="0">
              <a:spcBef>
                <a:spcPts val="0"/>
              </a:spcBef>
              <a:spcAft>
                <a:spcPts val="600"/>
              </a:spcAft>
              <a:buClrTx/>
              <a:buFont typeface="Arial" pitchFamily="34" charset="0"/>
              <a:buChar char="»"/>
            </a:pPr>
            <a:r>
              <a:rPr lang="en-US" dirty="0" smtClean="0"/>
              <a:t>Third level</a:t>
            </a:r>
          </a:p>
          <a:p>
            <a:pPr marL="914400" lvl="3" indent="-228600" algn="l" rtl="0" eaLnBrk="0" fontAlgn="base" hangingPunct="0">
              <a:spcBef>
                <a:spcPts val="0"/>
              </a:spcBef>
              <a:spcAft>
                <a:spcPts val="600"/>
              </a:spcAft>
              <a:buClrTx/>
              <a:buFont typeface="Arial Unicode MS" pitchFamily="34" charset="-128"/>
              <a:buChar char="◆"/>
            </a:pPr>
            <a:r>
              <a:rPr lang="en-US" dirty="0" smtClean="0"/>
              <a:t>Fourth level</a:t>
            </a:r>
          </a:p>
        </p:txBody>
      </p:sp>
      <p:sp>
        <p:nvSpPr>
          <p:cNvPr id="21" name="Rectangle 20"/>
          <p:cNvSpPr/>
          <p:nvPr userDrawn="1"/>
        </p:nvSpPr>
        <p:spPr>
          <a:xfrm flipH="1">
            <a:off x="-8470" y="-25399"/>
            <a:ext cx="9189720" cy="274320"/>
          </a:xfrm>
          <a:prstGeom prst="rect">
            <a:avLst/>
          </a:prstGeom>
          <a:gradFill flip="none" rotWithShape="1">
            <a:gsLst>
              <a:gs pos="0">
                <a:srgbClr val="7799B2"/>
              </a:gs>
              <a:gs pos="100000">
                <a:srgbClr val="314C67"/>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1306220" rtl="0" eaLnBrk="1" latinLnBrk="0" hangingPunct="1">
              <a:defRPr sz="2600" kern="1200">
                <a:solidFill>
                  <a:schemeClr val="lt1"/>
                </a:solidFill>
                <a:latin typeface="+mn-lt"/>
                <a:ea typeface="+mn-ea"/>
                <a:cs typeface="+mn-cs"/>
              </a:defRPr>
            </a:lvl1pPr>
            <a:lvl2pPr marL="653110" algn="l" defTabSz="1306220" rtl="0" eaLnBrk="1" latinLnBrk="0" hangingPunct="1">
              <a:defRPr sz="2600" kern="1200">
                <a:solidFill>
                  <a:schemeClr val="lt1"/>
                </a:solidFill>
                <a:latin typeface="+mn-lt"/>
                <a:ea typeface="+mn-ea"/>
                <a:cs typeface="+mn-cs"/>
              </a:defRPr>
            </a:lvl2pPr>
            <a:lvl3pPr marL="1306220" algn="l" defTabSz="1306220" rtl="0" eaLnBrk="1" latinLnBrk="0" hangingPunct="1">
              <a:defRPr sz="2600" kern="1200">
                <a:solidFill>
                  <a:schemeClr val="lt1"/>
                </a:solidFill>
                <a:latin typeface="+mn-lt"/>
                <a:ea typeface="+mn-ea"/>
                <a:cs typeface="+mn-cs"/>
              </a:defRPr>
            </a:lvl3pPr>
            <a:lvl4pPr marL="1959331" algn="l" defTabSz="1306220" rtl="0" eaLnBrk="1" latinLnBrk="0" hangingPunct="1">
              <a:defRPr sz="2600" kern="1200">
                <a:solidFill>
                  <a:schemeClr val="lt1"/>
                </a:solidFill>
                <a:latin typeface="+mn-lt"/>
                <a:ea typeface="+mn-ea"/>
                <a:cs typeface="+mn-cs"/>
              </a:defRPr>
            </a:lvl4pPr>
            <a:lvl5pPr marL="2612441" algn="l" defTabSz="1306220" rtl="0" eaLnBrk="1" latinLnBrk="0" hangingPunct="1">
              <a:defRPr sz="2600" kern="1200">
                <a:solidFill>
                  <a:schemeClr val="lt1"/>
                </a:solidFill>
                <a:latin typeface="+mn-lt"/>
                <a:ea typeface="+mn-ea"/>
                <a:cs typeface="+mn-cs"/>
              </a:defRPr>
            </a:lvl5pPr>
            <a:lvl6pPr marL="3265551" algn="l" defTabSz="1306220" rtl="0" eaLnBrk="1" latinLnBrk="0" hangingPunct="1">
              <a:defRPr sz="2600" kern="1200">
                <a:solidFill>
                  <a:schemeClr val="lt1"/>
                </a:solidFill>
                <a:latin typeface="+mn-lt"/>
                <a:ea typeface="+mn-ea"/>
                <a:cs typeface="+mn-cs"/>
              </a:defRPr>
            </a:lvl6pPr>
            <a:lvl7pPr marL="3918661" algn="l" defTabSz="1306220" rtl="0" eaLnBrk="1" latinLnBrk="0" hangingPunct="1">
              <a:defRPr sz="2600" kern="1200">
                <a:solidFill>
                  <a:schemeClr val="lt1"/>
                </a:solidFill>
                <a:latin typeface="+mn-lt"/>
                <a:ea typeface="+mn-ea"/>
                <a:cs typeface="+mn-cs"/>
              </a:defRPr>
            </a:lvl7pPr>
            <a:lvl8pPr marL="4571771" algn="l" defTabSz="1306220" rtl="0" eaLnBrk="1" latinLnBrk="0" hangingPunct="1">
              <a:defRPr sz="2600" kern="1200">
                <a:solidFill>
                  <a:schemeClr val="lt1"/>
                </a:solidFill>
                <a:latin typeface="+mn-lt"/>
                <a:ea typeface="+mn-ea"/>
                <a:cs typeface="+mn-cs"/>
              </a:defRPr>
            </a:lvl8pPr>
            <a:lvl9pPr marL="5224882" algn="l" defTabSz="1306220" rtl="0" eaLnBrk="1" latinLnBrk="0" hangingPunct="1">
              <a:defRPr sz="2600" kern="1200">
                <a:solidFill>
                  <a:schemeClr val="lt1"/>
                </a:solidFill>
                <a:latin typeface="+mn-lt"/>
                <a:ea typeface="+mn-ea"/>
                <a:cs typeface="+mn-cs"/>
              </a:defRPr>
            </a:lvl9pPr>
          </a:lstStyle>
          <a:p>
            <a:pPr algn="ctr" fontAlgn="auto">
              <a:spcBef>
                <a:spcPts val="0"/>
              </a:spcBef>
              <a:spcAft>
                <a:spcPts val="0"/>
              </a:spcAft>
              <a:defRPr/>
            </a:pPr>
            <a:endParaRPr lang="en-US" dirty="0">
              <a:latin typeface="Arial" pitchFamily="34" charset="0"/>
            </a:endParaRPr>
          </a:p>
        </p:txBody>
      </p:sp>
      <p:cxnSp>
        <p:nvCxnSpPr>
          <p:cNvPr id="22" name="Straight Connector 21"/>
          <p:cNvCxnSpPr/>
          <p:nvPr userDrawn="1"/>
        </p:nvCxnSpPr>
        <p:spPr>
          <a:xfrm>
            <a:off x="6862230" y="343530"/>
            <a:ext cx="0" cy="640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flipH="1">
            <a:off x="8229600" y="6611035"/>
            <a:ext cx="762000" cy="246221"/>
          </a:xfrm>
          <a:prstGeom prst="rect">
            <a:avLst/>
          </a:prstGeom>
          <a:noFill/>
        </p:spPr>
        <p:txBody>
          <a:bodyPr wrap="square" rtlCol="0" anchor="ctr" anchorCtr="0">
            <a:spAutoFit/>
          </a:bodyPr>
          <a:lstStyle/>
          <a:p>
            <a:pPr algn="r"/>
            <a:fld id="{8CF0BC52-D655-0E4A-A78C-598307FBA07D}" type="slidenum">
              <a:rPr lang="en-US" sz="1000" smtClean="0">
                <a:solidFill>
                  <a:schemeClr val="bg1"/>
                </a:solidFill>
                <a:latin typeface="Arial" pitchFamily="34" charset="0"/>
                <a:cs typeface="Arial" pitchFamily="34" charset="0"/>
              </a:rPr>
              <a:pPr algn="r"/>
              <a:t>‹#›</a:t>
            </a:fld>
            <a:endParaRPr lang="en-US" sz="1000" dirty="0">
              <a:solidFill>
                <a:schemeClr val="bg1"/>
              </a:solidFill>
              <a:latin typeface="Arial" pitchFamily="34" charset="0"/>
              <a:cs typeface="Arial" pitchFamily="34" charset="0"/>
            </a:endParaRPr>
          </a:p>
        </p:txBody>
      </p:sp>
      <p:cxnSp>
        <p:nvCxnSpPr>
          <p:cNvPr id="24" name="Straight Connector 23"/>
          <p:cNvCxnSpPr/>
          <p:nvPr userDrawn="1"/>
        </p:nvCxnSpPr>
        <p:spPr>
          <a:xfrm>
            <a:off x="-8470" y="1104900"/>
            <a:ext cx="9153144" cy="0"/>
          </a:xfrm>
          <a:prstGeom prst="line">
            <a:avLst/>
          </a:prstGeom>
          <a:ln w="6350">
            <a:gradFill flip="none" rotWithShape="1">
              <a:gsLst>
                <a:gs pos="0">
                  <a:schemeClr val="tx2">
                    <a:lumMod val="50000"/>
                  </a:schemeClr>
                </a:gs>
                <a:gs pos="100000">
                  <a:schemeClr val="accent2"/>
                </a:gs>
                <a:gs pos="50000">
                  <a:schemeClr val="tx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5" name="Footer Placeholder 4"/>
          <p:cNvSpPr txBox="1">
            <a:spLocks/>
          </p:cNvSpPr>
          <p:nvPr userDrawn="1"/>
        </p:nvSpPr>
        <p:spPr>
          <a:xfrm>
            <a:off x="321732" y="6687236"/>
            <a:ext cx="7907867" cy="246220"/>
          </a:xfrm>
          <a:prstGeom prst="rect">
            <a:avLst/>
          </a:prstGeom>
        </p:spPr>
        <p:txBody>
          <a:bodyPr vert="horz" wrap="none" lIns="0" tIns="0" rIns="0" bIns="0" rtlCol="0" anchor="ctr"/>
          <a:lstStyle>
            <a:defPPr>
              <a:defRPr lang="en-US"/>
            </a:defPPr>
            <a:lvl1pPr algn="ctr" rtl="0" fontAlgn="base">
              <a:spcBef>
                <a:spcPct val="0"/>
              </a:spcBef>
              <a:spcAft>
                <a:spcPct val="0"/>
              </a:spcAft>
              <a:defRPr sz="1200" kern="1200">
                <a:solidFill>
                  <a:schemeClr val="bg1"/>
                </a:solidFill>
                <a:latin typeface="Arial" pitchFamily="34" charset="0"/>
                <a:ea typeface="+mn-ea"/>
                <a:cs typeface="+mn-cs"/>
              </a:defRPr>
            </a:lvl1pPr>
            <a:lvl2pPr marL="653110" algn="l" rtl="0" fontAlgn="base">
              <a:spcBef>
                <a:spcPct val="0"/>
              </a:spcBef>
              <a:spcAft>
                <a:spcPct val="0"/>
              </a:spcAft>
              <a:defRPr kern="1200">
                <a:solidFill>
                  <a:schemeClr val="tx1"/>
                </a:solidFill>
                <a:latin typeface="Arial" pitchFamily="34" charset="0"/>
                <a:ea typeface="+mn-ea"/>
                <a:cs typeface="+mn-cs"/>
              </a:defRPr>
            </a:lvl2pPr>
            <a:lvl3pPr marL="1306220" algn="l" rtl="0" fontAlgn="base">
              <a:spcBef>
                <a:spcPct val="0"/>
              </a:spcBef>
              <a:spcAft>
                <a:spcPct val="0"/>
              </a:spcAft>
              <a:defRPr kern="1200">
                <a:solidFill>
                  <a:schemeClr val="tx1"/>
                </a:solidFill>
                <a:latin typeface="Arial" pitchFamily="34" charset="0"/>
                <a:ea typeface="+mn-ea"/>
                <a:cs typeface="+mn-cs"/>
              </a:defRPr>
            </a:lvl3pPr>
            <a:lvl4pPr marL="1959331" algn="l" rtl="0" fontAlgn="base">
              <a:spcBef>
                <a:spcPct val="0"/>
              </a:spcBef>
              <a:spcAft>
                <a:spcPct val="0"/>
              </a:spcAft>
              <a:defRPr kern="1200">
                <a:solidFill>
                  <a:schemeClr val="tx1"/>
                </a:solidFill>
                <a:latin typeface="Arial" pitchFamily="34" charset="0"/>
                <a:ea typeface="+mn-ea"/>
                <a:cs typeface="+mn-cs"/>
              </a:defRPr>
            </a:lvl4pPr>
            <a:lvl5pPr marL="2612441" algn="l" rtl="0" fontAlgn="base">
              <a:spcBef>
                <a:spcPct val="0"/>
              </a:spcBef>
              <a:spcAft>
                <a:spcPct val="0"/>
              </a:spcAft>
              <a:defRPr kern="1200">
                <a:solidFill>
                  <a:schemeClr val="tx1"/>
                </a:solidFill>
                <a:latin typeface="Arial" pitchFamily="34" charset="0"/>
                <a:ea typeface="+mn-ea"/>
                <a:cs typeface="+mn-cs"/>
              </a:defRPr>
            </a:lvl5pPr>
            <a:lvl6pPr marL="3265551" algn="l" defTabSz="1306220" rtl="0" eaLnBrk="1" latinLnBrk="0" hangingPunct="1">
              <a:defRPr kern="1200">
                <a:solidFill>
                  <a:schemeClr val="tx1"/>
                </a:solidFill>
                <a:latin typeface="Arial" pitchFamily="34" charset="0"/>
                <a:ea typeface="+mn-ea"/>
                <a:cs typeface="+mn-cs"/>
              </a:defRPr>
            </a:lvl6pPr>
            <a:lvl7pPr marL="3918661" algn="l" defTabSz="1306220" rtl="0" eaLnBrk="1" latinLnBrk="0" hangingPunct="1">
              <a:defRPr kern="1200">
                <a:solidFill>
                  <a:schemeClr val="tx1"/>
                </a:solidFill>
                <a:latin typeface="Arial" pitchFamily="34" charset="0"/>
                <a:ea typeface="+mn-ea"/>
                <a:cs typeface="+mn-cs"/>
              </a:defRPr>
            </a:lvl7pPr>
            <a:lvl8pPr marL="4571771" algn="l" defTabSz="1306220" rtl="0" eaLnBrk="1" latinLnBrk="0" hangingPunct="1">
              <a:defRPr kern="1200">
                <a:solidFill>
                  <a:schemeClr val="tx1"/>
                </a:solidFill>
                <a:latin typeface="Arial" pitchFamily="34" charset="0"/>
                <a:ea typeface="+mn-ea"/>
                <a:cs typeface="+mn-cs"/>
              </a:defRPr>
            </a:lvl8pPr>
            <a:lvl9pPr marL="5224882" algn="l" defTabSz="1306220" rtl="0" eaLnBrk="1" latinLnBrk="0" hangingPunct="1">
              <a:defRPr kern="1200">
                <a:solidFill>
                  <a:schemeClr val="tx1"/>
                </a:solidFill>
                <a:latin typeface="Arial" pitchFamily="34" charset="0"/>
                <a:ea typeface="+mn-ea"/>
                <a:cs typeface="+mn-cs"/>
              </a:defRPr>
            </a:lvl9pPr>
          </a:lstStyle>
          <a:p>
            <a:pPr marL="0" marR="0" indent="0" algn="l" defTabSz="457200" rtl="0" eaLnBrk="1" fontAlgn="base" latinLnBrk="0" hangingPunct="1">
              <a:lnSpc>
                <a:spcPct val="100000"/>
              </a:lnSpc>
              <a:spcBef>
                <a:spcPct val="0"/>
              </a:spcBef>
              <a:spcAft>
                <a:spcPct val="0"/>
              </a:spcAft>
              <a:buClrTx/>
              <a:buSzTx/>
              <a:buFontTx/>
              <a:buNone/>
              <a:tabLst>
                <a:tab pos="4114800" algn="ctr"/>
                <a:tab pos="7886700" algn="r"/>
              </a:tabLst>
              <a:defRPr/>
            </a:pPr>
            <a:r>
              <a:rPr lang="en-US" sz="1000" dirty="0" smtClean="0">
                <a:latin typeface="Arial" pitchFamily="34" charset="0"/>
                <a:cs typeface="Arial" pitchFamily="34" charset="0"/>
              </a:rPr>
              <a:t>Confidential	eClerx – An ISO/IEC 27001:2013 Certified Company	</a:t>
            </a:r>
            <a:fld id="{4E1EDEBF-23F2-4C10-B720-9958D8EFD437}" type="datetime6">
              <a:rPr lang="en-US" sz="1000" smtClean="0">
                <a:latin typeface="Arial" pitchFamily="34" charset="0"/>
                <a:cs typeface="Arial" pitchFamily="34" charset="0"/>
              </a:rPr>
              <a:pPr marL="0" marR="0" indent="0" algn="l" defTabSz="457200" rtl="0" eaLnBrk="1" fontAlgn="base" latinLnBrk="0" hangingPunct="1">
                <a:lnSpc>
                  <a:spcPct val="100000"/>
                </a:lnSpc>
                <a:spcBef>
                  <a:spcPct val="0"/>
                </a:spcBef>
                <a:spcAft>
                  <a:spcPct val="0"/>
                </a:spcAft>
                <a:buClrTx/>
                <a:buSzTx/>
                <a:buFontTx/>
                <a:buNone/>
                <a:tabLst>
                  <a:tab pos="4114800" algn="ctr"/>
                  <a:tab pos="7886700" algn="r"/>
                </a:tabLst>
                <a:defRPr/>
              </a:pPr>
              <a:t>September 17</a:t>
            </a:fld>
            <a:endParaRPr lang="en-US" sz="1000" dirty="0" smtClean="0">
              <a:latin typeface="Arial" pitchFamily="34" charset="0"/>
              <a:cs typeface="Arial" pitchFamily="34" charset="0"/>
            </a:endParaRPr>
          </a:p>
          <a:p>
            <a:pPr algn="l">
              <a:tabLst>
                <a:tab pos="4114800" algn="ctr"/>
                <a:tab pos="7886700" algn="r"/>
              </a:tabLst>
            </a:pPr>
            <a:endParaRPr lang="en-US" sz="1100" dirty="0">
              <a:latin typeface="Arial" pitchFamily="34" charset="0"/>
              <a:cs typeface="Arial" pitchFamily="34" charset="0"/>
            </a:endParaRPr>
          </a:p>
        </p:txBody>
      </p:sp>
      <p:pic>
        <p:nvPicPr>
          <p:cNvPr id="26" name="Picture 25" descr="New Image.JPG"/>
          <p:cNvPicPr>
            <a:picLocks noChangeAspect="1"/>
          </p:cNvPicPr>
          <p:nvPr userDrawn="1"/>
        </p:nvPicPr>
        <p:blipFill>
          <a:blip r:embed="rId37" cstate="print"/>
          <a:stretch>
            <a:fillRect/>
          </a:stretch>
        </p:blipFill>
        <p:spPr>
          <a:xfrm>
            <a:off x="7010400" y="429226"/>
            <a:ext cx="1828797" cy="514170"/>
          </a:xfrm>
          <a:prstGeom prst="rect">
            <a:avLst/>
          </a:prstGeom>
        </p:spPr>
      </p:pic>
    </p:spTree>
  </p:cSld>
  <p:clrMap bg1="lt1" tx1="dk1" bg2="lt2" tx2="dk2" accent1="accent1" accent2="accent2" accent3="accent3" accent4="accent4" accent5="accent5" accent6="accent6" hlink="hlink" folHlink="folHlink"/>
  <p:sldLayoutIdLst>
    <p:sldLayoutId id="2147483866" r:id="rId1"/>
    <p:sldLayoutId id="2147483852" r:id="rId2"/>
    <p:sldLayoutId id="2147483869" r:id="rId3"/>
    <p:sldLayoutId id="2147483875" r:id="rId4"/>
    <p:sldLayoutId id="2147483870" r:id="rId5"/>
    <p:sldLayoutId id="2147483853" r:id="rId6"/>
    <p:sldLayoutId id="2147483874" r:id="rId7"/>
    <p:sldLayoutId id="2147483876" r:id="rId8"/>
    <p:sldLayoutId id="2147483854" r:id="rId9"/>
    <p:sldLayoutId id="2147483856" r:id="rId10"/>
    <p:sldLayoutId id="2147483868" r:id="rId11"/>
    <p:sldLayoutId id="2147483873" r:id="rId12"/>
    <p:sldLayoutId id="2147483855" r:id="rId13"/>
    <p:sldLayoutId id="2147483857" r:id="rId14"/>
    <p:sldLayoutId id="2147483858" r:id="rId15"/>
    <p:sldLayoutId id="2147483859" r:id="rId16"/>
    <p:sldLayoutId id="2147483860" r:id="rId17"/>
    <p:sldLayoutId id="2147483861" r:id="rId18"/>
    <p:sldLayoutId id="2147483862" r:id="rId19"/>
    <p:sldLayoutId id="2147483863" r:id="rId20"/>
    <p:sldLayoutId id="2147483867" r:id="rId21"/>
    <p:sldLayoutId id="2147483872" r:id="rId22"/>
    <p:sldLayoutId id="2147483877" r:id="rId23"/>
    <p:sldLayoutId id="2147483879" r:id="rId24"/>
    <p:sldLayoutId id="2147483878" r:id="rId25"/>
    <p:sldLayoutId id="2147483880" r:id="rId26"/>
    <p:sldLayoutId id="2147483881" r:id="rId27"/>
    <p:sldLayoutId id="2147483882" r:id="rId28"/>
    <p:sldLayoutId id="2147483883" r:id="rId29"/>
    <p:sldLayoutId id="2147483885" r:id="rId30"/>
    <p:sldLayoutId id="2147483886" r:id="rId31"/>
    <p:sldLayoutId id="2147483887" r:id="rId32"/>
    <p:sldLayoutId id="2147483888" r:id="rId33"/>
    <p:sldLayoutId id="2147483889" r:id="rId34"/>
    <p:sldLayoutId id="2147483890" r:id="rId35"/>
  </p:sldLayoutIdLst>
  <p:hf hdr="0" ftr="0" dt="0"/>
  <p:txStyles>
    <p:titleStyle>
      <a:lvl1pPr algn="l" defTabSz="457200" rtl="0" eaLnBrk="1" fontAlgn="base" latinLnBrk="0" hangingPunct="1">
        <a:spcBef>
          <a:spcPct val="0"/>
        </a:spcBef>
        <a:spcAft>
          <a:spcPct val="0"/>
        </a:spcAft>
        <a:buNone/>
        <a:defRPr lang="en-US" sz="2400" b="1" kern="1200" dirty="0">
          <a:solidFill>
            <a:srgbClr val="494949"/>
          </a:solidFill>
          <a:latin typeface="Georgia"/>
          <a:ea typeface="+mj-ea"/>
          <a:cs typeface="Arial" pitchFamily="34" charset="0"/>
        </a:defRPr>
      </a:lvl1pPr>
      <a:lvl2pPr algn="l" rtl="0" eaLnBrk="1" fontAlgn="base" hangingPunct="1">
        <a:spcBef>
          <a:spcPct val="0"/>
        </a:spcBef>
        <a:spcAft>
          <a:spcPct val="0"/>
        </a:spcAft>
        <a:defRPr sz="2800">
          <a:solidFill>
            <a:srgbClr val="1B5A7D"/>
          </a:solidFill>
          <a:latin typeface="Arial" charset="0"/>
          <a:cs typeface="Arial" charset="0"/>
        </a:defRPr>
      </a:lvl2pPr>
      <a:lvl3pPr algn="l" rtl="0" eaLnBrk="1" fontAlgn="base" hangingPunct="1">
        <a:spcBef>
          <a:spcPct val="0"/>
        </a:spcBef>
        <a:spcAft>
          <a:spcPct val="0"/>
        </a:spcAft>
        <a:defRPr sz="2800">
          <a:solidFill>
            <a:srgbClr val="1B5A7D"/>
          </a:solidFill>
          <a:latin typeface="Arial" charset="0"/>
          <a:cs typeface="Arial" charset="0"/>
        </a:defRPr>
      </a:lvl3pPr>
      <a:lvl4pPr algn="l" rtl="0" eaLnBrk="1" fontAlgn="base" hangingPunct="1">
        <a:spcBef>
          <a:spcPct val="0"/>
        </a:spcBef>
        <a:spcAft>
          <a:spcPct val="0"/>
        </a:spcAft>
        <a:defRPr sz="2800">
          <a:solidFill>
            <a:srgbClr val="1B5A7D"/>
          </a:solidFill>
          <a:latin typeface="Arial" charset="0"/>
          <a:cs typeface="Arial" charset="0"/>
        </a:defRPr>
      </a:lvl4pPr>
      <a:lvl5pPr algn="l" rtl="0" eaLnBrk="1" fontAlgn="base" hangingPunct="1">
        <a:spcBef>
          <a:spcPct val="0"/>
        </a:spcBef>
        <a:spcAft>
          <a:spcPct val="0"/>
        </a:spcAft>
        <a:defRPr sz="2800">
          <a:solidFill>
            <a:srgbClr val="1B5A7D"/>
          </a:solidFill>
          <a:latin typeface="Arial" charset="0"/>
          <a:cs typeface="Arial" charset="0"/>
        </a:defRPr>
      </a:lvl5pPr>
      <a:lvl6pPr marL="457200" algn="l" rtl="0" eaLnBrk="1" fontAlgn="base" hangingPunct="1">
        <a:spcBef>
          <a:spcPct val="0"/>
        </a:spcBef>
        <a:spcAft>
          <a:spcPct val="0"/>
        </a:spcAft>
        <a:defRPr sz="2800">
          <a:solidFill>
            <a:srgbClr val="1B5A7D"/>
          </a:solidFill>
          <a:latin typeface="Arial" charset="0"/>
          <a:cs typeface="Arial" charset="0"/>
        </a:defRPr>
      </a:lvl6pPr>
      <a:lvl7pPr marL="914400" algn="l" rtl="0" eaLnBrk="1" fontAlgn="base" hangingPunct="1">
        <a:spcBef>
          <a:spcPct val="0"/>
        </a:spcBef>
        <a:spcAft>
          <a:spcPct val="0"/>
        </a:spcAft>
        <a:defRPr sz="2800">
          <a:solidFill>
            <a:srgbClr val="1B5A7D"/>
          </a:solidFill>
          <a:latin typeface="Arial" charset="0"/>
          <a:cs typeface="Arial" charset="0"/>
        </a:defRPr>
      </a:lvl7pPr>
      <a:lvl8pPr marL="1371600" algn="l" rtl="0" eaLnBrk="1" fontAlgn="base" hangingPunct="1">
        <a:spcBef>
          <a:spcPct val="0"/>
        </a:spcBef>
        <a:spcAft>
          <a:spcPct val="0"/>
        </a:spcAft>
        <a:defRPr sz="2800">
          <a:solidFill>
            <a:srgbClr val="1B5A7D"/>
          </a:solidFill>
          <a:latin typeface="Arial" charset="0"/>
          <a:cs typeface="Arial" charset="0"/>
        </a:defRPr>
      </a:lvl8pPr>
      <a:lvl9pPr marL="1828800" algn="l" rtl="0" eaLnBrk="1" fontAlgn="base" hangingPunct="1">
        <a:spcBef>
          <a:spcPct val="0"/>
        </a:spcBef>
        <a:spcAft>
          <a:spcPct val="0"/>
        </a:spcAft>
        <a:defRPr sz="2800">
          <a:solidFill>
            <a:srgbClr val="1B5A7D"/>
          </a:solidFill>
          <a:latin typeface="Arial" charset="0"/>
          <a:cs typeface="Arial" charset="0"/>
        </a:defRPr>
      </a:lvl9pPr>
    </p:titleStyle>
    <p:bodyStyle>
      <a:lvl1pPr marL="228600" indent="-228600" algn="l" rtl="0" eaLnBrk="1" fontAlgn="base" hangingPunct="1">
        <a:spcBef>
          <a:spcPts val="300"/>
        </a:spcBef>
        <a:spcAft>
          <a:spcPct val="0"/>
        </a:spcAft>
        <a:buFont typeface="Wingdings" pitchFamily="2" charset="2"/>
        <a:buChar char="§"/>
        <a:defRPr sz="1600" kern="1200">
          <a:solidFill>
            <a:schemeClr val="tx1"/>
          </a:solidFill>
          <a:latin typeface="Arial" pitchFamily="34" charset="0"/>
          <a:ea typeface="+mn-ea"/>
          <a:cs typeface="Arial" pitchFamily="34" charset="0"/>
        </a:defRPr>
      </a:lvl1pPr>
      <a:lvl2pPr marL="457200" indent="-228600" algn="l" rtl="0" eaLnBrk="1" fontAlgn="base" hangingPunct="1">
        <a:spcBef>
          <a:spcPts val="300"/>
        </a:spcBef>
        <a:spcAft>
          <a:spcPct val="0"/>
        </a:spcAft>
        <a:buFont typeface="Wingdings" pitchFamily="2" charset="2"/>
        <a:buChar char="§"/>
        <a:defRPr sz="1600" kern="1200">
          <a:solidFill>
            <a:schemeClr val="tx1"/>
          </a:solidFill>
          <a:latin typeface="Arial" pitchFamily="34" charset="0"/>
          <a:ea typeface="+mn-ea"/>
          <a:cs typeface="Arial" pitchFamily="34" charset="0"/>
        </a:defRPr>
      </a:lvl2pPr>
      <a:lvl3pPr marL="685800" indent="-228600" algn="l" rtl="0" eaLnBrk="1" fontAlgn="base" hangingPunct="1">
        <a:spcBef>
          <a:spcPts val="300"/>
        </a:spcBef>
        <a:spcAft>
          <a:spcPct val="0"/>
        </a:spcAft>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lmsspapp1:33263/sites/DERIV/Project%20Plan/Project/Financial%20Assets.mp4" TargetMode="External"/><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slide" Target="slide2.xml"/><Relationship Id="rId4" Type="http://schemas.openxmlformats.org/officeDocument/2006/relationships/image" Target="../media/image29.jpeg"/></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5.jpeg"/><Relationship Id="rId1" Type="http://schemas.openxmlformats.org/officeDocument/2006/relationships/slideLayout" Target="../slideLayouts/slideLayout2.xml"/><Relationship Id="rId5" Type="http://schemas.openxmlformats.org/officeDocument/2006/relationships/image" Target="../media/image196.jpeg"/><Relationship Id="rId4" Type="http://schemas.openxmlformats.org/officeDocument/2006/relationships/slide" Target="slide135.xml"/></Relationships>
</file>

<file path=ppt/slides/_rels/slide105.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99.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slide" Target="slide139.xml"/><Relationship Id="rId4" Type="http://schemas.openxmlformats.org/officeDocument/2006/relationships/slide" Target="slide60.xml"/></Relationships>
</file>

<file path=ppt/slides/_rels/slide108.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jpeg"/></Relationships>
</file>

<file path=ppt/slides/_rels/slide109.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jpeg"/><Relationship Id="rId3" Type="http://schemas.openxmlformats.org/officeDocument/2006/relationships/image" Target="../media/image204.jpeg"/><Relationship Id="rId21" Type="http://schemas.openxmlformats.org/officeDocument/2006/relationships/image" Target="../media/image41.jpeg"/><Relationship Id="rId7" Type="http://schemas.openxmlformats.org/officeDocument/2006/relationships/image" Target="../media/image208.jpeg"/><Relationship Id="rId12" Type="http://schemas.openxmlformats.org/officeDocument/2006/relationships/image" Target="../media/image213.jpeg"/><Relationship Id="rId17" Type="http://schemas.openxmlformats.org/officeDocument/2006/relationships/image" Target="../media/image218.png"/><Relationship Id="rId2" Type="http://schemas.openxmlformats.org/officeDocument/2006/relationships/image" Target="../media/image203.jpeg"/><Relationship Id="rId16" Type="http://schemas.openxmlformats.org/officeDocument/2006/relationships/image" Target="../media/image217.jpeg"/><Relationship Id="rId20" Type="http://schemas.openxmlformats.org/officeDocument/2006/relationships/hyperlink" Target="http://arlmsspapp1:33263/sites/DERIV/Project%20Plan/Project/Clearing%20House.mp4" TargetMode="External"/><Relationship Id="rId1" Type="http://schemas.openxmlformats.org/officeDocument/2006/relationships/slideLayout" Target="../slideLayouts/slideLayout2.xml"/><Relationship Id="rId6" Type="http://schemas.openxmlformats.org/officeDocument/2006/relationships/image" Target="../media/image207.jpeg"/><Relationship Id="rId11" Type="http://schemas.openxmlformats.org/officeDocument/2006/relationships/image" Target="../media/image212.png"/><Relationship Id="rId24" Type="http://schemas.openxmlformats.org/officeDocument/2006/relationships/image" Target="../media/image221.jpe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slide" Target="slide140.xml"/><Relationship Id="rId10" Type="http://schemas.openxmlformats.org/officeDocument/2006/relationships/image" Target="../media/image211.jpe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jpeg"/><Relationship Id="rId22" Type="http://schemas.openxmlformats.org/officeDocument/2006/relationships/slide" Target="slide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arlmsspapp1:33263/sites/DERIV/Project%20Plan/Project/Shared%20Services.mp4"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slide" Target="slide60.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jpeg"/></Relationships>
</file>

<file path=ppt/slides/_rels/slide112.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228.png"/></Relationships>
</file>

<file path=ppt/slides/_rels/slide11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image" Target="../media/image230.png"/></Relationships>
</file>

<file path=ppt/slides/_rels/slide114.xml.rels><?xml version="1.0" encoding="UTF-8" standalone="yes"?>
<Relationships xmlns="http://schemas.openxmlformats.org/package/2006/relationships"><Relationship Id="rId8" Type="http://schemas.openxmlformats.org/officeDocument/2006/relationships/image" Target="../media/image236.jpeg"/><Relationship Id="rId3" Type="http://schemas.openxmlformats.org/officeDocument/2006/relationships/image" Target="../media/image231.jpeg"/><Relationship Id="rId7" Type="http://schemas.openxmlformats.org/officeDocument/2006/relationships/image" Target="../media/image235.jpeg"/><Relationship Id="rId12" Type="http://schemas.openxmlformats.org/officeDocument/2006/relationships/image" Target="../media/image239.png"/><Relationship Id="rId2" Type="http://schemas.openxmlformats.org/officeDocument/2006/relationships/notesSlide" Target="../notesSlides/notesSlide44.xml"/><Relationship Id="rId1" Type="http://schemas.openxmlformats.org/officeDocument/2006/relationships/slideLayout" Target="../slideLayouts/slideLayout33.xml"/><Relationship Id="rId6" Type="http://schemas.openxmlformats.org/officeDocument/2006/relationships/image" Target="../media/image234.jpeg"/><Relationship Id="rId11" Type="http://schemas.microsoft.com/office/2007/relationships/hdphoto" Target="../media/hdphoto1.wdp"/><Relationship Id="rId5" Type="http://schemas.openxmlformats.org/officeDocument/2006/relationships/image" Target="../media/image233.jpeg"/><Relationship Id="rId10" Type="http://schemas.openxmlformats.org/officeDocument/2006/relationships/image" Target="../media/image238.jpeg"/><Relationship Id="rId4" Type="http://schemas.openxmlformats.org/officeDocument/2006/relationships/image" Target="../media/image232.jpeg"/><Relationship Id="rId9" Type="http://schemas.openxmlformats.org/officeDocument/2006/relationships/image" Target="../media/image237.jpeg"/></Relationships>
</file>

<file path=ppt/slides/_rels/slide115.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34.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1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jpeg"/><Relationship Id="rId7" Type="http://schemas.openxmlformats.org/officeDocument/2006/relationships/image" Target="../media/image250.png"/><Relationship Id="rId12" Type="http://schemas.openxmlformats.org/officeDocument/2006/relationships/image" Target="../media/image255.png"/><Relationship Id="rId2" Type="http://schemas.openxmlformats.org/officeDocument/2006/relationships/notesSlide" Target="../notesSlides/notesSlide45.xml"/><Relationship Id="rId1" Type="http://schemas.openxmlformats.org/officeDocument/2006/relationships/slideLayout" Target="../slideLayouts/slideLayout35.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117.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47.png"/><Relationship Id="rId2" Type="http://schemas.openxmlformats.org/officeDocument/2006/relationships/image" Target="../media/image256.png"/><Relationship Id="rId1" Type="http://schemas.openxmlformats.org/officeDocument/2006/relationships/slideLayout" Target="../slideLayouts/slideLayout35.xml"/><Relationship Id="rId6" Type="http://schemas.openxmlformats.org/officeDocument/2006/relationships/image" Target="../media/image259.jpeg"/><Relationship Id="rId5" Type="http://schemas.microsoft.com/office/2007/relationships/hdphoto" Target="../media/hdphoto2.wdp"/><Relationship Id="rId4" Type="http://schemas.openxmlformats.org/officeDocument/2006/relationships/image" Target="../media/image25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35.xml"/><Relationship Id="rId6" Type="http://schemas.openxmlformats.org/officeDocument/2006/relationships/image" Target="../media/image247.png"/><Relationship Id="rId5" Type="http://schemas.openxmlformats.org/officeDocument/2006/relationships/image" Target="../media/image263.jpeg"/><Relationship Id="rId4" Type="http://schemas.openxmlformats.org/officeDocument/2006/relationships/image" Target="../media/image262.png"/></Relationships>
</file>

<file path=ppt/slides/_rels/slide119.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47.png"/><Relationship Id="rId2" Type="http://schemas.openxmlformats.org/officeDocument/2006/relationships/image" Target="../media/image264.jpeg"/><Relationship Id="rId1" Type="http://schemas.openxmlformats.org/officeDocument/2006/relationships/slideLayout" Target="../slideLayouts/slideLayout35.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47.png"/><Relationship Id="rId2" Type="http://schemas.openxmlformats.org/officeDocument/2006/relationships/image" Target="../media/image260.png"/><Relationship Id="rId1" Type="http://schemas.openxmlformats.org/officeDocument/2006/relationships/slideLayout" Target="../slideLayouts/slideLayout35.xml"/><Relationship Id="rId6" Type="http://schemas.openxmlformats.org/officeDocument/2006/relationships/image" Target="../media/image267.png"/><Relationship Id="rId5" Type="http://schemas.openxmlformats.org/officeDocument/2006/relationships/image" Target="../media/image269.jpeg"/><Relationship Id="rId4" Type="http://schemas.openxmlformats.org/officeDocument/2006/relationships/image" Target="../media/image262.png"/></Relationships>
</file>

<file path=ppt/slides/_rels/slide12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4.wmf"/><Relationship Id="rId4" Type="http://schemas.openxmlformats.org/officeDocument/2006/relationships/oleObject" Target="../embeddings/oleObject1.bin"/><Relationship Id="rId9" Type="http://schemas.openxmlformats.org/officeDocument/2006/relationships/image" Target="../media/image36.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arlmsspapp1:33263/sites/DERIV/Project%20Plan/Project/Market%20Participants%20%20Exchanges%20-%20Video%201.mp4"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arlmsspapp1:33263/sites/DERIV/Project%20Plan/Project/Market%20Participants%20&#8211;%20Central%20Bank.mp4" TargetMode="External"/><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54.xml"/><Relationship Id="rId18" Type="http://schemas.openxmlformats.org/officeDocument/2006/relationships/slide" Target="slide61.xml"/><Relationship Id="rId26" Type="http://schemas.openxmlformats.org/officeDocument/2006/relationships/image" Target="../media/image12.jpeg"/><Relationship Id="rId3" Type="http://schemas.openxmlformats.org/officeDocument/2006/relationships/slide" Target="slide3.xml"/><Relationship Id="rId21" Type="http://schemas.openxmlformats.org/officeDocument/2006/relationships/slide" Target="slide83.xml"/><Relationship Id="rId7" Type="http://schemas.openxmlformats.org/officeDocument/2006/relationships/slide" Target="slide30.xml"/><Relationship Id="rId12" Type="http://schemas.openxmlformats.org/officeDocument/2006/relationships/slide" Target="slide52.xml"/><Relationship Id="rId17" Type="http://schemas.openxmlformats.org/officeDocument/2006/relationships/slide" Target="slide60.xml"/><Relationship Id="rId25" Type="http://schemas.openxmlformats.org/officeDocument/2006/relationships/slide" Target="slide121.xml"/><Relationship Id="rId2" Type="http://schemas.openxmlformats.org/officeDocument/2006/relationships/notesSlide" Target="../notesSlides/notesSlide1.xml"/><Relationship Id="rId16" Type="http://schemas.openxmlformats.org/officeDocument/2006/relationships/slide" Target="slide59.xml"/><Relationship Id="rId20"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51.xml"/><Relationship Id="rId24" Type="http://schemas.openxmlformats.org/officeDocument/2006/relationships/slide" Target="slide108.xml"/><Relationship Id="rId5" Type="http://schemas.openxmlformats.org/officeDocument/2006/relationships/slide" Target="slide11.xml"/><Relationship Id="rId15" Type="http://schemas.openxmlformats.org/officeDocument/2006/relationships/slide" Target="slide58.xml"/><Relationship Id="rId23" Type="http://schemas.openxmlformats.org/officeDocument/2006/relationships/slide" Target="slide105.xml"/><Relationship Id="rId10" Type="http://schemas.openxmlformats.org/officeDocument/2006/relationships/slide" Target="slide35.xml"/><Relationship Id="rId19" Type="http://schemas.openxmlformats.org/officeDocument/2006/relationships/slide" Target="slide69.xml"/><Relationship Id="rId4" Type="http://schemas.openxmlformats.org/officeDocument/2006/relationships/slide" Target="slide5.xml"/><Relationship Id="rId9" Type="http://schemas.openxmlformats.org/officeDocument/2006/relationships/slide" Target="slide33.xml"/><Relationship Id="rId14" Type="http://schemas.openxmlformats.org/officeDocument/2006/relationships/image" Target="../media/image11.jpeg"/><Relationship Id="rId22" Type="http://schemas.openxmlformats.org/officeDocument/2006/relationships/slide" Target="slide9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arlmsspapp1:33263/sites/DERIV/Project%20Plan/Project/Market%20Participants%20&#8211;Investment%20Bank%20-%20Video%201.mp4" TargetMode="Externa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arlmsspapp1:33263/sites/DERIV/Project%20Plan/Project/Market%20Participants%20&#8211;%20Custodian.mp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64.png"/><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7.jpeg"/><Relationship Id="rId7" Type="http://schemas.openxmlformats.org/officeDocument/2006/relationships/slide" Target="slide12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arlmsspapp1:33263/sites/DERIV/Project%20Plan/Project/Operational%20Risk.mp4" TargetMode="External"/><Relationship Id="rId4" Type="http://schemas.openxmlformats.org/officeDocument/2006/relationships/image" Target="../media/image68.jpeg"/><Relationship Id="rId9" Type="http://schemas.openxmlformats.org/officeDocument/2006/relationships/slide" Target="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6.xml"/><Relationship Id="rId7" Type="http://schemas.openxmlformats.org/officeDocument/2006/relationships/slide" Target="slide40.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9.xml"/><Relationship Id="rId10" Type="http://schemas.openxmlformats.org/officeDocument/2006/relationships/slide" Target="slide43.xml"/><Relationship Id="rId4" Type="http://schemas.openxmlformats.org/officeDocument/2006/relationships/slide" Target="slide35.xml"/><Relationship Id="rId9" Type="http://schemas.openxmlformats.org/officeDocument/2006/relationships/slide" Target="slide42.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slide" Target="slide34.xml"/><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arlmsspapp1:33263/sites/DERIV/Project%20Plan/Project/Investment%20Bank%20&#8211;%20Front%20Office,%20Middle%20Office%20and%20Back%20Office.mp4" TargetMode="Externa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74.jpeg"/></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slide" Target="slide34.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slide" Target="slide125.xml"/><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slide" Target="slide34.xml"/><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9.xml"/><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jpeg"/><Relationship Id="rId17" Type="http://schemas.openxmlformats.org/officeDocument/2006/relationships/slide" Target="slide30.xml"/><Relationship Id="rId2" Type="http://schemas.openxmlformats.org/officeDocument/2006/relationships/diagramData" Target="../diagrams/data1.xml"/><Relationship Id="rId16"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5" Type="http://schemas.openxmlformats.org/officeDocument/2006/relationships/image" Target="../media/image19.png"/><Relationship Id="rId10" Type="http://schemas.openxmlformats.org/officeDocument/2006/relationships/image" Target="../media/image16.jpe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slide" Target="slide10.xml"/></Relationships>
</file>

<file path=ppt/slides/_rels/slide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slide" Target="slide34.xml"/><Relationship Id="rId4" Type="http://schemas.openxmlformats.org/officeDocument/2006/relationships/image" Target="../media/image84.jpeg"/></Relationships>
</file>

<file path=ppt/slides/_rels/slide4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89.jpeg"/><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arlmsspapp1:33263/sites/DERIV/Project%20Plan/Project/Trade%20Agreement%20and%20Reporting.mp4" TargetMode="Externa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96.png"/><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23.jpeg"/><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arlmsspapp1:33263/sites/DERIV/Project%20Plan/Project/Investment%20Bank%20&#8211;%20Primary%20Market.mp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2.jpe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5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41.jpeg"/><Relationship Id="rId7" Type="http://schemas.openxmlformats.org/officeDocument/2006/relationships/image" Target="../media/image106.jpeg"/><Relationship Id="rId2" Type="http://schemas.openxmlformats.org/officeDocument/2006/relationships/hyperlink" Target="http://arlmsspapp1:33263/sites/DERIV/Project%20Plan/Project/Sell-Side%20%20Buy%20Side%20Firms.mp4" TargetMode="External"/><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cid:image001.png@01D07BBD.5F95E9C0" TargetMode="External"/><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11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money.howstuffworks.com/28735-assignment-discovery-currency-exchange-video.ht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slide" Target="slide67.xml"/><Relationship Id="rId18" Type="http://schemas.openxmlformats.org/officeDocument/2006/relationships/image" Target="../media/image121.jpeg"/><Relationship Id="rId3" Type="http://schemas.openxmlformats.org/officeDocument/2006/relationships/hyperlink" Target="http://arlmsspapp1:33263/sites/DERIV/Project%20Plan/Project/Life%20Cycle%20of%20a%20Trade.mp4" TargetMode="External"/><Relationship Id="rId21" Type="http://schemas.openxmlformats.org/officeDocument/2006/relationships/slide" Target="slide105.xml"/><Relationship Id="rId7" Type="http://schemas.openxmlformats.org/officeDocument/2006/relationships/image" Target="../media/image117.png"/><Relationship Id="rId12" Type="http://schemas.openxmlformats.org/officeDocument/2006/relationships/slide" Target="slide64.xml"/><Relationship Id="rId17" Type="http://schemas.openxmlformats.org/officeDocument/2006/relationships/image" Target="../media/image120.jpeg"/><Relationship Id="rId2" Type="http://schemas.openxmlformats.org/officeDocument/2006/relationships/notesSlide" Target="../notesSlides/notesSlide21.xml"/><Relationship Id="rId16" Type="http://schemas.openxmlformats.org/officeDocument/2006/relationships/slide" Target="slide77.xml"/><Relationship Id="rId20"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slide" Target="slide63.xml"/><Relationship Id="rId24" Type="http://schemas.openxmlformats.org/officeDocument/2006/relationships/slide" Target="slide112.xml"/><Relationship Id="rId5" Type="http://schemas.openxmlformats.org/officeDocument/2006/relationships/slide" Target="slide2.xml"/><Relationship Id="rId15" Type="http://schemas.openxmlformats.org/officeDocument/2006/relationships/slide" Target="slide74.xml"/><Relationship Id="rId23" Type="http://schemas.openxmlformats.org/officeDocument/2006/relationships/slide" Target="slide110.xml"/><Relationship Id="rId10" Type="http://schemas.openxmlformats.org/officeDocument/2006/relationships/slide" Target="slide61.xml"/><Relationship Id="rId19" Type="http://schemas.openxmlformats.org/officeDocument/2006/relationships/slide" Target="slide83.xml"/><Relationship Id="rId4" Type="http://schemas.openxmlformats.org/officeDocument/2006/relationships/image" Target="../media/image115.jpeg"/><Relationship Id="rId9" Type="http://schemas.openxmlformats.org/officeDocument/2006/relationships/image" Target="../media/image119.jpeg"/><Relationship Id="rId14" Type="http://schemas.openxmlformats.org/officeDocument/2006/relationships/slide" Target="slide69.xml"/><Relationship Id="rId22" Type="http://schemas.openxmlformats.org/officeDocument/2006/relationships/slide" Target="slide108.xml"/></Relationships>
</file>

<file path=ppt/slides/_rels/slide61.xml.rels><?xml version="1.0" encoding="UTF-8" standalone="yes"?>
<Relationships xmlns="http://schemas.openxmlformats.org/package/2006/relationships"><Relationship Id="rId3" Type="http://schemas.openxmlformats.org/officeDocument/2006/relationships/hyperlink" Target="http://arlmsspapp1:33263/sites/DERIV/Project%20Plan/Project/Trade%20Execution%20and%20Capture.mp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slide" Target="slide6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slide" Target="slide128.xml"/><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hyperlink" Target="http://arlmsspapp1:33263/sites/DERIV/Project%20Plan/Project/Trade%20Enrichment%20and%20Validation.mp4"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41.jpeg"/></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image" Target="../media/image132.png"/><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3.jpeg"/><Relationship Id="rId7"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29.xml"/><Relationship Id="rId5" Type="http://schemas.openxmlformats.org/officeDocument/2006/relationships/slide" Target="slide60.xml"/><Relationship Id="rId4" Type="http://schemas.openxmlformats.org/officeDocument/2006/relationships/image" Target="../media/image134.jpeg"/></Relationships>
</file>

<file path=ppt/slides/_rels/slide69.xml.rels><?xml version="1.0" encoding="UTF-8" standalone="yes"?>
<Relationships xmlns="http://schemas.openxmlformats.org/package/2006/relationships"><Relationship Id="rId3" Type="http://schemas.openxmlformats.org/officeDocument/2006/relationships/hyperlink" Target="http://arlmsspapp1:33263/sites/DERIV/Project%20Plan/Project/Reconciliation%20&#8211;%20Key%20Concepts.mp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6" Type="http://schemas.openxmlformats.org/officeDocument/2006/relationships/image" Target="../media/image140.jpeg"/><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image" Target="../media/image141.jpeg"/></Relationships>
</file>

<file path=ppt/slides/_rels/slide7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143.jpeg"/><Relationship Id="rId7" Type="http://schemas.openxmlformats.org/officeDocument/2006/relationships/slide" Target="slide13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2.xml"/><Relationship Id="rId4" Type="http://schemas.openxmlformats.org/officeDocument/2006/relationships/image" Target="../media/image144.jpe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arlmsspapp1:33263/sites/DERIV/Project%20Plan/Project/Securities%20Lending%20&#8211;%20Key%20Concepts.mp4"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image" Target="../media/image65.jpeg"/><Relationship Id="rId4" Type="http://schemas.openxmlformats.org/officeDocument/2006/relationships/slide" Target="slide132.xml"/></Relationships>
</file>

<file path=ppt/slides/_rels/slide7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 Id="rId4" Type="http://schemas.openxmlformats.org/officeDocument/2006/relationships/image" Target="../media/image157.jpe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81.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33.xml"/><Relationship Id="rId5" Type="http://schemas.openxmlformats.org/officeDocument/2006/relationships/slide" Target="slide60.xml"/><Relationship Id="rId4" Type="http://schemas.openxmlformats.org/officeDocument/2006/relationships/image" Target="../media/image16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66.png"/></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169.png"/><Relationship Id="rId4" Type="http://schemas.openxmlformats.org/officeDocument/2006/relationships/image" Target="../media/image168.png"/></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1.jpeg"/><Relationship Id="rId7" Type="http://schemas.openxmlformats.org/officeDocument/2006/relationships/image" Target="../media/image17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4.jpeg"/><Relationship Id="rId5" Type="http://schemas.openxmlformats.org/officeDocument/2006/relationships/image" Target="../media/image173.png"/><Relationship Id="rId4" Type="http://schemas.openxmlformats.org/officeDocument/2006/relationships/image" Target="../media/image172.jpeg"/></Relationships>
</file>

<file path=ppt/slides/_rels/slide8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28.jpeg"/><Relationship Id="rId4" Type="http://schemas.openxmlformats.org/officeDocument/2006/relationships/image" Target="../media/image27.jpeg"/></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60.xml"/><Relationship Id="rId4" Type="http://schemas.openxmlformats.org/officeDocument/2006/relationships/image" Target="../media/image178.png"/></Relationships>
</file>

<file path=ppt/slides/_rels/slide92.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96.xml"/><Relationship Id="rId7" Type="http://schemas.openxmlformats.org/officeDocument/2006/relationships/slide" Target="slide101.xml"/><Relationship Id="rId2"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100.xml"/><Relationship Id="rId11" Type="http://schemas.openxmlformats.org/officeDocument/2006/relationships/image" Target="../media/image180.jpeg"/><Relationship Id="rId5" Type="http://schemas.openxmlformats.org/officeDocument/2006/relationships/slide" Target="slide98.xml"/><Relationship Id="rId10" Type="http://schemas.openxmlformats.org/officeDocument/2006/relationships/slide" Target="slide103.xml"/><Relationship Id="rId4" Type="http://schemas.openxmlformats.org/officeDocument/2006/relationships/slide" Target="slide97.xml"/><Relationship Id="rId9" Type="http://schemas.openxmlformats.org/officeDocument/2006/relationships/slide" Target="slide102.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arlmsspapp1:33263/sites/DERIV/Project%20Plan/Project/Methods%20of%20Communicating%20%20Trade%20Instructions.mp4" TargetMode="Externa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9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emf"/><Relationship Id="rId7" Type="http://schemas.openxmlformats.org/officeDocument/2006/relationships/image" Target="../media/image191.png"/><Relationship Id="rId2"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p:txBody>
          <a:bodyPr/>
          <a:lstStyle/>
          <a:p>
            <a:pPr lvl="0" defTabSz="457200" fontAlgn="auto">
              <a:spcBef>
                <a:spcPct val="20000"/>
              </a:spcBef>
              <a:spcAft>
                <a:spcPts val="0"/>
              </a:spcAft>
            </a:pPr>
            <a:r>
              <a:rPr lang="en-US" dirty="0" smtClean="0">
                <a:solidFill>
                  <a:srgbClr val="314C67"/>
                </a:solidFill>
              </a:rPr>
              <a:t>KM – </a:t>
            </a:r>
            <a:r>
              <a:rPr lang="en-US" dirty="0">
                <a:solidFill>
                  <a:srgbClr val="314C67"/>
                </a:solidFill>
              </a:rPr>
              <a:t>Investment Bank</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Placeholder 2"/>
          <p:cNvSpPr>
            <a:spLocks noGrp="1"/>
          </p:cNvSpPr>
          <p:nvPr>
            <p:ph type="body" sz="quarter" idx="10"/>
          </p:nvPr>
        </p:nvSpPr>
        <p:spPr>
          <a:xfrm>
            <a:off x="228600" y="1233488"/>
            <a:ext cx="8686800" cy="1685558"/>
          </a:xfrm>
        </p:spPr>
        <p:txBody>
          <a:bodyPr/>
          <a:lstStyle/>
          <a:p>
            <a:pPr>
              <a:spcAft>
                <a:spcPts val="400"/>
              </a:spcAft>
            </a:pPr>
            <a:r>
              <a:rPr lang="en-US" altLang="en-US" sz="1400" b="1" dirty="0" smtClean="0"/>
              <a:t>Shares:</a:t>
            </a:r>
          </a:p>
          <a:p>
            <a:pPr lvl="1">
              <a:spcAft>
                <a:spcPts val="400"/>
              </a:spcAft>
            </a:pPr>
            <a:r>
              <a:rPr lang="en-US" altLang="en-US" sz="1400" dirty="0" smtClean="0"/>
              <a:t>Shares form a unit of ownership of a company and is offered for sale to raise capital</a:t>
            </a:r>
          </a:p>
          <a:p>
            <a:pPr lvl="1">
              <a:spcAft>
                <a:spcPts val="400"/>
              </a:spcAft>
            </a:pPr>
            <a:r>
              <a:rPr lang="en-US" altLang="en-US" sz="1400" dirty="0" smtClean="0"/>
              <a:t>Two main types of shares are common shares and preferred shares</a:t>
            </a:r>
          </a:p>
          <a:p>
            <a:pPr>
              <a:spcAft>
                <a:spcPts val="400"/>
              </a:spcAft>
            </a:pPr>
            <a:r>
              <a:rPr lang="en-US" altLang="en-US" sz="1400" b="1" dirty="0" smtClean="0"/>
              <a:t>Mutual Funds:</a:t>
            </a:r>
          </a:p>
          <a:p>
            <a:pPr lvl="1">
              <a:spcAft>
                <a:spcPts val="400"/>
              </a:spcAft>
            </a:pPr>
            <a:r>
              <a:rPr lang="en-US" altLang="en-US" sz="1400" dirty="0" smtClean="0"/>
              <a:t>Investment vehicle, made up of a pool of funds from investors for investing in securities</a:t>
            </a:r>
          </a:p>
          <a:p>
            <a:pPr lvl="1">
              <a:spcAft>
                <a:spcPts val="400"/>
              </a:spcAft>
            </a:pPr>
            <a:r>
              <a:rPr lang="en-US" altLang="en-US" sz="1400" dirty="0" smtClean="0"/>
              <a:t>Structured portfolio to meet investment objectives; operated by money managers</a:t>
            </a:r>
            <a:endParaRPr lang="en-US" altLang="en-US" sz="1400" dirty="0"/>
          </a:p>
        </p:txBody>
      </p:sp>
      <p:sp>
        <p:nvSpPr>
          <p:cNvPr id="61442" name="Title 1"/>
          <p:cNvSpPr>
            <a:spLocks noGrp="1"/>
          </p:cNvSpPr>
          <p:nvPr>
            <p:ph type="title"/>
          </p:nvPr>
        </p:nvSpPr>
        <p:spPr/>
        <p:txBody>
          <a:bodyPr/>
          <a:lstStyle/>
          <a:p>
            <a:r>
              <a:rPr lang="en-US" altLang="en-US" dirty="0" smtClean="0"/>
              <a:t>Financial Assets </a:t>
            </a:r>
            <a:endParaRPr lang="en-IN" altLang="en-US" dirty="0" smtClean="0"/>
          </a:p>
        </p:txBody>
      </p:sp>
      <p:pic>
        <p:nvPicPr>
          <p:cNvPr id="10" name="Picture 9">
            <a:hlinkClick r:id="rId3"/>
          </p:cNvPr>
          <p:cNvPicPr>
            <a:picLocks noChangeAspect="1"/>
          </p:cNvPicPr>
          <p:nvPr/>
        </p:nvPicPr>
        <p:blipFill>
          <a:blip r:embed="rId4" cstate="print">
            <a:extLst/>
          </a:blip>
          <a:stretch>
            <a:fillRect/>
          </a:stretch>
        </p:blipFill>
        <p:spPr>
          <a:xfrm>
            <a:off x="4191000" y="6181531"/>
            <a:ext cx="374904" cy="37490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1970520" y="6232525"/>
            <a:ext cx="2220480" cy="276999"/>
          </a:xfrm>
          <a:prstGeom prst="rect">
            <a:avLst/>
          </a:prstGeom>
        </p:spPr>
        <p:txBody>
          <a:bodyPr wrap="none">
            <a:spAutoFit/>
          </a:bodyPr>
          <a:lstStyle/>
          <a:p>
            <a:pPr eaLnBrk="1" hangingPunct="1">
              <a:defRPr/>
            </a:pPr>
            <a:r>
              <a:rPr lang="en-US" sz="1200" dirty="0">
                <a:solidFill>
                  <a:schemeClr val="bg2">
                    <a:lumMod val="10000"/>
                  </a:schemeClr>
                </a:solidFill>
                <a:cs typeface="Arial" panose="020B0604020202020204" pitchFamily="34" charset="0"/>
              </a:rPr>
              <a:t>Video link for Financial Assets</a:t>
            </a:r>
          </a:p>
        </p:txBody>
      </p:sp>
      <p:sp>
        <p:nvSpPr>
          <p:cNvPr id="9" name="Flowchart: Merge 8">
            <a:hlinkClick r:id="rId5" action="ppaction://hlinksldjump"/>
          </p:cNvPr>
          <p:cNvSpPr/>
          <p:nvPr/>
        </p:nvSpPr>
        <p:spPr>
          <a:xfrm rot="5400000">
            <a:off x="890316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pic>
        <p:nvPicPr>
          <p:cNvPr id="11" name="Picture 10"/>
          <p:cNvPicPr>
            <a:picLocks/>
          </p:cNvPicPr>
          <p:nvPr/>
        </p:nvPicPr>
        <p:blipFill>
          <a:blip r:embed="rId6">
            <a:extLst/>
          </a:blip>
          <a:stretch>
            <a:fillRect/>
          </a:stretch>
        </p:blipFill>
        <p:spPr>
          <a:xfrm>
            <a:off x="228598" y="3232654"/>
            <a:ext cx="4206240" cy="265176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13" name="Picture 12"/>
          <p:cNvPicPr>
            <a:picLocks/>
          </p:cNvPicPr>
          <p:nvPr/>
        </p:nvPicPr>
        <p:blipFill rotWithShape="1">
          <a:blip r:embed="rId7">
            <a:extLst/>
          </a:blip>
          <a:srcRect t="17843" b="25008"/>
          <a:stretch/>
        </p:blipFill>
        <p:spPr>
          <a:xfrm>
            <a:off x="4699060" y="3232654"/>
            <a:ext cx="4206240" cy="265176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98317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28600" y="1233488"/>
            <a:ext cx="8686800" cy="5121592"/>
          </a:xfrm>
        </p:spPr>
        <p:txBody>
          <a:bodyPr/>
          <a:lstStyle/>
          <a:p>
            <a:r>
              <a:rPr lang="en-US" sz="1400" dirty="0" smtClean="0"/>
              <a:t>Definition Of Fails</a:t>
            </a:r>
          </a:p>
          <a:p>
            <a:r>
              <a:rPr lang="en-US" sz="1400" dirty="0" smtClean="0"/>
              <a:t>A failed trade is any securities transaction that does not settle on value date</a:t>
            </a:r>
          </a:p>
          <a:p>
            <a:r>
              <a:rPr lang="en-US" sz="1400" dirty="0" smtClean="0"/>
              <a:t>A fail becomes “aged” when its settlement exceeds the agreed time period following the original settlement date </a:t>
            </a:r>
          </a:p>
          <a:p>
            <a:pPr marL="0" indent="0" algn="ctr">
              <a:buNone/>
            </a:pPr>
            <a:r>
              <a:rPr lang="en-US" sz="1400" b="1" dirty="0" smtClean="0"/>
              <a:t>Why Trades Fail</a:t>
            </a:r>
          </a:p>
          <a:p>
            <a:endParaRPr lang="en-US" sz="1400" dirty="0" smtClean="0"/>
          </a:p>
          <a:p>
            <a:endParaRPr lang="en-US" sz="1400" dirty="0"/>
          </a:p>
        </p:txBody>
      </p:sp>
      <p:sp>
        <p:nvSpPr>
          <p:cNvPr id="194567" name="Title 1"/>
          <p:cNvSpPr>
            <a:spLocks noGrp="1"/>
          </p:cNvSpPr>
          <p:nvPr>
            <p:ph type="title"/>
          </p:nvPr>
        </p:nvSpPr>
        <p:spPr/>
        <p:txBody>
          <a:bodyPr/>
          <a:lstStyle/>
          <a:p>
            <a:r>
              <a:rPr lang="en-US" altLang="en-US" smtClean="0"/>
              <a:t>Post Settlements – Settlement Fails</a:t>
            </a:r>
            <a:endParaRPr lang="en-US" altLang="en-US" dirty="0" smtClean="0"/>
          </a:p>
        </p:txBody>
      </p:sp>
      <p:sp>
        <p:nvSpPr>
          <p:cNvPr id="11" name="Flowchart: Merge 10">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388" y="2818968"/>
            <a:ext cx="1859583" cy="2752024"/>
          </a:xfrm>
          <a:prstGeom prst="rect">
            <a:avLst/>
          </a:prstGeom>
          <a:solidFill>
            <a:srgbClr val="FFFFFF">
              <a:shade val="85000"/>
            </a:srgbClr>
          </a:solidFill>
          <a:ln w="12700" cap="sq">
            <a:solidFill>
              <a:schemeClr val="bg1">
                <a:lumMod val="50000"/>
              </a:schemeClr>
            </a:solidFill>
            <a:miter lim="800000"/>
          </a:ln>
          <a:effectLst/>
          <a:extLst/>
        </p:spPr>
      </p:pic>
      <p:sp>
        <p:nvSpPr>
          <p:cNvPr id="38" name="TextBox 37"/>
          <p:cNvSpPr txBox="1"/>
          <p:nvPr/>
        </p:nvSpPr>
        <p:spPr>
          <a:xfrm>
            <a:off x="1515932" y="2818968"/>
            <a:ext cx="5292837" cy="731520"/>
          </a:xfrm>
          <a:prstGeom prst="rect">
            <a:avLst/>
          </a:prstGeom>
          <a:solidFill>
            <a:schemeClr val="bg1">
              <a:lumMod val="85000"/>
            </a:schemeClr>
          </a:solidFill>
          <a:ln>
            <a:noFill/>
          </a:ln>
        </p:spPr>
        <p:txBody>
          <a:bodyPr wrap="square" rtlCol="0" anchor="ctr">
            <a:noAutofit/>
          </a:bodyPr>
          <a:lstStyle/>
          <a:p>
            <a:r>
              <a:rPr lang="en-US" sz="1400" dirty="0" smtClean="0">
                <a:solidFill>
                  <a:schemeClr val="tx1">
                    <a:lumMod val="95000"/>
                    <a:lumOff val="5000"/>
                  </a:schemeClr>
                </a:solidFill>
                <a:cs typeface="Arial" panose="020B0604020202020204" pitchFamily="34" charset="0"/>
              </a:rPr>
              <a:t>Instructions not received by Custodian</a:t>
            </a:r>
          </a:p>
          <a:p>
            <a:r>
              <a:rPr lang="en-US" sz="1400" dirty="0" smtClean="0">
                <a:solidFill>
                  <a:schemeClr val="tx1">
                    <a:lumMod val="95000"/>
                    <a:lumOff val="5000"/>
                  </a:schemeClr>
                </a:solidFill>
                <a:cs typeface="Arial" panose="020B0604020202020204" pitchFamily="34" charset="0"/>
              </a:rPr>
              <a:t>Instructions remain unmatched on value date</a:t>
            </a:r>
            <a:endParaRPr lang="en-US" sz="1400" dirty="0">
              <a:solidFill>
                <a:schemeClr val="tx1">
                  <a:lumMod val="95000"/>
                  <a:lumOff val="5000"/>
                </a:schemeClr>
              </a:solidFill>
              <a:cs typeface="Arial" panose="020B0604020202020204" pitchFamily="34" charset="0"/>
            </a:endParaRPr>
          </a:p>
        </p:txBody>
      </p:sp>
      <p:sp>
        <p:nvSpPr>
          <p:cNvPr id="39" name="TextBox 38"/>
          <p:cNvSpPr txBox="1"/>
          <p:nvPr/>
        </p:nvSpPr>
        <p:spPr>
          <a:xfrm>
            <a:off x="1515932" y="3829220"/>
            <a:ext cx="5292837" cy="731520"/>
          </a:xfrm>
          <a:prstGeom prst="rect">
            <a:avLst/>
          </a:prstGeom>
          <a:solidFill>
            <a:schemeClr val="bg1">
              <a:lumMod val="85000"/>
            </a:schemeClr>
          </a:solidFill>
          <a:ln>
            <a:noFill/>
          </a:ln>
        </p:spPr>
        <p:txBody>
          <a:bodyPr wrap="square" rtlCol="0" anchor="ctr">
            <a:noAutofit/>
          </a:bodyPr>
          <a:lstStyle/>
          <a:p>
            <a:r>
              <a:rPr lang="en-US" sz="1400" dirty="0" smtClean="0">
                <a:solidFill>
                  <a:schemeClr val="tx1">
                    <a:lumMod val="95000"/>
                    <a:lumOff val="5000"/>
                  </a:schemeClr>
                </a:solidFill>
                <a:cs typeface="Arial" panose="020B0604020202020204" pitchFamily="34" charset="0"/>
              </a:rPr>
              <a:t>Securities to be delivered are insufficient or unavailable</a:t>
            </a:r>
            <a:endParaRPr lang="en-US" sz="1400" dirty="0">
              <a:solidFill>
                <a:schemeClr val="tx1">
                  <a:lumMod val="95000"/>
                  <a:lumOff val="5000"/>
                </a:schemeClr>
              </a:solidFill>
              <a:cs typeface="Arial" panose="020B0604020202020204" pitchFamily="34" charset="0"/>
            </a:endParaRPr>
          </a:p>
          <a:p>
            <a:r>
              <a:rPr lang="en-US" sz="1400" dirty="0" smtClean="0">
                <a:solidFill>
                  <a:schemeClr val="tx1">
                    <a:lumMod val="95000"/>
                    <a:lumOff val="5000"/>
                  </a:schemeClr>
                </a:solidFill>
                <a:cs typeface="Arial" panose="020B0604020202020204" pitchFamily="34" charset="0"/>
              </a:rPr>
              <a:t>Or the Cash, credit line are insufficient</a:t>
            </a:r>
            <a:endParaRPr lang="en-US" sz="1400" dirty="0">
              <a:solidFill>
                <a:schemeClr val="tx1">
                  <a:lumMod val="95000"/>
                  <a:lumOff val="5000"/>
                </a:schemeClr>
              </a:solidFill>
              <a:cs typeface="Arial" panose="020B0604020202020204" pitchFamily="34" charset="0"/>
            </a:endParaRPr>
          </a:p>
        </p:txBody>
      </p:sp>
      <p:sp>
        <p:nvSpPr>
          <p:cNvPr id="40" name="TextBox 39"/>
          <p:cNvSpPr txBox="1"/>
          <p:nvPr/>
        </p:nvSpPr>
        <p:spPr>
          <a:xfrm>
            <a:off x="1515932" y="4839471"/>
            <a:ext cx="5292837" cy="731520"/>
          </a:xfrm>
          <a:prstGeom prst="rect">
            <a:avLst/>
          </a:prstGeom>
          <a:solidFill>
            <a:schemeClr val="bg1">
              <a:lumMod val="85000"/>
            </a:schemeClr>
          </a:solidFill>
          <a:ln>
            <a:noFill/>
          </a:ln>
        </p:spPr>
        <p:txBody>
          <a:bodyPr wrap="square" rtlCol="0" anchor="ctr">
            <a:noAutofit/>
          </a:bodyPr>
          <a:lstStyle/>
          <a:p>
            <a:r>
              <a:rPr lang="en-US" sz="1400" dirty="0">
                <a:solidFill>
                  <a:schemeClr val="tx1">
                    <a:lumMod val="95000"/>
                    <a:lumOff val="5000"/>
                  </a:schemeClr>
                </a:solidFill>
                <a:cs typeface="Arial" panose="020B0604020202020204" pitchFamily="34" charset="0"/>
              </a:rPr>
              <a:t>When the cost of borrowing the assets </a:t>
            </a:r>
            <a:r>
              <a:rPr lang="en-US" sz="1400" dirty="0" smtClean="0">
                <a:solidFill>
                  <a:schemeClr val="tx1">
                    <a:lumMod val="95000"/>
                    <a:lumOff val="5000"/>
                  </a:schemeClr>
                </a:solidFill>
                <a:cs typeface="Arial" panose="020B0604020202020204" pitchFamily="34" charset="0"/>
              </a:rPr>
              <a:t>&gt;= </a:t>
            </a:r>
            <a:r>
              <a:rPr lang="en-US" sz="1400" dirty="0">
                <a:solidFill>
                  <a:schemeClr val="tx1">
                    <a:lumMod val="95000"/>
                    <a:lumOff val="5000"/>
                  </a:schemeClr>
                </a:solidFill>
                <a:cs typeface="Arial" panose="020B0604020202020204" pitchFamily="34" charset="0"/>
              </a:rPr>
              <a:t>cost of failing to deliver, market participants may find it preferable to </a:t>
            </a:r>
            <a:r>
              <a:rPr lang="en-US" sz="1400" dirty="0" smtClean="0">
                <a:solidFill>
                  <a:schemeClr val="tx1">
                    <a:lumMod val="95000"/>
                    <a:lumOff val="5000"/>
                  </a:schemeClr>
                </a:solidFill>
                <a:cs typeface="Arial" panose="020B0604020202020204" pitchFamily="34" charset="0"/>
              </a:rPr>
              <a:t>fail</a:t>
            </a:r>
            <a:endParaRPr lang="en-US" sz="1400" dirty="0">
              <a:solidFill>
                <a:schemeClr val="tx1">
                  <a:lumMod val="95000"/>
                  <a:lumOff val="5000"/>
                </a:schemeClr>
              </a:solidFill>
              <a:cs typeface="Arial" panose="020B0604020202020204" pitchFamily="34" charset="0"/>
            </a:endParaRPr>
          </a:p>
        </p:txBody>
      </p:sp>
      <p:sp>
        <p:nvSpPr>
          <p:cNvPr id="41" name="Rounded Rectangle 5"/>
          <p:cNvSpPr/>
          <p:nvPr/>
        </p:nvSpPr>
        <p:spPr>
          <a:xfrm>
            <a:off x="228600" y="2818968"/>
            <a:ext cx="1280160" cy="73152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Unmatched Instructions</a:t>
            </a:r>
            <a:endParaRPr lang="en-US" sz="1400" b="1" kern="1200" dirty="0">
              <a:latin typeface="Arial" panose="020B0604020202020204" pitchFamily="34" charset="0"/>
              <a:cs typeface="Arial" panose="020B0604020202020204" pitchFamily="34" charset="0"/>
            </a:endParaRPr>
          </a:p>
        </p:txBody>
      </p:sp>
      <p:sp>
        <p:nvSpPr>
          <p:cNvPr id="42" name="Rounded Rectangle 9"/>
          <p:cNvSpPr/>
          <p:nvPr/>
        </p:nvSpPr>
        <p:spPr>
          <a:xfrm>
            <a:off x="228600" y="3829220"/>
            <a:ext cx="1280160" cy="73152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Insufficient Securities / Cash </a:t>
            </a:r>
            <a:endParaRPr lang="en-US" sz="1400" b="1" kern="1200" dirty="0">
              <a:latin typeface="Arial" panose="020B0604020202020204" pitchFamily="34" charset="0"/>
              <a:cs typeface="Arial" panose="020B0604020202020204" pitchFamily="34" charset="0"/>
            </a:endParaRPr>
          </a:p>
        </p:txBody>
      </p:sp>
      <p:sp>
        <p:nvSpPr>
          <p:cNvPr id="43" name="Rounded Rectangle 12"/>
          <p:cNvSpPr/>
          <p:nvPr/>
        </p:nvSpPr>
        <p:spPr>
          <a:xfrm>
            <a:off x="228600" y="4839471"/>
            <a:ext cx="1280160" cy="73152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Costs of borrowing vs Fails</a:t>
            </a:r>
            <a:endParaRPr lang="en-US" sz="1400" b="1" kern="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2965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Through the process of reconciliation banks can track:</a:t>
            </a:r>
          </a:p>
          <a:p>
            <a:pPr lvl="1"/>
            <a:r>
              <a:rPr lang="en-US" sz="1400" dirty="0" smtClean="0"/>
              <a:t>Status of cash received / receivable and the amount paid / payable </a:t>
            </a:r>
          </a:p>
          <a:p>
            <a:pPr lvl="1"/>
            <a:r>
              <a:rPr lang="en-US" sz="1400" dirty="0" smtClean="0"/>
              <a:t>Unsettled transactions either in mirror or in actual </a:t>
            </a:r>
            <a:r>
              <a:rPr lang="en-US" sz="1400" dirty="0" err="1" smtClean="0"/>
              <a:t>Nostro</a:t>
            </a:r>
            <a:r>
              <a:rPr lang="en-US" sz="1400" dirty="0" smtClean="0"/>
              <a:t> accounts</a:t>
            </a:r>
          </a:p>
          <a:p>
            <a:r>
              <a:rPr lang="en-US" sz="1400" dirty="0" smtClean="0"/>
              <a:t>Banks reconcile </a:t>
            </a:r>
            <a:r>
              <a:rPr lang="en-US" sz="1400" dirty="0" err="1" smtClean="0"/>
              <a:t>Nostro</a:t>
            </a:r>
            <a:r>
              <a:rPr lang="en-US" sz="1400" dirty="0" smtClean="0"/>
              <a:t> accounts immediately on receipt of the statements from correspondent banks to:</a:t>
            </a:r>
          </a:p>
          <a:p>
            <a:pPr lvl="1"/>
            <a:r>
              <a:rPr lang="en-US" sz="1400" dirty="0" smtClean="0"/>
              <a:t>Enable them to reconcile the same with their </a:t>
            </a:r>
            <a:r>
              <a:rPr lang="en-US" sz="1400" dirty="0" err="1" smtClean="0"/>
              <a:t>Nostro</a:t>
            </a:r>
            <a:r>
              <a:rPr lang="en-US" sz="1400" dirty="0" smtClean="0"/>
              <a:t> mirror balances </a:t>
            </a:r>
          </a:p>
          <a:p>
            <a:pPr lvl="1"/>
            <a:r>
              <a:rPr lang="en-US" sz="1400" dirty="0" smtClean="0"/>
              <a:t>Take quick remedial action in case of unsettled / discrepancy in transactions</a:t>
            </a:r>
          </a:p>
          <a:p>
            <a:pPr marL="0" indent="0">
              <a:buNone/>
            </a:pPr>
            <a:r>
              <a:rPr lang="en-US" sz="1400" b="1" dirty="0" smtClean="0"/>
              <a:t>Access to Users:</a:t>
            </a:r>
          </a:p>
          <a:p>
            <a:r>
              <a:rPr lang="en-US" sz="1400" dirty="0" smtClean="0"/>
              <a:t>Only authorized users permitted to perform this activity</a:t>
            </a:r>
          </a:p>
          <a:p>
            <a:r>
              <a:rPr lang="en-US" sz="1400" dirty="0" smtClean="0"/>
              <a:t>Generally two independent teams from the bank are involved</a:t>
            </a:r>
          </a:p>
          <a:p>
            <a:pPr lvl="1"/>
            <a:r>
              <a:rPr lang="en-US" sz="1400" dirty="0" smtClean="0"/>
              <a:t>Treasury Back office – Handles settlements</a:t>
            </a:r>
          </a:p>
          <a:p>
            <a:pPr lvl="1"/>
            <a:r>
              <a:rPr lang="en-US" sz="1400" dirty="0" smtClean="0"/>
              <a:t>Middle Office – Takes care of </a:t>
            </a:r>
            <a:r>
              <a:rPr lang="en-US" sz="1400" dirty="0" err="1" smtClean="0"/>
              <a:t>Nostro</a:t>
            </a:r>
            <a:r>
              <a:rPr lang="en-US" sz="1400" dirty="0" smtClean="0"/>
              <a:t> reconciliation</a:t>
            </a:r>
            <a:endParaRPr lang="en-US" sz="1400" dirty="0"/>
          </a:p>
        </p:txBody>
      </p:sp>
      <p:sp>
        <p:nvSpPr>
          <p:cNvPr id="195587" name="Title 1"/>
          <p:cNvSpPr>
            <a:spLocks noGrp="1"/>
          </p:cNvSpPr>
          <p:nvPr>
            <p:ph type="title"/>
          </p:nvPr>
        </p:nvSpPr>
        <p:spPr/>
        <p:txBody>
          <a:bodyPr/>
          <a:lstStyle/>
          <a:p>
            <a:r>
              <a:rPr lang="en-US" altLang="en-US" smtClean="0"/>
              <a:t>Nostro Reconciliation – Key Concepts</a:t>
            </a:r>
          </a:p>
        </p:txBody>
      </p:sp>
      <p:pic>
        <p:nvPicPr>
          <p:cNvPr id="10242" name="Picture 2"/>
          <p:cNvPicPr>
            <a:picLocks noChangeAspect="1" noChangeArrowheads="1"/>
          </p:cNvPicPr>
          <p:nvPr/>
        </p:nvPicPr>
        <p:blipFill>
          <a:blip r:embed="rId2">
            <a:extLst/>
          </a:blip>
          <a:srcRect/>
          <a:stretch>
            <a:fillRect/>
          </a:stretch>
        </p:blipFill>
        <p:spPr bwMode="auto">
          <a:xfrm>
            <a:off x="6029325" y="3187340"/>
            <a:ext cx="2886075" cy="15811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7" name="Flowchart: Merge 6">
            <a:hlinkClick r:id="rId3"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34632462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National Central Securities Depositories (CSDs) are </a:t>
            </a:r>
          </a:p>
          <a:p>
            <a:pPr lvl="1"/>
            <a:r>
              <a:rPr lang="en-US" sz="1400" dirty="0" smtClean="0"/>
              <a:t>Key institutions that perform the vital post-trade process of securities settlement</a:t>
            </a:r>
          </a:p>
          <a:p>
            <a:pPr lvl="1"/>
            <a:r>
              <a:rPr lang="en-US" sz="1400" dirty="0" smtClean="0"/>
              <a:t>Hold records of securities accounts and transactions</a:t>
            </a:r>
          </a:p>
          <a:p>
            <a:r>
              <a:rPr lang="en-US" sz="1400" dirty="0" smtClean="0"/>
              <a:t>Following 2008 financial crisis, the European Commission (EC) decided that:</a:t>
            </a:r>
          </a:p>
          <a:p>
            <a:pPr lvl="1"/>
            <a:r>
              <a:rPr lang="en-US" sz="1400" dirty="0" smtClean="0"/>
              <a:t>CSDs harmonize their practices </a:t>
            </a:r>
          </a:p>
          <a:p>
            <a:pPr lvl="1"/>
            <a:r>
              <a:rPr lang="en-US" sz="1400" dirty="0" smtClean="0"/>
              <a:t>Improve the safety and efficiency of transaction settlement</a:t>
            </a:r>
          </a:p>
          <a:p>
            <a:r>
              <a:rPr lang="en-US" sz="1400" dirty="0" smtClean="0"/>
              <a:t>The</a:t>
            </a:r>
            <a:r>
              <a:rPr lang="en-US" sz="1400" b="1" dirty="0" smtClean="0"/>
              <a:t> CSD Regulation </a:t>
            </a:r>
            <a:r>
              <a:rPr lang="en-US" sz="1400" dirty="0" smtClean="0"/>
              <a:t>introduces a common set of rules to </a:t>
            </a:r>
            <a:r>
              <a:rPr lang="en-US" sz="1400" dirty="0" err="1" smtClean="0"/>
              <a:t>harmonise</a:t>
            </a:r>
            <a:r>
              <a:rPr lang="en-US" sz="1400" dirty="0" smtClean="0"/>
              <a:t> 'settlement discipline' across EU </a:t>
            </a:r>
          </a:p>
          <a:p>
            <a:pPr lvl="1"/>
            <a:r>
              <a:rPr lang="en-US" sz="1400" dirty="0" smtClean="0"/>
              <a:t>Prevent settlement fails</a:t>
            </a:r>
          </a:p>
          <a:p>
            <a:pPr lvl="1"/>
            <a:r>
              <a:rPr lang="en-US" sz="1400" dirty="0" smtClean="0"/>
              <a:t>Address these fails when they occur</a:t>
            </a:r>
          </a:p>
          <a:p>
            <a:pPr lvl="1"/>
            <a:r>
              <a:rPr lang="en-US" sz="1400" dirty="0" smtClean="0"/>
              <a:t>Shortened Settlement cycle reduces additional margin and liquidity economic volatility</a:t>
            </a:r>
          </a:p>
          <a:p>
            <a:pPr lvl="1"/>
            <a:r>
              <a:rPr lang="en-US" sz="1400" dirty="0" smtClean="0"/>
              <a:t>T+2 (tentative go-live June 15) helps foster reduction of counterparty risk by:</a:t>
            </a:r>
          </a:p>
          <a:p>
            <a:pPr lvl="2"/>
            <a:r>
              <a:rPr lang="en-US" sz="1400" dirty="0" smtClean="0"/>
              <a:t>Moving trades more quickly to settlement </a:t>
            </a:r>
          </a:p>
          <a:p>
            <a:pPr lvl="2"/>
            <a:r>
              <a:rPr lang="en-US" sz="1400" dirty="0" smtClean="0"/>
              <a:t>Enabling capital to be freed up faster for reinvestment </a:t>
            </a:r>
          </a:p>
          <a:p>
            <a:pPr lvl="2"/>
            <a:r>
              <a:rPr lang="en-US" sz="1400" dirty="0" smtClean="0"/>
              <a:t>Reducing credit and counterparty exposure</a:t>
            </a:r>
            <a:endParaRPr lang="en-US" sz="1400" dirty="0"/>
          </a:p>
        </p:txBody>
      </p:sp>
      <p:sp>
        <p:nvSpPr>
          <p:cNvPr id="196611" name="Title 3"/>
          <p:cNvSpPr>
            <a:spLocks noGrp="1"/>
          </p:cNvSpPr>
          <p:nvPr>
            <p:ph type="title"/>
          </p:nvPr>
        </p:nvSpPr>
        <p:spPr/>
        <p:txBody>
          <a:bodyPr/>
          <a:lstStyle/>
          <a:p>
            <a:r>
              <a:rPr lang="en-US" altLang="en-US" smtClean="0"/>
              <a:t>Regulations: Central Securities </a:t>
            </a:r>
            <a:br>
              <a:rPr lang="en-US" altLang="en-US" smtClean="0"/>
            </a:br>
            <a:r>
              <a:rPr lang="en-US" altLang="en-US" smtClean="0"/>
              <a:t>Depositories</a:t>
            </a:r>
          </a:p>
        </p:txBody>
      </p:sp>
      <p:sp>
        <p:nvSpPr>
          <p:cNvPr id="6" name="Flowchart: Merge 5">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31564912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US" sz="1400" b="1" dirty="0" smtClean="0"/>
              <a:t>European Markets Infrastructure Regulation (EMIR)</a:t>
            </a:r>
          </a:p>
          <a:p>
            <a:r>
              <a:rPr lang="en-US" sz="1400" dirty="0" smtClean="0"/>
              <a:t>Came into force on 16 August 2012 </a:t>
            </a:r>
          </a:p>
          <a:p>
            <a:r>
              <a:rPr lang="en-US" sz="1400" dirty="0" smtClean="0"/>
              <a:t>Introduced requirements aimed at:</a:t>
            </a:r>
          </a:p>
          <a:p>
            <a:pPr lvl="1"/>
            <a:r>
              <a:rPr lang="en-US" sz="1400" dirty="0" smtClean="0"/>
              <a:t>Improving transparency of OTC derivatives markets </a:t>
            </a:r>
          </a:p>
          <a:p>
            <a:pPr lvl="1"/>
            <a:r>
              <a:rPr lang="en-US" sz="1400" dirty="0" smtClean="0"/>
              <a:t>Reduce the risks associated with those markets</a:t>
            </a:r>
          </a:p>
          <a:p>
            <a:pPr lvl="1"/>
            <a:r>
              <a:rPr lang="en-US" sz="1400" dirty="0" smtClean="0"/>
              <a:t>Establishing organizational conduct of business and prudential standards for both trade repositories (TRs) and central counterparties (CCPs)</a:t>
            </a:r>
          </a:p>
          <a:p>
            <a:pPr marL="0" indent="0">
              <a:buNone/>
            </a:pPr>
            <a:r>
              <a:rPr lang="en-US" sz="1400" dirty="0" smtClean="0"/>
              <a:t>EMIR requires that:</a:t>
            </a:r>
          </a:p>
          <a:p>
            <a:r>
              <a:rPr lang="en-US" sz="1400" dirty="0" smtClean="0"/>
              <a:t>OTC derivatives meeting certain requirements</a:t>
            </a:r>
          </a:p>
          <a:p>
            <a:r>
              <a:rPr lang="en-US" sz="1400" dirty="0" smtClean="0"/>
              <a:t>All derivatives transactions need to be reported to trade repositories (TRs) </a:t>
            </a:r>
          </a:p>
          <a:p>
            <a:pPr marL="0" indent="0">
              <a:buNone/>
            </a:pPr>
            <a:r>
              <a:rPr lang="en-US" sz="1400" dirty="0" smtClean="0"/>
              <a:t>Key EMIR provisions:</a:t>
            </a:r>
          </a:p>
          <a:p>
            <a:r>
              <a:rPr lang="en-US" sz="1400" dirty="0" smtClean="0"/>
              <a:t>Reporting obligation for derivatives contracts</a:t>
            </a:r>
          </a:p>
          <a:p>
            <a:r>
              <a:rPr lang="en-US" sz="1400" dirty="0" smtClean="0"/>
              <a:t>Requirements for trade repositories (TRs)</a:t>
            </a:r>
          </a:p>
          <a:p>
            <a:r>
              <a:rPr lang="en-US" sz="1400" dirty="0" smtClean="0"/>
              <a:t>Clearing obligation for OTC derivatives and risk mitigation techniques for non-cleared OTC derivatives including non-financial counterparties (NFC) obligations</a:t>
            </a:r>
          </a:p>
          <a:p>
            <a:r>
              <a:rPr lang="en-US" sz="1400" dirty="0" smtClean="0"/>
              <a:t>Requirements for clearing houses / central counterparties (CCPs)</a:t>
            </a:r>
          </a:p>
          <a:p>
            <a:endParaRPr lang="en-US" sz="1400" dirty="0"/>
          </a:p>
        </p:txBody>
      </p:sp>
      <p:sp>
        <p:nvSpPr>
          <p:cNvPr id="197634" name="Title 1"/>
          <p:cNvSpPr>
            <a:spLocks noGrp="1"/>
          </p:cNvSpPr>
          <p:nvPr>
            <p:ph type="title"/>
          </p:nvPr>
        </p:nvSpPr>
        <p:spPr/>
        <p:txBody>
          <a:bodyPr/>
          <a:lstStyle/>
          <a:p>
            <a:r>
              <a:rPr lang="en-US" altLang="en-US" smtClean="0"/>
              <a:t>Post-trading / Clearing and Reporting </a:t>
            </a:r>
            <a:br>
              <a:rPr lang="en-US" altLang="en-US" smtClean="0"/>
            </a:br>
            <a:r>
              <a:rPr lang="en-US" altLang="en-US" smtClean="0"/>
              <a:t>(EMIR)</a:t>
            </a:r>
            <a:endParaRPr lang="en-US" altLang="en-US" dirty="0" smtClean="0"/>
          </a:p>
        </p:txBody>
      </p:sp>
    </p:spTree>
    <p:extLst>
      <p:ext uri="{BB962C8B-B14F-4D97-AF65-F5344CB8AC3E}">
        <p14:creationId xmlns:p14="http://schemas.microsoft.com/office/powerpoint/2010/main" val="19054279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pPr marL="0" indent="0">
              <a:spcAft>
                <a:spcPts val="400"/>
              </a:spcAft>
              <a:buNone/>
            </a:pPr>
            <a:r>
              <a:rPr lang="en-US" sz="1400" b="1" dirty="0"/>
              <a:t>Process Background</a:t>
            </a:r>
          </a:p>
          <a:p>
            <a:pPr>
              <a:spcAft>
                <a:spcPts val="400"/>
              </a:spcAft>
            </a:pPr>
            <a:r>
              <a:rPr lang="en-US" sz="1400" dirty="0"/>
              <a:t>Process of exchanging cash with the seller and the seller transferring ownership of the security </a:t>
            </a:r>
            <a:r>
              <a:rPr lang="en-US" sz="1400" dirty="0" smtClean="0"/>
              <a:t/>
            </a:r>
            <a:br>
              <a:rPr lang="en-US" sz="1400" dirty="0" smtClean="0"/>
            </a:br>
            <a:r>
              <a:rPr lang="en-US" sz="1400" dirty="0" smtClean="0"/>
              <a:t>to the </a:t>
            </a:r>
            <a:r>
              <a:rPr lang="en-US" sz="1400" dirty="0"/>
              <a:t>buyer within the agreed timeframe</a:t>
            </a:r>
          </a:p>
          <a:p>
            <a:pPr marL="0" indent="0">
              <a:spcAft>
                <a:spcPts val="400"/>
              </a:spcAft>
              <a:buNone/>
            </a:pPr>
            <a:r>
              <a:rPr lang="en-US" sz="1400" b="1" dirty="0"/>
              <a:t>Error Description</a:t>
            </a:r>
          </a:p>
          <a:p>
            <a:pPr>
              <a:spcAft>
                <a:spcPts val="400"/>
              </a:spcAft>
            </a:pPr>
            <a:r>
              <a:rPr lang="en-US" sz="1400" dirty="0"/>
              <a:t>Trade amount </a:t>
            </a:r>
            <a:r>
              <a:rPr lang="en-US" sz="1400" dirty="0" smtClean="0"/>
              <a:t>booked incorrectly </a:t>
            </a:r>
            <a:r>
              <a:rPr lang="en-US" sz="1400" dirty="0"/>
              <a:t>in the system and overlooked by the settlements team while reconciling</a:t>
            </a:r>
          </a:p>
          <a:p>
            <a:pPr>
              <a:spcAft>
                <a:spcPts val="400"/>
              </a:spcAft>
            </a:pPr>
            <a:r>
              <a:rPr lang="en-US" sz="1400" dirty="0"/>
              <a:t>Trade getting settled with incorrect counterparty</a:t>
            </a:r>
          </a:p>
          <a:p>
            <a:pPr>
              <a:spcAft>
                <a:spcPts val="400"/>
              </a:spcAft>
            </a:pPr>
            <a:r>
              <a:rPr lang="en-US" sz="1400" dirty="0"/>
              <a:t>Incorrect netting of transactions E.g. Total 27 trades against a CP that were to be processed as a netting transaction i.e. 11 trades payable &amp; 16 trades Receivable</a:t>
            </a:r>
            <a:r>
              <a:rPr lang="en-US" sz="1400" dirty="0" smtClean="0"/>
              <a:t>. Analyst </a:t>
            </a:r>
            <a:r>
              <a:rPr lang="en-US" sz="1400" dirty="0"/>
              <a:t>incorrectly processed only 11 payable trades as gross</a:t>
            </a:r>
          </a:p>
          <a:p>
            <a:pPr marL="0" indent="0">
              <a:spcAft>
                <a:spcPts val="400"/>
              </a:spcAft>
              <a:buNone/>
            </a:pPr>
            <a:r>
              <a:rPr lang="en-US" sz="1400" b="1" dirty="0"/>
              <a:t>Reason for </a:t>
            </a:r>
            <a:r>
              <a:rPr lang="en-US" sz="1400" b="1" dirty="0" smtClean="0"/>
              <a:t>Error</a:t>
            </a:r>
            <a:endParaRPr lang="en-US" sz="1400" b="1" dirty="0"/>
          </a:p>
          <a:p>
            <a:pPr>
              <a:spcAft>
                <a:spcPts val="400"/>
              </a:spcAft>
            </a:pPr>
            <a:r>
              <a:rPr lang="en-US" sz="1400" dirty="0"/>
              <a:t>All emails not check properly</a:t>
            </a:r>
          </a:p>
          <a:p>
            <a:pPr>
              <a:spcAft>
                <a:spcPts val="400"/>
              </a:spcAft>
            </a:pPr>
            <a:r>
              <a:rPr lang="en-US" sz="1400" dirty="0"/>
              <a:t>Information available in the systems not reviewed properly before taking the final action</a:t>
            </a:r>
          </a:p>
          <a:p>
            <a:pPr>
              <a:spcAft>
                <a:spcPts val="400"/>
              </a:spcAft>
            </a:pPr>
            <a:r>
              <a:rPr lang="en-US" sz="1400" dirty="0"/>
              <a:t>System issues e.g. macro not working</a:t>
            </a:r>
          </a:p>
          <a:p>
            <a:pPr marL="0" indent="0">
              <a:spcAft>
                <a:spcPts val="400"/>
              </a:spcAft>
              <a:buNone/>
            </a:pPr>
            <a:r>
              <a:rPr lang="en-US" sz="1400" b="1" dirty="0"/>
              <a:t>Outcome</a:t>
            </a:r>
          </a:p>
          <a:p>
            <a:pPr>
              <a:spcAft>
                <a:spcPts val="400"/>
              </a:spcAft>
            </a:pPr>
            <a:r>
              <a:rPr lang="en-US" sz="1400" dirty="0"/>
              <a:t>Incorrect payment to the counterparty and Incorrect outstanding balances leading to incorrect reporting</a:t>
            </a:r>
          </a:p>
          <a:p>
            <a:pPr marL="0" indent="0">
              <a:spcAft>
                <a:spcPts val="400"/>
              </a:spcAft>
              <a:buNone/>
            </a:pPr>
            <a:r>
              <a:rPr lang="en-US" sz="1400" b="1" dirty="0"/>
              <a:t>Impact</a:t>
            </a:r>
          </a:p>
          <a:p>
            <a:pPr>
              <a:spcAft>
                <a:spcPts val="400"/>
              </a:spcAft>
            </a:pPr>
            <a:r>
              <a:rPr lang="en-US" sz="1400" dirty="0"/>
              <a:t>Incorrect / overpayment to </a:t>
            </a:r>
            <a:r>
              <a:rPr lang="en-US" sz="1400" dirty="0" err="1"/>
              <a:t>cpty</a:t>
            </a:r>
            <a:r>
              <a:rPr lang="en-US" sz="1400" dirty="0"/>
              <a:t> leading to client escalation</a:t>
            </a:r>
          </a:p>
          <a:p>
            <a:pPr>
              <a:spcAft>
                <a:spcPts val="400"/>
              </a:spcAft>
            </a:pPr>
            <a:r>
              <a:rPr lang="en-US" sz="1400" dirty="0"/>
              <a:t>Financial loss to client leading to escalation</a:t>
            </a:r>
          </a:p>
          <a:p>
            <a:pPr>
              <a:spcAft>
                <a:spcPts val="400"/>
              </a:spcAft>
            </a:pPr>
            <a:r>
              <a:rPr lang="en-US" sz="1400" dirty="0"/>
              <a:t>Risk of incorrect payments being done leading to P/L impact</a:t>
            </a:r>
          </a:p>
          <a:p>
            <a:pPr>
              <a:spcAft>
                <a:spcPts val="400"/>
              </a:spcAft>
            </a:pPr>
            <a:r>
              <a:rPr lang="en-US" sz="1400" dirty="0"/>
              <a:t>Regulatory Impact &amp; Reputational loss</a:t>
            </a:r>
          </a:p>
        </p:txBody>
      </p:sp>
      <p:sp>
        <p:nvSpPr>
          <p:cNvPr id="198658" name="Title 1"/>
          <p:cNvSpPr>
            <a:spLocks noGrp="1"/>
          </p:cNvSpPr>
          <p:nvPr>
            <p:ph type="title"/>
          </p:nvPr>
        </p:nvSpPr>
        <p:spPr/>
        <p:txBody>
          <a:bodyPr/>
          <a:lstStyle/>
          <a:p>
            <a:r>
              <a:rPr lang="en-US" altLang="en-US" smtClean="0"/>
              <a:t>Risk – Settlements</a:t>
            </a:r>
          </a:p>
        </p:txBody>
      </p:sp>
      <p:pic>
        <p:nvPicPr>
          <p:cNvPr id="198660" name="Picture 3" descr="D:\Dropbox (eClerx Services Ltd.)\Pradip.Phalore\Desktop\business-failure-6214049_0_0.jpg"/>
          <p:cNvPicPr>
            <a:picLocks noChangeAspect="1" noChangeArrowheads="1"/>
          </p:cNvPicPr>
          <p:nvPr/>
        </p:nvPicPr>
        <p:blipFill>
          <a:blip r:embed="rId2" cstate="print">
            <a:extLst>
              <a:ext uri="{28A0092B-C50C-407E-A947-70E740481C1C}">
                <a14:useLocalDpi xmlns:a14="http://schemas.microsoft.com/office/drawing/2010/main" val="0"/>
              </a:ext>
            </a:extLst>
          </a:blip>
          <a:srcRect l="11935" r="12581"/>
          <a:stretch>
            <a:fillRect/>
          </a:stretch>
        </p:blipFill>
        <p:spPr bwMode="auto">
          <a:xfrm>
            <a:off x="7073683" y="5387121"/>
            <a:ext cx="1841717" cy="98510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Flowchart: Merge 7">
            <a:hlinkClick r:id="rId3" action="ppaction://hlinksldjump"/>
          </p:cNvPr>
          <p:cNvSpPr/>
          <p:nvPr/>
        </p:nvSpPr>
        <p:spPr>
          <a:xfrm rot="5400000">
            <a:off x="8890000" y="659130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198662" name="Picture 3" descr="C:\Users\sachin.makad\Pictures\questions 2.jp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9966" y="1238250"/>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7027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5120640" cy="5121592"/>
          </a:xfrm>
        </p:spPr>
        <p:txBody>
          <a:bodyPr/>
          <a:lstStyle/>
          <a:p>
            <a:pPr>
              <a:spcAft>
                <a:spcPts val="200"/>
              </a:spcAft>
            </a:pPr>
            <a:r>
              <a:rPr lang="en-US" sz="1400" dirty="0"/>
              <a:t>A firm that acts as an intermediary to buy or sell goods or assets for clients</a:t>
            </a:r>
          </a:p>
          <a:p>
            <a:pPr>
              <a:spcAft>
                <a:spcPts val="200"/>
              </a:spcAft>
            </a:pPr>
            <a:r>
              <a:rPr lang="en-US" sz="1400" dirty="0"/>
              <a:t>The duties </a:t>
            </a:r>
            <a:r>
              <a:rPr lang="en-US" sz="1400" dirty="0" smtClean="0"/>
              <a:t>of brokers </a:t>
            </a:r>
            <a:r>
              <a:rPr lang="en-US" sz="1400" dirty="0"/>
              <a:t>include: </a:t>
            </a:r>
          </a:p>
          <a:p>
            <a:pPr lvl="1">
              <a:spcAft>
                <a:spcPts val="200"/>
              </a:spcAft>
            </a:pPr>
            <a:r>
              <a:rPr lang="en-US" sz="1400" dirty="0"/>
              <a:t>Completing all necessary legal paperwork</a:t>
            </a:r>
          </a:p>
          <a:p>
            <a:pPr lvl="1">
              <a:spcAft>
                <a:spcPts val="200"/>
              </a:spcAft>
            </a:pPr>
            <a:r>
              <a:rPr lang="en-US" sz="1400" dirty="0"/>
              <a:t>Collecting money from purchaser and transferring to </a:t>
            </a:r>
            <a:r>
              <a:rPr lang="en-US" sz="1400" dirty="0" smtClean="0"/>
              <a:t>seller</a:t>
            </a:r>
            <a:endParaRPr lang="en-US" sz="1400" dirty="0"/>
          </a:p>
          <a:p>
            <a:pPr>
              <a:spcAft>
                <a:spcPts val="200"/>
              </a:spcAft>
            </a:pPr>
            <a:r>
              <a:rPr lang="en-US" sz="1400" dirty="0"/>
              <a:t>Brokers can be classified into two broad categories: </a:t>
            </a:r>
          </a:p>
          <a:p>
            <a:pPr lvl="1">
              <a:spcAft>
                <a:spcPts val="200"/>
              </a:spcAft>
            </a:pPr>
            <a:r>
              <a:rPr lang="en-US" sz="1400" b="1" dirty="0"/>
              <a:t>Executing Broker </a:t>
            </a:r>
          </a:p>
          <a:p>
            <a:pPr lvl="2">
              <a:spcAft>
                <a:spcPts val="200"/>
              </a:spcAft>
            </a:pPr>
            <a:r>
              <a:rPr lang="en-US" sz="1400" dirty="0"/>
              <a:t>Assesses appropriateness of orders</a:t>
            </a:r>
          </a:p>
          <a:p>
            <a:pPr lvl="2">
              <a:spcAft>
                <a:spcPts val="200"/>
              </a:spcAft>
            </a:pPr>
            <a:r>
              <a:rPr lang="en-US" sz="1400" dirty="0"/>
              <a:t>Finalizes and processes order on behalf of a client</a:t>
            </a:r>
          </a:p>
          <a:p>
            <a:pPr lvl="1">
              <a:spcAft>
                <a:spcPts val="200"/>
              </a:spcAft>
            </a:pPr>
            <a:r>
              <a:rPr lang="en-US" sz="1400" b="1" dirty="0"/>
              <a:t>Clearing Broker </a:t>
            </a:r>
          </a:p>
          <a:p>
            <a:pPr lvl="2">
              <a:spcAft>
                <a:spcPts val="200"/>
              </a:spcAft>
            </a:pPr>
            <a:r>
              <a:rPr lang="en-US" sz="1400" dirty="0" smtClean="0"/>
              <a:t>Acts as a liaison between investor and clearing corporation</a:t>
            </a:r>
          </a:p>
          <a:p>
            <a:pPr lvl="2">
              <a:spcAft>
                <a:spcPts val="1200"/>
              </a:spcAft>
            </a:pPr>
            <a:r>
              <a:rPr lang="en-US" sz="1400" dirty="0" smtClean="0"/>
              <a:t>Helps </a:t>
            </a:r>
            <a:r>
              <a:rPr lang="en-US" sz="1400" dirty="0"/>
              <a:t>to ensure trade is settled appropriately and the transaction is successful</a:t>
            </a:r>
          </a:p>
          <a:p>
            <a:pPr marL="0" indent="0">
              <a:spcAft>
                <a:spcPts val="200"/>
              </a:spcAft>
              <a:buNone/>
            </a:pPr>
            <a:r>
              <a:rPr lang="en-US" sz="1400" b="1" dirty="0" smtClean="0"/>
              <a:t>Client</a:t>
            </a:r>
          </a:p>
          <a:p>
            <a:pPr>
              <a:spcAft>
                <a:spcPts val="200"/>
              </a:spcAft>
            </a:pPr>
            <a:r>
              <a:rPr lang="en-US" sz="1400" dirty="0" smtClean="0"/>
              <a:t>An Individual, Corporate or Banker who is interested in buying or selling of securities</a:t>
            </a:r>
          </a:p>
          <a:p>
            <a:pPr marL="0" indent="0">
              <a:spcAft>
                <a:spcPts val="200"/>
              </a:spcAft>
              <a:buNone/>
            </a:pPr>
            <a:r>
              <a:rPr lang="en-US" sz="1400" b="1" dirty="0" smtClean="0"/>
              <a:t>Exchange</a:t>
            </a:r>
            <a:endParaRPr lang="en-US" sz="1400" b="1" dirty="0"/>
          </a:p>
          <a:p>
            <a:pPr>
              <a:spcAft>
                <a:spcPts val="200"/>
              </a:spcAft>
            </a:pPr>
            <a:r>
              <a:rPr lang="en-US" sz="1400" dirty="0"/>
              <a:t>Marketplace where financial instruments like stocks, commodity or currency are </a:t>
            </a:r>
            <a:r>
              <a:rPr lang="en-US" sz="1400" dirty="0" smtClean="0"/>
              <a:t>traded</a:t>
            </a:r>
            <a:endParaRPr lang="en-US" sz="1400" dirty="0"/>
          </a:p>
        </p:txBody>
      </p:sp>
      <p:sp>
        <p:nvSpPr>
          <p:cNvPr id="3" name="Title 2"/>
          <p:cNvSpPr>
            <a:spLocks noGrp="1"/>
          </p:cNvSpPr>
          <p:nvPr>
            <p:ph type="title"/>
          </p:nvPr>
        </p:nvSpPr>
        <p:spPr>
          <a:xfrm>
            <a:off x="230623" y="274638"/>
            <a:ext cx="6631491" cy="797029"/>
          </a:xfrm>
        </p:spPr>
        <p:txBody>
          <a:bodyPr/>
          <a:lstStyle/>
          <a:p>
            <a:r>
              <a:rPr lang="en-US" dirty="0"/>
              <a:t>Brokerage &amp; Billing – Key Concepts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3863" y="1398588"/>
            <a:ext cx="2141537" cy="1425575"/>
          </a:xfrm>
          <a:prstGeom prst="rect">
            <a:avLst/>
          </a:prstGeom>
          <a:solidFill>
            <a:srgbClr val="FFFFFF">
              <a:shade val="85000"/>
            </a:srgbClr>
          </a:solidFill>
          <a:ln w="12700" cap="sq">
            <a:solidFill>
              <a:schemeClr val="bg1">
                <a:lumMod val="50000"/>
              </a:schemeClr>
            </a:solidFill>
            <a:miter lim="800000"/>
          </a:ln>
          <a:effectLst/>
          <a:extLst/>
        </p:spPr>
      </p:pic>
      <p:sp>
        <p:nvSpPr>
          <p:cNvPr id="33" name="Rounded Rectangle 10"/>
          <p:cNvSpPr/>
          <p:nvPr/>
        </p:nvSpPr>
        <p:spPr>
          <a:xfrm>
            <a:off x="6370229" y="3448771"/>
            <a:ext cx="983774" cy="610824"/>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Aft>
                <a:spcPct val="35000"/>
              </a:spcAft>
            </a:pPr>
            <a:r>
              <a:rPr lang="en-US" sz="1200" dirty="0">
                <a:solidFill>
                  <a:schemeClr val="tx1"/>
                </a:solidFill>
                <a:latin typeface="Arial" pitchFamily="34" charset="0"/>
                <a:cs typeface="Arial" pitchFamily="34" charset="0"/>
              </a:rPr>
              <a:t>Financial Market</a:t>
            </a:r>
          </a:p>
        </p:txBody>
      </p:sp>
      <p:sp>
        <p:nvSpPr>
          <p:cNvPr id="31" name="Rounded Rectangle 13"/>
          <p:cNvSpPr/>
          <p:nvPr/>
        </p:nvSpPr>
        <p:spPr>
          <a:xfrm>
            <a:off x="5433595" y="4504161"/>
            <a:ext cx="983774" cy="610824"/>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Aft>
                <a:spcPct val="35000"/>
              </a:spcAft>
            </a:pPr>
            <a:r>
              <a:rPr lang="en-US" sz="1200" dirty="0">
                <a:solidFill>
                  <a:schemeClr val="tx1"/>
                </a:solidFill>
                <a:latin typeface="Arial" pitchFamily="34" charset="0"/>
                <a:cs typeface="Arial" pitchFamily="34" charset="0"/>
              </a:rPr>
              <a:t>OTC Trading</a:t>
            </a:r>
          </a:p>
        </p:txBody>
      </p:sp>
      <p:sp>
        <p:nvSpPr>
          <p:cNvPr id="29" name="Rounded Rectangle 16"/>
          <p:cNvSpPr/>
          <p:nvPr/>
        </p:nvSpPr>
        <p:spPr>
          <a:xfrm>
            <a:off x="5433595" y="5450162"/>
            <a:ext cx="983774" cy="610824"/>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Aft>
                <a:spcPct val="35000"/>
              </a:spcAft>
            </a:pPr>
            <a:r>
              <a:rPr lang="en-US" sz="1200" dirty="0">
                <a:solidFill>
                  <a:schemeClr val="tx1"/>
                </a:solidFill>
                <a:latin typeface="Arial" pitchFamily="34" charset="0"/>
                <a:cs typeface="Arial" pitchFamily="34" charset="0"/>
              </a:rPr>
              <a:t>Executing Broker</a:t>
            </a:r>
          </a:p>
        </p:txBody>
      </p:sp>
      <p:sp>
        <p:nvSpPr>
          <p:cNvPr id="26" name="Rectangle 25"/>
          <p:cNvSpPr/>
          <p:nvPr/>
        </p:nvSpPr>
        <p:spPr>
          <a:xfrm>
            <a:off x="7287860" y="4485157"/>
            <a:ext cx="1021782" cy="648832"/>
          </a:xfrm>
          <a:prstGeom prst="rect">
            <a:avLst/>
          </a:prstGeom>
          <a:effectLst/>
        </p:spPr>
        <p:style>
          <a:lnRef idx="1">
            <a:schemeClr val="accent3"/>
          </a:lnRef>
          <a:fillRef idx="3">
            <a:schemeClr val="accent3"/>
          </a:fillRef>
          <a:effectRef idx="2">
            <a:schemeClr val="accent3"/>
          </a:effectRef>
          <a:fontRef idx="minor">
            <a:schemeClr val="lt1"/>
          </a:fontRef>
        </p:style>
      </p:sp>
      <p:sp>
        <p:nvSpPr>
          <p:cNvPr id="27" name="Rounded Rectangle 19"/>
          <p:cNvSpPr/>
          <p:nvPr/>
        </p:nvSpPr>
        <p:spPr>
          <a:xfrm>
            <a:off x="7306863" y="4504161"/>
            <a:ext cx="983774" cy="6108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400" kern="1200" dirty="0" smtClean="0">
                <a:latin typeface="Arial" panose="020B0604020202020204" pitchFamily="34" charset="0"/>
                <a:cs typeface="Arial" panose="020B0604020202020204" pitchFamily="34" charset="0"/>
              </a:rPr>
              <a:t>Listed Trading</a:t>
            </a:r>
            <a:endParaRPr lang="en-US" sz="1400" kern="1200" dirty="0">
              <a:latin typeface="Arial" panose="020B0604020202020204" pitchFamily="34" charset="0"/>
              <a:cs typeface="Arial" panose="020B0604020202020204" pitchFamily="34" charset="0"/>
            </a:endParaRPr>
          </a:p>
        </p:txBody>
      </p:sp>
      <p:sp>
        <p:nvSpPr>
          <p:cNvPr id="25" name="Rounded Rectangle 22"/>
          <p:cNvSpPr/>
          <p:nvPr/>
        </p:nvSpPr>
        <p:spPr>
          <a:xfrm>
            <a:off x="6682441" y="5450162"/>
            <a:ext cx="983774" cy="610824"/>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Aft>
                <a:spcPct val="35000"/>
              </a:spcAft>
            </a:pPr>
            <a:r>
              <a:rPr lang="en-US" sz="1200" dirty="0">
                <a:solidFill>
                  <a:schemeClr val="tx1"/>
                </a:solidFill>
                <a:latin typeface="Arial" pitchFamily="34" charset="0"/>
                <a:cs typeface="Arial" pitchFamily="34" charset="0"/>
              </a:rPr>
              <a:t>Clearing Broker</a:t>
            </a:r>
          </a:p>
        </p:txBody>
      </p:sp>
      <p:sp>
        <p:nvSpPr>
          <p:cNvPr id="23" name="Rounded Rectangle 25"/>
          <p:cNvSpPr/>
          <p:nvPr/>
        </p:nvSpPr>
        <p:spPr>
          <a:xfrm>
            <a:off x="7931286" y="5450162"/>
            <a:ext cx="983774" cy="610824"/>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Aft>
                <a:spcPct val="35000"/>
              </a:spcAft>
            </a:pPr>
            <a:r>
              <a:rPr lang="en-US" sz="1200" dirty="0">
                <a:solidFill>
                  <a:schemeClr val="tx1"/>
                </a:solidFill>
                <a:latin typeface="Arial" pitchFamily="34" charset="0"/>
                <a:cs typeface="Arial" pitchFamily="34" charset="0"/>
              </a:rPr>
              <a:t>Executing Broker</a:t>
            </a:r>
          </a:p>
        </p:txBody>
      </p:sp>
      <p:cxnSp>
        <p:nvCxnSpPr>
          <p:cNvPr id="35" name="Elbow Connector 34"/>
          <p:cNvCxnSpPr>
            <a:stCxn id="33" idx="2"/>
            <a:endCxn id="31" idx="0"/>
          </p:cNvCxnSpPr>
          <p:nvPr/>
        </p:nvCxnSpPr>
        <p:spPr>
          <a:xfrm rot="5400000">
            <a:off x="6171516" y="3813561"/>
            <a:ext cx="444566" cy="936634"/>
          </a:xfrm>
          <a:prstGeom prst="bentConnector3">
            <a:avLst>
              <a:gd name="adj1" fmla="val 48214"/>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3" idx="2"/>
            <a:endCxn id="26" idx="0"/>
          </p:cNvCxnSpPr>
          <p:nvPr/>
        </p:nvCxnSpPr>
        <p:spPr>
          <a:xfrm rot="16200000" flipH="1">
            <a:off x="7117652" y="3804058"/>
            <a:ext cx="425562" cy="936635"/>
          </a:xfrm>
          <a:prstGeom prst="bentConnector3">
            <a:avLst>
              <a:gd name="adj1" fmla="val 50000"/>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6" idx="2"/>
            <a:endCxn id="25" idx="0"/>
          </p:cNvCxnSpPr>
          <p:nvPr/>
        </p:nvCxnSpPr>
        <p:spPr>
          <a:xfrm rot="5400000">
            <a:off x="7328454" y="4979864"/>
            <a:ext cx="316173" cy="624423"/>
          </a:xfrm>
          <a:prstGeom prst="bentConnector3">
            <a:avLst>
              <a:gd name="adj1" fmla="val 50000"/>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6" idx="2"/>
            <a:endCxn id="23" idx="0"/>
          </p:cNvCxnSpPr>
          <p:nvPr/>
        </p:nvCxnSpPr>
        <p:spPr>
          <a:xfrm rot="16200000" flipH="1">
            <a:off x="7952876" y="4979864"/>
            <a:ext cx="316173" cy="624422"/>
          </a:xfrm>
          <a:prstGeom prst="bentConnector3">
            <a:avLst>
              <a:gd name="adj1" fmla="val 50000"/>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7983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smtClean="0"/>
              <a:t>Step 1: Client </a:t>
            </a:r>
            <a:r>
              <a:rPr lang="en-US" sz="1400" dirty="0"/>
              <a:t>gives request for buying or selling </a:t>
            </a:r>
            <a:r>
              <a:rPr lang="en-US" sz="1400" dirty="0" smtClean="0"/>
              <a:t>security / financial </a:t>
            </a:r>
            <a:r>
              <a:rPr lang="en-US" sz="1400" dirty="0"/>
              <a:t>instrument to executing broker</a:t>
            </a:r>
          </a:p>
          <a:p>
            <a:r>
              <a:rPr lang="en-US" sz="1400" dirty="0"/>
              <a:t>Step 2: Executing broker executes order on exchange</a:t>
            </a:r>
          </a:p>
          <a:p>
            <a:r>
              <a:rPr lang="en-US" sz="1400" dirty="0"/>
              <a:t>Step 3: Executing broker intimates clearing broker of the executed order</a:t>
            </a:r>
          </a:p>
          <a:p>
            <a:r>
              <a:rPr lang="en-US" sz="1400" dirty="0"/>
              <a:t>Step 4: Clearing broker extracts the details from exchange</a:t>
            </a:r>
          </a:p>
          <a:p>
            <a:r>
              <a:rPr lang="en-US" sz="1400" dirty="0"/>
              <a:t>Step </a:t>
            </a:r>
            <a:r>
              <a:rPr lang="en-US" sz="1400" dirty="0" smtClean="0"/>
              <a:t>5: Depending </a:t>
            </a:r>
            <a:r>
              <a:rPr lang="en-US" sz="1400" dirty="0"/>
              <a:t>on # 3 &amp; 4, clearing broker debits or credits client a/c based on client’s </a:t>
            </a:r>
            <a:r>
              <a:rPr lang="en-US" sz="1400" dirty="0" smtClean="0"/>
              <a:t>buy / sell order.</a:t>
            </a:r>
          </a:p>
          <a:p>
            <a:pPr marL="857250" lvl="3" indent="0">
              <a:buNone/>
            </a:pPr>
            <a:r>
              <a:rPr lang="en-US" sz="1400" dirty="0" smtClean="0"/>
              <a:t>Clearing broker also debits client a/c with executing and clearing brokerage.</a:t>
            </a:r>
          </a:p>
          <a:p>
            <a:r>
              <a:rPr lang="en-US" sz="1400" dirty="0" smtClean="0"/>
              <a:t>Step 6: Executing </a:t>
            </a:r>
            <a:r>
              <a:rPr lang="en-US" sz="1400" dirty="0"/>
              <a:t>broker generates brokerage invoice and sends it to clearing broker for payments</a:t>
            </a:r>
          </a:p>
          <a:p>
            <a:pPr defTabSz="857250"/>
            <a:r>
              <a:rPr lang="en-US" sz="1400" dirty="0"/>
              <a:t>Step </a:t>
            </a:r>
            <a:r>
              <a:rPr lang="en-US" sz="1400" dirty="0" smtClean="0"/>
              <a:t>7: Clearing </a:t>
            </a:r>
            <a:r>
              <a:rPr lang="en-US" sz="1400" dirty="0"/>
              <a:t>broker reconciles invoice sent by executing broker with client instructions, resolves </a:t>
            </a:r>
            <a:r>
              <a:rPr lang="en-US" sz="1400" dirty="0" smtClean="0"/>
              <a:t>	exceptions </a:t>
            </a:r>
            <a:r>
              <a:rPr lang="en-US" sz="1400" dirty="0"/>
              <a:t>(if any) and transfers the amount to the executing broker </a:t>
            </a:r>
          </a:p>
          <a:p>
            <a:endParaRPr lang="en-US" sz="1400" dirty="0"/>
          </a:p>
        </p:txBody>
      </p:sp>
      <p:sp>
        <p:nvSpPr>
          <p:cNvPr id="3" name="Title 2"/>
          <p:cNvSpPr>
            <a:spLocks noGrp="1"/>
          </p:cNvSpPr>
          <p:nvPr>
            <p:ph type="title"/>
          </p:nvPr>
        </p:nvSpPr>
        <p:spPr/>
        <p:txBody>
          <a:bodyPr/>
          <a:lstStyle/>
          <a:p>
            <a:r>
              <a:rPr lang="en-US" dirty="0"/>
              <a:t>Stages in Brokerage Life </a:t>
            </a:r>
            <a:r>
              <a:rPr lang="en-US" dirty="0" smtClean="0"/>
              <a:t>Cycle</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042" y="3979797"/>
            <a:ext cx="5289917" cy="2392427"/>
          </a:xfrm>
          <a:prstGeom prst="rect">
            <a:avLst/>
          </a:prstGeom>
          <a:solidFill>
            <a:srgbClr val="FFFFFF">
              <a:shade val="85000"/>
            </a:srgbClr>
          </a:solidFill>
          <a:ln w="12700" cap="sq">
            <a:solidFill>
              <a:schemeClr val="bg1">
                <a:lumMod val="50000"/>
              </a:schemeClr>
            </a:solidFill>
            <a:miter lim="800000"/>
          </a:ln>
          <a:effectLst/>
          <a:extLst/>
        </p:spPr>
      </p:pic>
    </p:spTree>
    <p:extLst>
      <p:ext uri="{BB962C8B-B14F-4D97-AF65-F5344CB8AC3E}">
        <p14:creationId xmlns:p14="http://schemas.microsoft.com/office/powerpoint/2010/main" val="38376016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pPr marL="0" indent="0">
              <a:spcAft>
                <a:spcPts val="400"/>
              </a:spcAft>
              <a:buNone/>
            </a:pPr>
            <a:r>
              <a:rPr lang="en-US" sz="1400" b="1" dirty="0"/>
              <a:t>Process Background</a:t>
            </a:r>
          </a:p>
          <a:p>
            <a:pPr>
              <a:spcAft>
                <a:spcPts val="400"/>
              </a:spcAft>
            </a:pPr>
            <a:r>
              <a:rPr lang="en-US" sz="1400" dirty="0"/>
              <a:t>Broker trade recap (invoice) should be reconciled with internal client data</a:t>
            </a:r>
          </a:p>
          <a:p>
            <a:pPr>
              <a:spcAft>
                <a:spcPts val="400"/>
              </a:spcAft>
            </a:pPr>
            <a:r>
              <a:rPr lang="en-US" sz="1400" dirty="0"/>
              <a:t>Accurate reconciliation would need analyst to match all critical parameters</a:t>
            </a:r>
          </a:p>
          <a:p>
            <a:pPr>
              <a:spcAft>
                <a:spcPts val="400"/>
              </a:spcAft>
            </a:pPr>
            <a:r>
              <a:rPr lang="en-US" sz="1400" dirty="0"/>
              <a:t>Important parameters are Date, Price, Exchange Rate, Account #, rate, lot size, brokerage and brokerage currency</a:t>
            </a:r>
          </a:p>
          <a:p>
            <a:pPr marL="0" indent="0">
              <a:spcAft>
                <a:spcPts val="400"/>
              </a:spcAft>
              <a:buNone/>
            </a:pPr>
            <a:r>
              <a:rPr lang="en-US" sz="1400" b="1" dirty="0"/>
              <a:t>Error Description</a:t>
            </a:r>
          </a:p>
          <a:p>
            <a:pPr>
              <a:spcAft>
                <a:spcPts val="400"/>
              </a:spcAft>
            </a:pPr>
            <a:r>
              <a:rPr lang="en-US" sz="1400" dirty="0"/>
              <a:t>Trade reconciliation by relaxing any of the important parameters</a:t>
            </a:r>
          </a:p>
          <a:p>
            <a:pPr>
              <a:spcAft>
                <a:spcPts val="400"/>
              </a:spcAft>
            </a:pPr>
            <a:r>
              <a:rPr lang="en-US" sz="1400" dirty="0"/>
              <a:t>Leads to incorrect reconciliation and draw down of accrual</a:t>
            </a:r>
          </a:p>
          <a:p>
            <a:pPr>
              <a:spcAft>
                <a:spcPts val="400"/>
              </a:spcAft>
            </a:pPr>
            <a:r>
              <a:rPr lang="en-US" sz="1400" dirty="0"/>
              <a:t>Reason for error</a:t>
            </a:r>
          </a:p>
          <a:p>
            <a:pPr>
              <a:spcAft>
                <a:spcPts val="400"/>
              </a:spcAft>
            </a:pPr>
            <a:r>
              <a:rPr lang="en-US" sz="1400" dirty="0"/>
              <a:t>Manual miss / negligence / training gap</a:t>
            </a:r>
          </a:p>
          <a:p>
            <a:pPr>
              <a:spcAft>
                <a:spcPts val="400"/>
              </a:spcAft>
            </a:pPr>
            <a:r>
              <a:rPr lang="en-US" sz="1400" dirty="0"/>
              <a:t>Analyst not following process checklist</a:t>
            </a:r>
          </a:p>
          <a:p>
            <a:pPr marL="0" indent="0">
              <a:spcAft>
                <a:spcPts val="400"/>
              </a:spcAft>
              <a:buNone/>
            </a:pPr>
            <a:r>
              <a:rPr lang="en-US" sz="1400" b="1" dirty="0"/>
              <a:t>Outcome</a:t>
            </a:r>
          </a:p>
          <a:p>
            <a:pPr>
              <a:spcAft>
                <a:spcPts val="400"/>
              </a:spcAft>
            </a:pPr>
            <a:r>
              <a:rPr lang="en-US" sz="1400" dirty="0"/>
              <a:t>Incorrect payment to the broker</a:t>
            </a:r>
          </a:p>
          <a:p>
            <a:pPr>
              <a:spcAft>
                <a:spcPts val="400"/>
              </a:spcAft>
            </a:pPr>
            <a:r>
              <a:rPr lang="en-US" sz="1400" dirty="0"/>
              <a:t>Incorrect outstanding balances leading to incorrect reporting</a:t>
            </a:r>
          </a:p>
          <a:p>
            <a:pPr marL="0" indent="0">
              <a:spcAft>
                <a:spcPts val="400"/>
              </a:spcAft>
              <a:buNone/>
            </a:pPr>
            <a:r>
              <a:rPr lang="en-US" sz="1400" b="1" dirty="0"/>
              <a:t>Impact</a:t>
            </a:r>
          </a:p>
          <a:p>
            <a:pPr>
              <a:spcAft>
                <a:spcPts val="400"/>
              </a:spcAft>
            </a:pPr>
            <a:r>
              <a:rPr lang="en-US" sz="1400" dirty="0"/>
              <a:t>Incorrect / overpayment to broker leading to client escalation</a:t>
            </a:r>
          </a:p>
          <a:p>
            <a:pPr>
              <a:spcAft>
                <a:spcPts val="400"/>
              </a:spcAft>
            </a:pPr>
            <a:r>
              <a:rPr lang="en-US" sz="1400" dirty="0"/>
              <a:t>Financial loss to client leading to escalation</a:t>
            </a:r>
          </a:p>
          <a:p>
            <a:pPr>
              <a:spcAft>
                <a:spcPts val="400"/>
              </a:spcAft>
            </a:pPr>
            <a:r>
              <a:rPr lang="en-US" sz="1400" dirty="0"/>
              <a:t>Risk of incorrect payments being done leading to P/L impact</a:t>
            </a:r>
          </a:p>
          <a:p>
            <a:pPr>
              <a:spcAft>
                <a:spcPts val="400"/>
              </a:spcAft>
            </a:pPr>
            <a:r>
              <a:rPr lang="en-US" sz="1400" dirty="0"/>
              <a:t>Reputational loss</a:t>
            </a:r>
          </a:p>
        </p:txBody>
      </p:sp>
      <p:sp>
        <p:nvSpPr>
          <p:cNvPr id="203778" name="Title 1"/>
          <p:cNvSpPr>
            <a:spLocks noGrp="1"/>
          </p:cNvSpPr>
          <p:nvPr>
            <p:ph type="title"/>
          </p:nvPr>
        </p:nvSpPr>
        <p:spPr/>
        <p:txBody>
          <a:bodyPr/>
          <a:lstStyle/>
          <a:p>
            <a:r>
              <a:rPr lang="en-US" altLang="en-US" smtClean="0"/>
              <a:t>Risk – Brokerage &amp; Billing</a:t>
            </a:r>
          </a:p>
        </p:txBody>
      </p:sp>
      <p:pic>
        <p:nvPicPr>
          <p:cNvPr id="203780" name="Picture 2" descr="D:\Dropbox (eClerx Services Ltd.)\Pradip.Phalore\Desktop\188-MoonFormingImp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4454" y="4434369"/>
            <a:ext cx="2880946" cy="193785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037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502" y="2619106"/>
            <a:ext cx="1371600" cy="163930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7" name="Flowchart: Merge 6">
            <a:hlinkClick r:id="rId4" action="ppaction://hlinksldjump"/>
          </p:cNvPr>
          <p:cNvSpPr/>
          <p:nvPr/>
        </p:nvSpPr>
        <p:spPr>
          <a:xfrm rot="5400000">
            <a:off x="8890000" y="659130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203783" name="Picture 3" descr="C:\Users\sachin.makad\Pictures\questions 2.jp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5475" y="123825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1153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IN" altLang="en-US" sz="1400" dirty="0"/>
              <a:t>Process under which OTC contracts for various asset classes will be cleared through a Central Counterparty</a:t>
            </a:r>
          </a:p>
          <a:p>
            <a:pPr>
              <a:defRPr/>
            </a:pPr>
            <a:r>
              <a:rPr lang="en-IN" sz="1400" dirty="0" smtClean="0"/>
              <a:t>To </a:t>
            </a:r>
            <a:r>
              <a:rPr lang="en-IN" sz="1400" dirty="0"/>
              <a:t>mitigate the risk of default by any of these parties, the clearing house charges an “</a:t>
            </a:r>
            <a:r>
              <a:rPr lang="en-IN" sz="1400" b="1" dirty="0"/>
              <a:t>initial margin”</a:t>
            </a:r>
          </a:p>
          <a:p>
            <a:pPr>
              <a:defRPr/>
            </a:pPr>
            <a:r>
              <a:rPr lang="en-IN" sz="1400" dirty="0" smtClean="0"/>
              <a:t>The </a:t>
            </a:r>
            <a:r>
              <a:rPr lang="en-IN" sz="1400" dirty="0"/>
              <a:t>trades are marked to market daily</a:t>
            </a:r>
          </a:p>
          <a:p>
            <a:pPr lvl="1">
              <a:defRPr/>
            </a:pPr>
            <a:r>
              <a:rPr sz="1400" dirty="0"/>
              <a:t>Collateral that is collected or returned by the CCP based on the MTM value is called “</a:t>
            </a:r>
            <a:r>
              <a:rPr sz="1400" b="1" dirty="0"/>
              <a:t>Variation margin”</a:t>
            </a:r>
          </a:p>
          <a:p>
            <a:pPr lvl="1">
              <a:defRPr/>
            </a:pPr>
            <a:r>
              <a:rPr sz="1400" dirty="0"/>
              <a:t>Variation Margin obligation can be fulfilled only by Cash</a:t>
            </a:r>
            <a:endParaRPr lang="en-IN" sz="1400" dirty="0"/>
          </a:p>
          <a:p>
            <a:pPr>
              <a:defRPr/>
            </a:pPr>
            <a:r>
              <a:rPr sz="1400" b="1" dirty="0" smtClean="0"/>
              <a:t>Clearing </a:t>
            </a:r>
            <a:r>
              <a:rPr sz="1400" b="1" dirty="0"/>
              <a:t>Fee</a:t>
            </a:r>
            <a:r>
              <a:rPr sz="1400" dirty="0"/>
              <a:t> is charged by CCP at the outset of a trade</a:t>
            </a:r>
            <a:endParaRPr lang="en-IN" sz="1400" dirty="0"/>
          </a:p>
        </p:txBody>
      </p:sp>
      <p:sp>
        <p:nvSpPr>
          <p:cNvPr id="204803"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smtClean="0">
                <a:latin typeface="Georgia" panose="02040502050405020303" pitchFamily="18" charset="0"/>
              </a:rPr>
              <a:t>OTC Clearing – Key Concepts</a:t>
            </a:r>
            <a:endParaRPr lang="en-IN" altLang="en-US" sz="2400" b="1" smtClean="0">
              <a:latin typeface="Georgia" panose="02040502050405020303" pitchFamily="18" charset="0"/>
            </a:endParaRPr>
          </a:p>
        </p:txBody>
      </p:sp>
      <p:pic>
        <p:nvPicPr>
          <p:cNvPr id="177156" name="Picture 4"/>
          <p:cNvPicPr>
            <a:picLocks noChangeAspect="1"/>
          </p:cNvPicPr>
          <p:nvPr/>
        </p:nvPicPr>
        <p:blipFill>
          <a:blip r:embed="rId3">
            <a:extLst/>
          </a:blip>
          <a:srcRect b="18800"/>
          <a:stretch>
            <a:fillRect/>
          </a:stretch>
        </p:blipFill>
        <p:spPr bwMode="auto">
          <a:xfrm>
            <a:off x="228600" y="3983039"/>
            <a:ext cx="2743200" cy="191634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77157" name="Picture 5"/>
          <p:cNvPicPr>
            <a:picLocks noChangeAspect="1"/>
          </p:cNvPicPr>
          <p:nvPr/>
        </p:nvPicPr>
        <p:blipFill>
          <a:blip r:embed="rId4">
            <a:extLst/>
          </a:blip>
          <a:srcRect/>
          <a:stretch>
            <a:fillRect/>
          </a:stretch>
        </p:blipFill>
        <p:spPr bwMode="auto">
          <a:xfrm>
            <a:off x="3195637" y="3983039"/>
            <a:ext cx="2743200" cy="191634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77158" name="Picture 6"/>
          <p:cNvPicPr>
            <a:picLocks noChangeAspect="1"/>
          </p:cNvPicPr>
          <p:nvPr/>
        </p:nvPicPr>
        <p:blipFill>
          <a:blip r:embed="rId5">
            <a:extLst/>
          </a:blip>
          <a:srcRect/>
          <a:stretch>
            <a:fillRect/>
          </a:stretch>
        </p:blipFill>
        <p:spPr bwMode="auto">
          <a:xfrm>
            <a:off x="6162674" y="3983039"/>
            <a:ext cx="2743200" cy="191634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Multiply 7"/>
          <p:cNvSpPr/>
          <p:nvPr/>
        </p:nvSpPr>
        <p:spPr>
          <a:xfrm>
            <a:off x="6856104" y="4499416"/>
            <a:ext cx="1356341" cy="453584"/>
          </a:xfrm>
          <a:prstGeom prst="mathMultiply">
            <a:avLst/>
          </a:prstGeom>
        </p:spPr>
        <p:style>
          <a:lnRef idx="0">
            <a:schemeClr val="dk1"/>
          </a:lnRef>
          <a:fillRef idx="3">
            <a:schemeClr val="dk1"/>
          </a:fillRef>
          <a:effectRef idx="3">
            <a:schemeClr val="dk1"/>
          </a:effectRef>
          <a:fontRef idx="minor">
            <a:schemeClr val="lt1"/>
          </a:fontRef>
        </p:style>
        <p:txBody>
          <a:bodyPr anchor="ctr"/>
          <a:lstStyle/>
          <a:p>
            <a:pPr algn="ctr" eaLnBrk="1" hangingPunct="1">
              <a:defRPr/>
            </a:pPr>
            <a:endParaRPr lang="en-IN" dirty="0">
              <a:latin typeface="Arial" pitchFamily="34" charset="0"/>
            </a:endParaRPr>
          </a:p>
        </p:txBody>
      </p:sp>
    </p:spTree>
    <p:extLst>
      <p:ext uri="{BB962C8B-B14F-4D97-AF65-F5344CB8AC3E}">
        <p14:creationId xmlns:p14="http://schemas.microsoft.com/office/powerpoint/2010/main" val="29831095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smtClean="0"/>
              <a:t>Clearing Operations: Process Flow</a:t>
            </a:r>
            <a:endParaRPr lang="en-US" altLang="en-US" dirty="0" smtClean="0"/>
          </a:p>
        </p:txBody>
      </p:sp>
      <p:pic>
        <p:nvPicPr>
          <p:cNvPr id="206851" name="Picture 4" descr="C:\Documents and Settings\pankaj.shirsat\Desktop\images.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 y="1314094"/>
            <a:ext cx="746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204788" y="1949094"/>
            <a:ext cx="1352550" cy="400110"/>
          </a:xfrm>
          <a:prstGeom prst="rect">
            <a:avLst/>
          </a:prstGeom>
          <a:noFill/>
        </p:spPr>
        <p:txBody>
          <a:bodyPr lIns="45720">
            <a:spAutoFit/>
          </a:bodyPr>
          <a:lstStyle/>
          <a:p>
            <a:pPr algn="ctr" eaLnBrk="1" hangingPunct="1">
              <a:defRPr/>
            </a:pPr>
            <a:r>
              <a:rPr lang="en-US" sz="1000" b="1" dirty="0">
                <a:solidFill>
                  <a:schemeClr val="bg2">
                    <a:lumMod val="10000"/>
                  </a:schemeClr>
                </a:solidFill>
                <a:cs typeface="Arial" pitchFamily="34" charset="0"/>
              </a:rPr>
              <a:t>Client on-boarding and confirmations </a:t>
            </a:r>
          </a:p>
        </p:txBody>
      </p:sp>
      <p:sp>
        <p:nvSpPr>
          <p:cNvPr id="17" name="Down Arrow 16"/>
          <p:cNvSpPr/>
          <p:nvPr/>
        </p:nvSpPr>
        <p:spPr>
          <a:xfrm>
            <a:off x="639763" y="2312631"/>
            <a:ext cx="457200" cy="228600"/>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18" name="TextBox 17"/>
          <p:cNvSpPr txBox="1"/>
          <p:nvPr/>
        </p:nvSpPr>
        <p:spPr>
          <a:xfrm>
            <a:off x="195263" y="3307994"/>
            <a:ext cx="1371600" cy="246221"/>
          </a:xfrm>
          <a:prstGeom prst="rect">
            <a:avLst/>
          </a:prstGeom>
          <a:noFill/>
        </p:spPr>
        <p:txBody>
          <a:bodyPr lIns="45720">
            <a:spAutoFit/>
          </a:bodyPr>
          <a:lstStyle/>
          <a:p>
            <a:pPr algn="ctr" eaLnBrk="1" hangingPunct="1">
              <a:defRPr/>
            </a:pPr>
            <a:r>
              <a:rPr lang="en-US" sz="1000" b="1" dirty="0">
                <a:solidFill>
                  <a:schemeClr val="bg2">
                    <a:lumMod val="10000"/>
                  </a:schemeClr>
                </a:solidFill>
                <a:cs typeface="Arial" pitchFamily="34" charset="0"/>
              </a:rPr>
              <a:t>Margin Calls</a:t>
            </a:r>
          </a:p>
        </p:txBody>
      </p:sp>
      <p:sp>
        <p:nvSpPr>
          <p:cNvPr id="19" name="TextBox 18"/>
          <p:cNvSpPr txBox="1"/>
          <p:nvPr/>
        </p:nvSpPr>
        <p:spPr>
          <a:xfrm>
            <a:off x="290513" y="4484331"/>
            <a:ext cx="1155700" cy="246221"/>
          </a:xfrm>
          <a:prstGeom prst="rect">
            <a:avLst/>
          </a:prstGeom>
          <a:noFill/>
        </p:spPr>
        <p:txBody>
          <a:bodyPr lIns="45720">
            <a:spAutoFit/>
          </a:bodyPr>
          <a:lstStyle/>
          <a:p>
            <a:pPr algn="ctr" eaLnBrk="1" hangingPunct="1">
              <a:defRPr/>
            </a:pPr>
            <a:r>
              <a:rPr lang="en-US" sz="1000" b="1" dirty="0">
                <a:solidFill>
                  <a:schemeClr val="bg2">
                    <a:lumMod val="10000"/>
                  </a:schemeClr>
                </a:solidFill>
                <a:cs typeface="Arial" pitchFamily="34" charset="0"/>
              </a:rPr>
              <a:t>Reconciliations </a:t>
            </a:r>
          </a:p>
        </p:txBody>
      </p:sp>
      <p:sp>
        <p:nvSpPr>
          <p:cNvPr id="20" name="TextBox 19"/>
          <p:cNvSpPr txBox="1"/>
          <p:nvPr/>
        </p:nvSpPr>
        <p:spPr>
          <a:xfrm>
            <a:off x="290513" y="5492394"/>
            <a:ext cx="1155700" cy="246221"/>
          </a:xfrm>
          <a:prstGeom prst="rect">
            <a:avLst/>
          </a:prstGeom>
          <a:noFill/>
        </p:spPr>
        <p:txBody>
          <a:bodyPr lIns="45720">
            <a:spAutoFit/>
          </a:bodyPr>
          <a:lstStyle/>
          <a:p>
            <a:pPr algn="ctr" eaLnBrk="1" hangingPunct="1">
              <a:defRPr/>
            </a:pPr>
            <a:r>
              <a:rPr lang="en-US" sz="1000" b="1" dirty="0">
                <a:solidFill>
                  <a:schemeClr val="bg2">
                    <a:lumMod val="10000"/>
                  </a:schemeClr>
                </a:solidFill>
                <a:cs typeface="Arial" pitchFamily="34" charset="0"/>
              </a:rPr>
              <a:t>Settlements</a:t>
            </a:r>
          </a:p>
        </p:txBody>
      </p:sp>
      <p:sp>
        <p:nvSpPr>
          <p:cNvPr id="34" name="Down Arrow 33"/>
          <p:cNvSpPr/>
          <p:nvPr/>
        </p:nvSpPr>
        <p:spPr>
          <a:xfrm>
            <a:off x="639763" y="3566756"/>
            <a:ext cx="457200" cy="228600"/>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37" name="Down Arrow 36"/>
          <p:cNvSpPr/>
          <p:nvPr/>
        </p:nvSpPr>
        <p:spPr>
          <a:xfrm>
            <a:off x="639763" y="4703406"/>
            <a:ext cx="457200" cy="228600"/>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4" name="Rounded Rectangle 3"/>
          <p:cNvSpPr/>
          <p:nvPr/>
        </p:nvSpPr>
        <p:spPr bwMode="auto">
          <a:xfrm>
            <a:off x="1676400" y="1242656"/>
            <a:ext cx="6765925" cy="4595436"/>
          </a:xfrm>
          <a:prstGeom prst="roundRect">
            <a:avLst>
              <a:gd name="adj" fmla="val 10049"/>
            </a:avLst>
          </a:prstGeom>
          <a:solidFill>
            <a:schemeClr val="bg1">
              <a:lumMod val="75000"/>
              <a:alpha val="18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800" dirty="0">
              <a:ln>
                <a:solidFill>
                  <a:srgbClr val="1B5A7D"/>
                </a:solidFill>
                <a:prstDash val="sysDash"/>
              </a:ln>
              <a:solidFill>
                <a:srgbClr val="FFFFFF"/>
              </a:solidFill>
              <a:latin typeface="Arial" pitchFamily="34" charset="0"/>
              <a:cs typeface="Arial" pitchFamily="34" charset="0"/>
            </a:endParaRPr>
          </a:p>
        </p:txBody>
      </p:sp>
      <p:pic>
        <p:nvPicPr>
          <p:cNvPr id="206860" name="Picture 6" descr="C:\Documents and Settings\pankaj.shirsat\Desktop\New account creation.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3150" y="1312506"/>
            <a:ext cx="5238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1" name="Picture 7" descr="C:\Documents and Settings\pankaj.shirsat\Desktop\Licens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1317269"/>
            <a:ext cx="5143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2" name="Picture 2" descr="C:\Documents and Settings\pankaj.shirsat\Desktop\compliancelanding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775" y="1290281"/>
            <a:ext cx="4619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3" name="TextBox 8"/>
          <p:cNvSpPr txBox="1">
            <a:spLocks noChangeArrowheads="1"/>
          </p:cNvSpPr>
          <p:nvPr/>
        </p:nvSpPr>
        <p:spPr bwMode="auto">
          <a:xfrm>
            <a:off x="1962150" y="1901469"/>
            <a:ext cx="1919288" cy="338137"/>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dirty="0">
                <a:cs typeface="Arial" pitchFamily="34" charset="0"/>
              </a:rPr>
              <a:t>Complete mandatory documentation for a new client</a:t>
            </a:r>
          </a:p>
        </p:txBody>
      </p:sp>
      <p:sp>
        <p:nvSpPr>
          <p:cNvPr id="206864" name="TextBox 9"/>
          <p:cNvSpPr txBox="1">
            <a:spLocks noChangeArrowheads="1"/>
          </p:cNvSpPr>
          <p:nvPr/>
        </p:nvSpPr>
        <p:spPr bwMode="auto">
          <a:xfrm>
            <a:off x="4167188" y="1901469"/>
            <a:ext cx="1920875" cy="4603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37160" indent="-137160" eaLnBrk="1" hangingPunct="1">
              <a:buFont typeface="Wingdings" pitchFamily="2" charset="2"/>
              <a:buChar char="§"/>
            </a:pPr>
            <a:r>
              <a:rPr lang="en-US" altLang="en-US" sz="800" b="1" dirty="0" smtClean="0">
                <a:cs typeface="Arial" pitchFamily="34" charset="0"/>
              </a:rPr>
              <a:t>Perform </a:t>
            </a:r>
            <a:r>
              <a:rPr lang="en-US" altLang="en-US" sz="800" b="1" dirty="0">
                <a:cs typeface="Arial" pitchFamily="34" charset="0"/>
              </a:rPr>
              <a:t>rigorous checks </a:t>
            </a:r>
            <a:r>
              <a:rPr lang="en-US" altLang="en-US" sz="800" b="1" dirty="0" smtClean="0">
                <a:cs typeface="Arial" pitchFamily="34" charset="0"/>
              </a:rPr>
              <a:t>on documents</a:t>
            </a:r>
            <a:endParaRPr lang="en-US" altLang="en-US" sz="800" b="1" dirty="0">
              <a:cs typeface="Arial" pitchFamily="34" charset="0"/>
            </a:endParaRPr>
          </a:p>
          <a:p>
            <a:pPr marL="137160" indent="-137160" eaLnBrk="1" hangingPunct="1">
              <a:buFont typeface="Wingdings" pitchFamily="2" charset="2"/>
              <a:buChar char="§"/>
            </a:pPr>
            <a:r>
              <a:rPr lang="en-US" altLang="en-US" sz="800" b="1" dirty="0" smtClean="0">
                <a:cs typeface="Arial" pitchFamily="34" charset="0"/>
              </a:rPr>
              <a:t>Escalate </a:t>
            </a:r>
            <a:r>
              <a:rPr lang="en-US" altLang="en-US" sz="800" b="1" dirty="0">
                <a:cs typeface="Arial" pitchFamily="34" charset="0"/>
              </a:rPr>
              <a:t>in case of difference</a:t>
            </a:r>
          </a:p>
        </p:txBody>
      </p:sp>
      <p:pic>
        <p:nvPicPr>
          <p:cNvPr id="206865" name="Picture 15" descr="http://t3.gstatic.com/images?q=tbn:ANd9GcRHY7LwYUuncUQvywItzLihfqjBBQpAlJocI-pvmG8kjnAa16Cp"/>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0638" y="1264881"/>
            <a:ext cx="4492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6" name="Picture 2" descr="https://encrypted-tbn0.gstatic.com/images?q=tbn:ANd9GcTa6hy1-B2ZL816LVn8VaSBIOsmZmLjH2JmWRpDdfwDYJJ93k5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3375" y="1409344"/>
            <a:ext cx="1139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7" name="TextBox 12"/>
          <p:cNvSpPr txBox="1">
            <a:spLocks noChangeArrowheads="1"/>
          </p:cNvSpPr>
          <p:nvPr/>
        </p:nvSpPr>
        <p:spPr bwMode="auto">
          <a:xfrm>
            <a:off x="6338888" y="1901469"/>
            <a:ext cx="1919287" cy="338137"/>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dirty="0">
                <a:cs typeface="Arial" pitchFamily="34" charset="0"/>
              </a:rPr>
              <a:t>Trade confirmation and set up for valuation and margin calculation</a:t>
            </a:r>
          </a:p>
        </p:txBody>
      </p:sp>
      <p:sp>
        <p:nvSpPr>
          <p:cNvPr id="15" name="Right Arrow 14"/>
          <p:cNvSpPr/>
          <p:nvPr/>
        </p:nvSpPr>
        <p:spPr>
          <a:xfrm>
            <a:off x="3678238" y="1404581"/>
            <a:ext cx="381000" cy="254000"/>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16" name="Right Arrow 15"/>
          <p:cNvSpPr/>
          <p:nvPr/>
        </p:nvSpPr>
        <p:spPr>
          <a:xfrm>
            <a:off x="6186488" y="1404581"/>
            <a:ext cx="381000" cy="254000"/>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206870" name="TextBox 20"/>
          <p:cNvSpPr txBox="1">
            <a:spLocks noChangeArrowheads="1"/>
          </p:cNvSpPr>
          <p:nvPr/>
        </p:nvSpPr>
        <p:spPr bwMode="auto">
          <a:xfrm>
            <a:off x="1962150" y="3111144"/>
            <a:ext cx="1919288" cy="338137"/>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Capture daily trade level MTM details, IM and VM calls</a:t>
            </a:r>
          </a:p>
        </p:txBody>
      </p:sp>
      <p:sp>
        <p:nvSpPr>
          <p:cNvPr id="206871" name="TextBox 21"/>
          <p:cNvSpPr txBox="1">
            <a:spLocks noChangeArrowheads="1"/>
          </p:cNvSpPr>
          <p:nvPr/>
        </p:nvSpPr>
        <p:spPr bwMode="auto">
          <a:xfrm>
            <a:off x="4167188" y="3111144"/>
            <a:ext cx="1920875" cy="4603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Prepare IM/VM call reports; Distribute corresponding call notices to clients</a:t>
            </a:r>
          </a:p>
        </p:txBody>
      </p:sp>
      <p:sp>
        <p:nvSpPr>
          <p:cNvPr id="206872" name="TextBox 22"/>
          <p:cNvSpPr txBox="1">
            <a:spLocks noChangeArrowheads="1"/>
          </p:cNvSpPr>
          <p:nvPr/>
        </p:nvSpPr>
        <p:spPr bwMode="auto">
          <a:xfrm>
            <a:off x="6338888" y="3101619"/>
            <a:ext cx="1919287" cy="33972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Investigate and provide resolution on disputes </a:t>
            </a:r>
          </a:p>
        </p:txBody>
      </p:sp>
      <p:sp>
        <p:nvSpPr>
          <p:cNvPr id="206873" name="TextBox 23"/>
          <p:cNvSpPr txBox="1">
            <a:spLocks noChangeArrowheads="1"/>
          </p:cNvSpPr>
          <p:nvPr/>
        </p:nvSpPr>
        <p:spPr bwMode="auto">
          <a:xfrm>
            <a:off x="3067050" y="4200169"/>
            <a:ext cx="1920875" cy="46196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dirty="0">
                <a:cs typeface="Arial" pitchFamily="34" charset="0"/>
              </a:rPr>
              <a:t>Reconcile positions, net margins, coupon payments and clearing fees with CCP </a:t>
            </a:r>
          </a:p>
        </p:txBody>
      </p:sp>
      <p:sp>
        <p:nvSpPr>
          <p:cNvPr id="206874" name="TextBox 24"/>
          <p:cNvSpPr txBox="1">
            <a:spLocks noChangeArrowheads="1"/>
          </p:cNvSpPr>
          <p:nvPr/>
        </p:nvSpPr>
        <p:spPr bwMode="auto">
          <a:xfrm>
            <a:off x="5272088" y="4200169"/>
            <a:ext cx="1920875" cy="338554"/>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dirty="0">
                <a:cs typeface="Arial" pitchFamily="34" charset="0"/>
              </a:rPr>
              <a:t>Investigate on breaks and send reconciliation </a:t>
            </a:r>
            <a:r>
              <a:rPr lang="en-US" altLang="en-US" sz="800" b="1" dirty="0" smtClean="0">
                <a:cs typeface="Arial" pitchFamily="34" charset="0"/>
              </a:rPr>
              <a:t>reports for </a:t>
            </a:r>
            <a:r>
              <a:rPr lang="en-US" altLang="en-US" sz="800" b="1" dirty="0">
                <a:cs typeface="Arial" pitchFamily="34" charset="0"/>
              </a:rPr>
              <a:t>resolution</a:t>
            </a:r>
          </a:p>
        </p:txBody>
      </p:sp>
      <p:sp>
        <p:nvSpPr>
          <p:cNvPr id="206875" name="TextBox 25"/>
          <p:cNvSpPr txBox="1">
            <a:spLocks noChangeArrowheads="1"/>
          </p:cNvSpPr>
          <p:nvPr/>
        </p:nvSpPr>
        <p:spPr bwMode="auto">
          <a:xfrm>
            <a:off x="1962150" y="5227281"/>
            <a:ext cx="1919288" cy="338138"/>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Approve VM recalls and cash collateral payments</a:t>
            </a:r>
          </a:p>
        </p:txBody>
      </p:sp>
      <p:sp>
        <p:nvSpPr>
          <p:cNvPr id="206876" name="TextBox 26"/>
          <p:cNvSpPr txBox="1">
            <a:spLocks noChangeArrowheads="1"/>
          </p:cNvSpPr>
          <p:nvPr/>
        </p:nvSpPr>
        <p:spPr bwMode="auto">
          <a:xfrm>
            <a:off x="4167188" y="5219344"/>
            <a:ext cx="1920875" cy="338137"/>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Close VM calls on receipt of cash/ collaterals</a:t>
            </a:r>
          </a:p>
        </p:txBody>
      </p:sp>
      <p:pic>
        <p:nvPicPr>
          <p:cNvPr id="206877"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8100" y="4733569"/>
            <a:ext cx="574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78" name="TextBox 28"/>
          <p:cNvSpPr txBox="1">
            <a:spLocks noChangeArrowheads="1"/>
          </p:cNvSpPr>
          <p:nvPr/>
        </p:nvSpPr>
        <p:spPr bwMode="auto">
          <a:xfrm>
            <a:off x="6338888" y="5195531"/>
            <a:ext cx="1919287" cy="461963"/>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cs typeface="Arial" pitchFamily="34" charset="0"/>
              </a:rPr>
              <a:t>Prepare and send fail station reports for non receipt of payments to clients</a:t>
            </a:r>
          </a:p>
        </p:txBody>
      </p:sp>
      <p:pic>
        <p:nvPicPr>
          <p:cNvPr id="206879" name="Picture 146" descr="create.pn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4125" y="2495194"/>
            <a:ext cx="6096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0" name="Picture 2" descr="C:\Documents and Settings\pankaj.shirsat\Desktop\Png icons\icon-reports.jpg"/>
          <p:cNvPicPr>
            <a:picLocks noChangeAspect="1" noChangeArrowheads="1"/>
          </p:cNvPicPr>
          <p:nvPr/>
        </p:nvPicPr>
        <p:blipFill>
          <a:blip r:embed="rId10">
            <a:clrChange>
              <a:clrFrom>
                <a:srgbClr val="FDFCFA"/>
              </a:clrFrom>
              <a:clrTo>
                <a:srgbClr val="FDFCFA">
                  <a:alpha val="0"/>
                </a:srgbClr>
              </a:clrTo>
            </a:clrChange>
            <a:extLst>
              <a:ext uri="{28A0092B-C50C-407E-A947-70E740481C1C}">
                <a14:useLocalDpi xmlns:a14="http://schemas.microsoft.com/office/drawing/2010/main" val="0"/>
              </a:ext>
            </a:extLst>
          </a:blip>
          <a:srcRect/>
          <a:stretch>
            <a:fillRect/>
          </a:stretch>
        </p:blipFill>
        <p:spPr bwMode="auto">
          <a:xfrm>
            <a:off x="4502150" y="2558694"/>
            <a:ext cx="6746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1" name="Picture 84" descr="untitled.bmp"/>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2538" y="2422169"/>
            <a:ext cx="7667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2" name="Picture 4" descr="http://t0.gstatic.com/images?q=tbn:ANd9GcRy6x-c5RqQ-q0wDVlYz4nZ-VpG2ilJ_RCAhR7GMXHcFQ0zt8Do-A"/>
          <p:cNvPicPr>
            <a:picLocks noChangeAspect="1" noChangeArrowheads="1"/>
          </p:cNvPicPr>
          <p:nvPr/>
        </p:nvPicPr>
        <p:blipFill>
          <a:blip r:embed="rId12"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6845300" y="2568219"/>
            <a:ext cx="8143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3" name="Picture 54" descr="develop.png"/>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0138" y="3614381"/>
            <a:ext cx="8191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4" name="Picture 4" descr="http://t0.gstatic.com/images?q=tbn:ANd9GcRy6x-c5RqQ-q0wDVlYz4nZ-VpG2ilJ_RCAhR7GMXHcFQ0zt8Do-A"/>
          <p:cNvPicPr>
            <a:picLocks noChangeAspect="1" noChangeArrowheads="1"/>
          </p:cNvPicPr>
          <p:nvPr/>
        </p:nvPicPr>
        <p:blipFill>
          <a:blip r:embed="rId12" cstate="print">
            <a:clrChange>
              <a:clrFrom>
                <a:srgbClr val="F5FFF1"/>
              </a:clrFrom>
              <a:clrTo>
                <a:srgbClr val="F5FFF1">
                  <a:alpha val="0"/>
                </a:srgbClr>
              </a:clrTo>
            </a:clrChange>
            <a:extLst>
              <a:ext uri="{28A0092B-C50C-407E-A947-70E740481C1C}">
                <a14:useLocalDpi xmlns:a14="http://schemas.microsoft.com/office/drawing/2010/main" val="0"/>
              </a:ext>
            </a:extLst>
          </a:blip>
          <a:srcRect/>
          <a:stretch>
            <a:fillRect/>
          </a:stretch>
        </p:blipFill>
        <p:spPr bwMode="auto">
          <a:xfrm>
            <a:off x="5821363" y="3646131"/>
            <a:ext cx="8143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5" name="Picture 3" descr="C:\Documents and Settings\pankaj.shirsat\Desktop\Png icons\Payments received.jp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7738" y="4658956"/>
            <a:ext cx="647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6" name="Picture 38" descr="computer.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97663" y="4687531"/>
            <a:ext cx="6477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87" name="Picture 2" descr="C:\Documents and Settings\pankaj.shirsat\Desktop\Png icons\icon-reports.jpg"/>
          <p:cNvPicPr>
            <a:picLocks noChangeAspect="1" noChangeArrowheads="1"/>
          </p:cNvPicPr>
          <p:nvPr/>
        </p:nvPicPr>
        <p:blipFill>
          <a:blip r:embed="rId16">
            <a:clrChange>
              <a:clrFrom>
                <a:srgbClr val="FDFCFA"/>
              </a:clrFrom>
              <a:clrTo>
                <a:srgbClr val="FDFCFA">
                  <a:alpha val="0"/>
                </a:srgbClr>
              </a:clrTo>
            </a:clrChange>
            <a:extLst>
              <a:ext uri="{28A0092B-C50C-407E-A947-70E740481C1C}">
                <a14:useLocalDpi xmlns:a14="http://schemas.microsoft.com/office/drawing/2010/main" val="0"/>
              </a:ext>
            </a:extLst>
          </a:blip>
          <a:srcRect/>
          <a:stretch>
            <a:fillRect/>
          </a:stretch>
        </p:blipFill>
        <p:spPr bwMode="auto">
          <a:xfrm>
            <a:off x="7488238" y="4725631"/>
            <a:ext cx="6746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ight Arrow 40"/>
          <p:cNvSpPr/>
          <p:nvPr/>
        </p:nvSpPr>
        <p:spPr>
          <a:xfrm>
            <a:off x="3678238" y="2655531"/>
            <a:ext cx="381000" cy="252413"/>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42" name="Right Arrow 41"/>
          <p:cNvSpPr/>
          <p:nvPr/>
        </p:nvSpPr>
        <p:spPr>
          <a:xfrm>
            <a:off x="6186488" y="2655531"/>
            <a:ext cx="381000" cy="252413"/>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43" name="Right Arrow 42"/>
          <p:cNvSpPr/>
          <p:nvPr/>
        </p:nvSpPr>
        <p:spPr>
          <a:xfrm>
            <a:off x="5014913" y="3754081"/>
            <a:ext cx="381000" cy="254000"/>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44" name="Right Arrow 43"/>
          <p:cNvSpPr/>
          <p:nvPr/>
        </p:nvSpPr>
        <p:spPr>
          <a:xfrm>
            <a:off x="3678238" y="4795481"/>
            <a:ext cx="381000" cy="254000"/>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sp>
        <p:nvSpPr>
          <p:cNvPr id="45" name="Right Arrow 44"/>
          <p:cNvSpPr/>
          <p:nvPr/>
        </p:nvSpPr>
        <p:spPr>
          <a:xfrm>
            <a:off x="6186488" y="4819294"/>
            <a:ext cx="381000" cy="254000"/>
          </a:xfrm>
          <a:prstGeom prst="rightArrow">
            <a:avLst/>
          </a:prstGeom>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800" dirty="0">
              <a:latin typeface="Arial" pitchFamily="34" charset="0"/>
              <a:cs typeface="Arial" pitchFamily="34" charset="0"/>
            </a:endParaRPr>
          </a:p>
        </p:txBody>
      </p:sp>
      <p:pic>
        <p:nvPicPr>
          <p:cNvPr id="206893" name="Picture 4" descr="C:\Documents and Settings\pankaj.shirsat\Desktop\Png icons\Reconcillations.pn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850" y="3903306"/>
            <a:ext cx="5810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4" name="Picture 2" descr="https://encrypted-tbn2.gstatic.com/images?q=tbn:ANd9GcSRwl7ACKh1M5LU6SyRO3jDlxRCAQ2UpHevKGWTqWG4xBQz6FqdiQ"/>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925" y="4970106"/>
            <a:ext cx="6524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5" name="Picture 6" descr="C:\Documents and Settings\pankaj.shirsat\Desktop\Call Margin.bmp"/>
          <p:cNvPicPr>
            <a:picLocks noChangeAspect="1" noChangeArrowheads="1"/>
          </p:cNvPicPr>
          <p:nvPr/>
        </p:nvPicPr>
        <p:blipFill>
          <a:blip r:embed="rId1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9713" y="2625369"/>
            <a:ext cx="12573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hlinkClick r:id="rId20"/>
          </p:cNvPr>
          <p:cNvPicPr>
            <a:picLocks noChangeAspect="1"/>
          </p:cNvPicPr>
          <p:nvPr/>
        </p:nvPicPr>
        <p:blipFill>
          <a:blip r:embed="rId21" cstate="print">
            <a:extLst/>
          </a:blip>
          <a:stretch>
            <a:fillRect/>
          </a:stretch>
        </p:blipFill>
        <p:spPr>
          <a:xfrm>
            <a:off x="4384248" y="6144904"/>
            <a:ext cx="375505" cy="37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6898" name="Rectangle 55"/>
          <p:cNvSpPr>
            <a:spLocks noChangeArrowheads="1"/>
          </p:cNvSpPr>
          <p:nvPr/>
        </p:nvSpPr>
        <p:spPr bwMode="auto">
          <a:xfrm>
            <a:off x="1783543" y="6197958"/>
            <a:ext cx="22097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171717"/>
                </a:solidFill>
                <a:cs typeface="Arial" panose="020B0604020202020204" pitchFamily="34" charset="0"/>
              </a:rPr>
              <a:t>Video link for Clearing House </a:t>
            </a:r>
          </a:p>
        </p:txBody>
      </p:sp>
      <p:sp>
        <p:nvSpPr>
          <p:cNvPr id="52" name="Flowchart: Merge 51">
            <a:hlinkClick r:id="rId22" action="ppaction://hlinksldjump"/>
          </p:cNvPr>
          <p:cNvSpPr/>
          <p:nvPr/>
        </p:nvSpPr>
        <p:spPr>
          <a:xfrm rot="5400000">
            <a:off x="8877301" y="6611937"/>
            <a:ext cx="284162"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206901" name="Picture 3" descr="C:\Users\sachin.makad\Pictures\questions 2.jpg">
            <a:hlinkClick r:id="rId23" action="ppaction://hlinksldjump"/>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461375" y="1298575"/>
            <a:ext cx="45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574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8600" y="1233488"/>
            <a:ext cx="8686800" cy="1861404"/>
          </a:xfrm>
        </p:spPr>
        <p:txBody>
          <a:bodyPr/>
          <a:lstStyle/>
          <a:p>
            <a:r>
              <a:rPr lang="en-US" sz="1400" b="1" dirty="0"/>
              <a:t>Derivatives:</a:t>
            </a:r>
          </a:p>
          <a:p>
            <a:pPr lvl="1"/>
            <a:r>
              <a:rPr lang="en-US" sz="1400" dirty="0"/>
              <a:t>Instruments whose price is dependent on or derived from one or more underlying assets </a:t>
            </a:r>
          </a:p>
          <a:p>
            <a:pPr lvl="1"/>
            <a:r>
              <a:rPr lang="en-US" sz="1400" dirty="0"/>
              <a:t>Contract between parties; value determined by price fluctuations of underlying asset</a:t>
            </a:r>
          </a:p>
          <a:p>
            <a:pPr lvl="1"/>
            <a:r>
              <a:rPr lang="en-US" sz="1400" dirty="0"/>
              <a:t>Enables trade in price fluctuations of underlying without trading directly in that </a:t>
            </a:r>
            <a:r>
              <a:rPr lang="en-US" sz="1400" dirty="0" smtClean="0"/>
              <a:t>asset</a:t>
            </a:r>
          </a:p>
          <a:p>
            <a:r>
              <a:rPr lang="en-US" sz="1400" b="1" dirty="0"/>
              <a:t>Exchange Traded </a:t>
            </a:r>
            <a:r>
              <a:rPr lang="en-US" sz="1400" dirty="0"/>
              <a:t>derivative is listed and traded on an organized derivatives exchange</a:t>
            </a:r>
          </a:p>
          <a:p>
            <a:r>
              <a:rPr lang="en-US" sz="1400" b="1" dirty="0"/>
              <a:t>OTC Derivatives </a:t>
            </a:r>
            <a:r>
              <a:rPr lang="en-US" sz="1400" dirty="0"/>
              <a:t>can be tailored and customized to suit exact risk and return needs</a:t>
            </a:r>
          </a:p>
        </p:txBody>
      </p:sp>
      <p:sp>
        <p:nvSpPr>
          <p:cNvPr id="3" name="Title 2"/>
          <p:cNvSpPr>
            <a:spLocks noGrp="1"/>
          </p:cNvSpPr>
          <p:nvPr>
            <p:ph type="title"/>
          </p:nvPr>
        </p:nvSpPr>
        <p:spPr/>
        <p:txBody>
          <a:bodyPr/>
          <a:lstStyle/>
          <a:p>
            <a:r>
              <a:rPr lang="en-US" dirty="0"/>
              <a:t>Derivatives – </a:t>
            </a:r>
            <a:r>
              <a:rPr lang="en-US" dirty="0" smtClean="0"/>
              <a:t/>
            </a:r>
            <a:br>
              <a:rPr lang="en-US" dirty="0" smtClean="0"/>
            </a:br>
            <a:r>
              <a:rPr lang="en-US" dirty="0" smtClean="0"/>
              <a:t>Exchange </a:t>
            </a:r>
            <a:r>
              <a:rPr lang="en-US" dirty="0"/>
              <a:t>Traded vs. OTC </a:t>
            </a:r>
          </a:p>
        </p:txBody>
      </p:sp>
      <p:graphicFrame>
        <p:nvGraphicFramePr>
          <p:cNvPr id="8" name="Table 7"/>
          <p:cNvGraphicFramePr>
            <a:graphicFrameLocks noGrp="1"/>
          </p:cNvGraphicFramePr>
          <p:nvPr>
            <p:extLst>
              <p:ext uri="{D42A27DB-BD31-4B8C-83A1-F6EECF244321}">
                <p14:modId xmlns:p14="http://schemas.microsoft.com/office/powerpoint/2010/main" val="1339169772"/>
              </p:ext>
            </p:extLst>
          </p:nvPr>
        </p:nvGraphicFramePr>
        <p:xfrm>
          <a:off x="228600" y="3200400"/>
          <a:ext cx="8686800" cy="2560320"/>
        </p:xfrm>
        <a:graphic>
          <a:graphicData uri="http://schemas.openxmlformats.org/drawingml/2006/table">
            <a:tbl>
              <a:tblPr firstRow="1" bandRow="1">
                <a:tableStyleId>{2D5ABB26-0587-4C30-8999-92F81FD0307C}</a:tableStyleId>
              </a:tblPr>
              <a:tblGrid>
                <a:gridCol w="1850654"/>
                <a:gridCol w="3241608"/>
                <a:gridCol w="3594538"/>
              </a:tblGrid>
              <a:tr h="0">
                <a:tc>
                  <a:txBody>
                    <a:bodyPr/>
                    <a:lstStyle/>
                    <a:p>
                      <a:r>
                        <a:rPr lang="en-US" sz="1200" b="1" dirty="0" smtClean="0">
                          <a:solidFill>
                            <a:schemeClr val="bg1"/>
                          </a:solidFill>
                          <a:latin typeface="Arial" pitchFamily="34" charset="0"/>
                          <a:cs typeface="Arial" pitchFamily="34" charset="0"/>
                        </a:rPr>
                        <a:t>Parameters</a:t>
                      </a:r>
                      <a:endParaRPr lang="en-US" sz="1200" b="1" dirty="0">
                        <a:solidFill>
                          <a:schemeClr val="bg1"/>
                        </a:solidFill>
                        <a:latin typeface="Arial" panose="020B0604020202020204" pitchFamily="34" charset="0"/>
                        <a:cs typeface="Arial" panose="020B0604020202020204" pitchFamily="34" charset="0"/>
                      </a:endParaRPr>
                    </a:p>
                  </a:txBody>
                  <a:tcPr marL="45720" marR="45720" anchor="ctr">
                    <a:solidFill>
                      <a:schemeClr val="tx2"/>
                    </a:solidFill>
                  </a:tcPr>
                </a:tc>
                <a:tc>
                  <a:txBody>
                    <a:bodyPr/>
                    <a:lstStyle/>
                    <a:p>
                      <a:r>
                        <a:rPr lang="en-US" sz="1200" b="1" dirty="0" smtClean="0">
                          <a:solidFill>
                            <a:schemeClr val="bg1"/>
                          </a:solidFill>
                          <a:latin typeface="Arial" pitchFamily="34" charset="0"/>
                          <a:cs typeface="Arial" pitchFamily="34" charset="0"/>
                        </a:rPr>
                        <a:t>Exchange Traded</a:t>
                      </a:r>
                      <a:endParaRPr lang="en-US" sz="1200" b="1" dirty="0">
                        <a:solidFill>
                          <a:schemeClr val="bg1"/>
                        </a:solidFill>
                        <a:latin typeface="Arial" panose="020B0604020202020204" pitchFamily="34" charset="0"/>
                        <a:cs typeface="Arial" panose="020B0604020202020204" pitchFamily="34" charset="0"/>
                      </a:endParaRPr>
                    </a:p>
                  </a:txBody>
                  <a:tcPr marL="45720" marR="45720" anchor="ctr">
                    <a:solidFill>
                      <a:schemeClr val="tx2"/>
                    </a:solidFill>
                  </a:tcPr>
                </a:tc>
                <a:tc>
                  <a:txBody>
                    <a:bodyPr/>
                    <a:lstStyle/>
                    <a:p>
                      <a:r>
                        <a:rPr lang="en-US" sz="1200" b="1" dirty="0" smtClean="0">
                          <a:solidFill>
                            <a:schemeClr val="bg1"/>
                          </a:solidFill>
                          <a:latin typeface="Arial" pitchFamily="34" charset="0"/>
                          <a:cs typeface="Arial" pitchFamily="34" charset="0"/>
                        </a:rPr>
                        <a:t>Over</a:t>
                      </a:r>
                      <a:r>
                        <a:rPr lang="en-US" sz="1200" b="1" baseline="0" dirty="0" smtClean="0">
                          <a:solidFill>
                            <a:schemeClr val="bg1"/>
                          </a:solidFill>
                          <a:latin typeface="Arial" pitchFamily="34" charset="0"/>
                          <a:cs typeface="Arial" pitchFamily="34" charset="0"/>
                        </a:rPr>
                        <a:t> The Counter</a:t>
                      </a:r>
                      <a:endParaRPr lang="en-US" sz="1200" b="1" dirty="0">
                        <a:solidFill>
                          <a:schemeClr val="bg1"/>
                        </a:solidFill>
                        <a:latin typeface="Arial" panose="020B0604020202020204" pitchFamily="34" charset="0"/>
                        <a:cs typeface="Arial" panose="020B0604020202020204" pitchFamily="34" charset="0"/>
                      </a:endParaRPr>
                    </a:p>
                  </a:txBody>
                  <a:tcPr marL="45720" marR="45720" anchor="ctr">
                    <a:solidFill>
                      <a:schemeClr val="tx2"/>
                    </a:solidFill>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Contract Type</a:t>
                      </a:r>
                      <a:endParaRPr lang="en-US" sz="1200" kern="1200" dirty="0">
                        <a:solidFill>
                          <a:schemeClr val="tx1"/>
                        </a:solidFill>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Standard </a:t>
                      </a:r>
                    </a:p>
                    <a:p>
                      <a:pPr marL="0" algn="l" defTabSz="914400" rtl="0" eaLnBrk="1" latinLnBrk="0" hangingPunct="1"/>
                      <a:r>
                        <a:rPr lang="en-US" sz="1200" kern="1200" dirty="0" smtClean="0">
                          <a:solidFill>
                            <a:schemeClr val="tx1"/>
                          </a:solidFill>
                          <a:latin typeface="Arial" pitchFamily="34" charset="0"/>
                          <a:ea typeface="+mn-ea"/>
                          <a:cs typeface="Arial" pitchFamily="34" charset="0"/>
                        </a:rPr>
                        <a:t>(Underlying Amount | Settlement Date)</a:t>
                      </a:r>
                      <a:endParaRPr lang="en-US" sz="1200" kern="1200" dirty="0">
                        <a:solidFill>
                          <a:schemeClr val="tx1"/>
                        </a:solidFill>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Bespoke / Customized</a:t>
                      </a:r>
                    </a:p>
                  </a:txBody>
                  <a:tcPr marL="45720" marR="45720" anchor="ctr">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Clearing</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Centrally Cleared</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Bi-Lateral / Centrally Cleared</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Order Type</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Automated</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Phone Based (Usually)</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Operating Hours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Exchange Hours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24*7</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Framework</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Set Rules &amp; Procedures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Flexible</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Risk</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Low</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Medium / High</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Products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Limited Products</a:t>
                      </a:r>
                    </a:p>
                    <a:p>
                      <a:pPr marL="0" algn="l" defTabSz="914400" rtl="0" eaLnBrk="1" latinLnBrk="0" hangingPunct="1"/>
                      <a:r>
                        <a:rPr lang="en-US" sz="1200" kern="1200" dirty="0" smtClean="0">
                          <a:solidFill>
                            <a:schemeClr val="tx1"/>
                          </a:solidFill>
                          <a:latin typeface="Arial" pitchFamily="34" charset="0"/>
                          <a:ea typeface="+mn-ea"/>
                          <a:cs typeface="Arial" pitchFamily="34" charset="0"/>
                        </a:rPr>
                        <a:t>(Futures | Options)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200" kern="1200" dirty="0" smtClean="0">
                          <a:solidFill>
                            <a:schemeClr val="tx1"/>
                          </a:solidFill>
                          <a:latin typeface="Arial" pitchFamily="34" charset="0"/>
                          <a:ea typeface="+mn-ea"/>
                          <a:cs typeface="Arial" pitchFamily="34" charset="0"/>
                        </a:rPr>
                        <a:t>Product Proliferation / Dynamic</a:t>
                      </a:r>
                    </a:p>
                    <a:p>
                      <a:pPr marL="0" algn="l" defTabSz="914400" rtl="0" eaLnBrk="1" latinLnBrk="0" hangingPunct="1"/>
                      <a:r>
                        <a:rPr lang="en-US" sz="1200" kern="1200" dirty="0" smtClean="0">
                          <a:solidFill>
                            <a:schemeClr val="tx1"/>
                          </a:solidFill>
                          <a:latin typeface="Arial" pitchFamily="34" charset="0"/>
                          <a:ea typeface="+mn-ea"/>
                          <a:cs typeface="Arial" pitchFamily="34" charset="0"/>
                        </a:rPr>
                        <a:t>(Baskets | Swaps | Warrants | Forwards)</a:t>
                      </a:r>
                      <a:endParaRPr lang="en-US" sz="1200" kern="1200" dirty="0">
                        <a:solidFill>
                          <a:schemeClr val="tx1"/>
                        </a:solidFill>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9962475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pPr marL="0" indent="0">
              <a:spcAft>
                <a:spcPts val="200"/>
              </a:spcAft>
              <a:buNone/>
            </a:pPr>
            <a:r>
              <a:rPr lang="en-US" sz="1400" b="1" dirty="0"/>
              <a:t>Product Control</a:t>
            </a:r>
          </a:p>
          <a:p>
            <a:pPr>
              <a:spcAft>
                <a:spcPts val="200"/>
              </a:spcAft>
            </a:pPr>
            <a:r>
              <a:rPr lang="en-US" sz="1400" dirty="0"/>
              <a:t>Accounting and financial reporting of a trading desk (Daily Profit / Loss with specific desk)</a:t>
            </a:r>
          </a:p>
          <a:p>
            <a:pPr>
              <a:spcAft>
                <a:spcPts val="200"/>
              </a:spcAft>
            </a:pPr>
            <a:r>
              <a:rPr lang="en-US" sz="1400" dirty="0"/>
              <a:t>Monitor trades in the portfolios to ensure it is within a specified remit</a:t>
            </a:r>
          </a:p>
          <a:p>
            <a:pPr marL="0" indent="0">
              <a:spcAft>
                <a:spcPts val="200"/>
              </a:spcAft>
              <a:buNone/>
            </a:pPr>
            <a:r>
              <a:rPr lang="en-US" sz="1400" b="1" dirty="0" smtClean="0"/>
              <a:t>Financial </a:t>
            </a:r>
            <a:r>
              <a:rPr lang="en-US" sz="1400" b="1" dirty="0"/>
              <a:t>Control</a:t>
            </a:r>
          </a:p>
          <a:p>
            <a:pPr>
              <a:spcAft>
                <a:spcPts val="200"/>
              </a:spcAft>
            </a:pPr>
            <a:r>
              <a:rPr lang="en-US" sz="1400" dirty="0"/>
              <a:t>Prepare financial reports, such as balance sheets and income statements</a:t>
            </a:r>
          </a:p>
          <a:p>
            <a:pPr>
              <a:spcAft>
                <a:spcPts val="200"/>
              </a:spcAft>
            </a:pPr>
            <a:r>
              <a:rPr lang="en-US" sz="1400" dirty="0"/>
              <a:t>Compliance audits, monitor internal controls, participate in budgeting process and analyze financial data</a:t>
            </a:r>
          </a:p>
          <a:p>
            <a:pPr marL="0" indent="0">
              <a:spcAft>
                <a:spcPts val="200"/>
              </a:spcAft>
              <a:buNone/>
            </a:pPr>
            <a:r>
              <a:rPr lang="en-US" sz="1400" b="1" dirty="0" smtClean="0"/>
              <a:t>Data </a:t>
            </a:r>
            <a:r>
              <a:rPr lang="en-US" sz="1400" b="1" dirty="0"/>
              <a:t>Management </a:t>
            </a:r>
            <a:r>
              <a:rPr lang="en-US" sz="1400" b="1" dirty="0" smtClean="0"/>
              <a:t>Services</a:t>
            </a:r>
            <a:endParaRPr lang="en-US" sz="1400" b="1" dirty="0"/>
          </a:p>
          <a:p>
            <a:pPr>
              <a:spcAft>
                <a:spcPts val="200"/>
              </a:spcAft>
            </a:pPr>
            <a:r>
              <a:rPr lang="en-US" sz="1400" dirty="0"/>
              <a:t>Perform KYC for New Clients, remediation and renewals for clients across risk types (Low, Medium, High)</a:t>
            </a:r>
          </a:p>
          <a:p>
            <a:pPr>
              <a:spcAft>
                <a:spcPts val="200"/>
              </a:spcAft>
            </a:pPr>
            <a:r>
              <a:rPr lang="en-US" sz="1400" dirty="0"/>
              <a:t>Details like legal name, registration address, nature of business country of origin etc. are verified</a:t>
            </a:r>
          </a:p>
          <a:p>
            <a:pPr marL="0" indent="0">
              <a:spcAft>
                <a:spcPts val="200"/>
              </a:spcAft>
              <a:buNone/>
            </a:pPr>
            <a:r>
              <a:rPr lang="en-US" sz="1400" b="1" dirty="0" smtClean="0"/>
              <a:t>Taxation</a:t>
            </a:r>
            <a:endParaRPr lang="en-US" sz="1400" b="1" dirty="0"/>
          </a:p>
          <a:p>
            <a:pPr>
              <a:spcAft>
                <a:spcPts val="200"/>
              </a:spcAft>
            </a:pPr>
            <a:r>
              <a:rPr lang="en-US" sz="1400" dirty="0"/>
              <a:t>Manual remediation and functional testing services for Cost Basis Reporting</a:t>
            </a:r>
          </a:p>
          <a:p>
            <a:pPr>
              <a:spcAft>
                <a:spcPts val="200"/>
              </a:spcAft>
            </a:pPr>
            <a:r>
              <a:rPr lang="en-US" sz="1400" dirty="0"/>
              <a:t>Process assurance, due diligence, client on-boarding and reporting services for FATCA compliance</a:t>
            </a:r>
          </a:p>
          <a:p>
            <a:pPr marL="0" indent="0">
              <a:spcAft>
                <a:spcPts val="200"/>
              </a:spcAft>
              <a:buNone/>
            </a:pPr>
            <a:r>
              <a:rPr lang="en-US" sz="1400" b="1" dirty="0" smtClean="0"/>
              <a:t>Wealth</a:t>
            </a:r>
            <a:endParaRPr lang="en-US" sz="1400" b="1" dirty="0"/>
          </a:p>
          <a:p>
            <a:pPr>
              <a:spcAft>
                <a:spcPts val="200"/>
              </a:spcAft>
            </a:pPr>
            <a:r>
              <a:rPr lang="en-US" sz="1400" dirty="0"/>
              <a:t>Manual remediation, cost basis remediation and data migrations</a:t>
            </a:r>
          </a:p>
          <a:p>
            <a:pPr>
              <a:spcAft>
                <a:spcPts val="200"/>
              </a:spcAft>
            </a:pPr>
            <a:r>
              <a:rPr lang="en-US" sz="1400" dirty="0"/>
              <a:t>Deliver accurate monthly portfolio statements to the bank’s client</a:t>
            </a:r>
          </a:p>
          <a:p>
            <a:pPr marL="0" indent="0">
              <a:spcAft>
                <a:spcPts val="200"/>
              </a:spcAft>
              <a:buNone/>
            </a:pPr>
            <a:r>
              <a:rPr lang="en-US" sz="1400" b="1" dirty="0" smtClean="0"/>
              <a:t>Legal </a:t>
            </a:r>
            <a:r>
              <a:rPr lang="en-US" sz="1400" b="1" dirty="0"/>
              <a:t>Docs</a:t>
            </a:r>
          </a:p>
          <a:p>
            <a:pPr>
              <a:spcAft>
                <a:spcPts val="200"/>
              </a:spcAft>
            </a:pPr>
            <a:r>
              <a:rPr lang="en-US" sz="1400" dirty="0"/>
              <a:t>Scrub legal information or economic fields from the agreements into the client’s system</a:t>
            </a:r>
          </a:p>
          <a:p>
            <a:pPr>
              <a:spcAft>
                <a:spcPts val="200"/>
              </a:spcAft>
            </a:pPr>
            <a:r>
              <a:rPr lang="en-US" sz="1400" dirty="0"/>
              <a:t>Digitize information and then reconcile with the client system to ensure accuracy</a:t>
            </a:r>
          </a:p>
        </p:txBody>
      </p:sp>
      <p:sp>
        <p:nvSpPr>
          <p:cNvPr id="207874" name="Title 1"/>
          <p:cNvSpPr>
            <a:spLocks noGrp="1"/>
          </p:cNvSpPr>
          <p:nvPr>
            <p:ph type="title"/>
          </p:nvPr>
        </p:nvSpPr>
        <p:spPr/>
        <p:txBody>
          <a:bodyPr/>
          <a:lstStyle/>
          <a:p>
            <a:r>
              <a:rPr lang="en-US" altLang="en-US" smtClean="0"/>
              <a:t>Shared Services</a:t>
            </a:r>
            <a:endParaRPr lang="en-IN" altLang="en-US" dirty="0" smtClean="0"/>
          </a:p>
        </p:txBody>
      </p:sp>
      <p:sp>
        <p:nvSpPr>
          <p:cNvPr id="207875" name="Rectangle 7"/>
          <p:cNvSpPr>
            <a:spLocks noChangeArrowheads="1"/>
          </p:cNvSpPr>
          <p:nvPr/>
        </p:nvSpPr>
        <p:spPr bwMode="auto">
          <a:xfrm>
            <a:off x="0" y="327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1B5A7D"/>
              </a:solidFill>
            </a:endParaRPr>
          </a:p>
        </p:txBody>
      </p:sp>
      <p:pic>
        <p:nvPicPr>
          <p:cNvPr id="2078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2850" y="4496534"/>
            <a:ext cx="1104900" cy="7429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0788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2713" y="4496534"/>
            <a:ext cx="1182687" cy="7429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7" name="Picture 6">
            <a:hlinkClick r:id="rId4"/>
          </p:cNvPr>
          <p:cNvPicPr>
            <a:picLocks noChangeAspect="1"/>
          </p:cNvPicPr>
          <p:nvPr/>
        </p:nvPicPr>
        <p:blipFill>
          <a:blip r:embed="rId5" cstate="print">
            <a:extLst/>
          </a:blip>
          <a:stretch>
            <a:fillRect/>
          </a:stretch>
        </p:blipFill>
        <p:spPr>
          <a:xfrm>
            <a:off x="4384248" y="6144904"/>
            <a:ext cx="375505" cy="37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56"/>
          <p:cNvSpPr>
            <a:spLocks noChangeArrowheads="1"/>
          </p:cNvSpPr>
          <p:nvPr/>
        </p:nvSpPr>
        <p:spPr bwMode="auto">
          <a:xfrm>
            <a:off x="1752600" y="6167438"/>
            <a:ext cx="22369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171717"/>
                </a:solidFill>
                <a:cs typeface="Arial" panose="020B0604020202020204" pitchFamily="34" charset="0"/>
              </a:rPr>
              <a:t>Video link </a:t>
            </a:r>
            <a:r>
              <a:rPr lang="en-US" altLang="en-US" sz="1200" dirty="0" smtClean="0">
                <a:solidFill>
                  <a:srgbClr val="171717"/>
                </a:solidFill>
                <a:cs typeface="Arial" panose="020B0604020202020204" pitchFamily="34" charset="0"/>
              </a:rPr>
              <a:t>for Shared Services</a:t>
            </a:r>
            <a:endParaRPr lang="en-US" altLang="en-US" sz="1200" dirty="0">
              <a:solidFill>
                <a:srgbClr val="171717"/>
              </a:solidFill>
              <a:cs typeface="Arial" panose="020B0604020202020204" pitchFamily="34" charset="0"/>
            </a:endParaRPr>
          </a:p>
        </p:txBody>
      </p:sp>
    </p:spTree>
    <p:extLst>
      <p:ext uri="{BB962C8B-B14F-4D97-AF65-F5344CB8AC3E}">
        <p14:creationId xmlns:p14="http://schemas.microsoft.com/office/powerpoint/2010/main" val="15601385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pPr marL="0" indent="0">
              <a:spcAft>
                <a:spcPts val="200"/>
              </a:spcAft>
              <a:buNone/>
            </a:pPr>
            <a:r>
              <a:rPr lang="en-US" sz="1400" b="1" dirty="0"/>
              <a:t>Error Description</a:t>
            </a:r>
          </a:p>
          <a:p>
            <a:pPr>
              <a:spcAft>
                <a:spcPts val="200"/>
              </a:spcAft>
            </a:pPr>
            <a:r>
              <a:rPr lang="en-US" sz="1400" dirty="0"/>
              <a:t>Incorrect assessment in financial reporting – Product Control</a:t>
            </a:r>
          </a:p>
          <a:p>
            <a:pPr>
              <a:spcAft>
                <a:spcPts val="200"/>
              </a:spcAft>
            </a:pPr>
            <a:r>
              <a:rPr lang="en-US" sz="1400" dirty="0"/>
              <a:t>Unable to assess accurate potential risk in financial data – Financial Control</a:t>
            </a:r>
          </a:p>
          <a:p>
            <a:pPr>
              <a:spcAft>
                <a:spcPts val="200"/>
              </a:spcAft>
            </a:pPr>
            <a:r>
              <a:rPr lang="en-US" sz="1400" dirty="0"/>
              <a:t>Incorrect data / outdated data / data was missed to be updated – Data Management Service</a:t>
            </a:r>
          </a:p>
          <a:p>
            <a:pPr>
              <a:spcAft>
                <a:spcPts val="200"/>
              </a:spcAft>
            </a:pPr>
            <a:r>
              <a:rPr lang="en-US" sz="1400" dirty="0"/>
              <a:t>Deletion of records or inaccurately remediating break on cost basis reporting system – Tax Operations</a:t>
            </a:r>
          </a:p>
          <a:p>
            <a:pPr>
              <a:spcAft>
                <a:spcPts val="200"/>
              </a:spcAft>
            </a:pPr>
            <a:r>
              <a:rPr lang="en-US" sz="1400" dirty="0"/>
              <a:t>Delivery incorrect monthly portfolio system to the bank’s clients – Wealth</a:t>
            </a:r>
          </a:p>
          <a:p>
            <a:pPr>
              <a:spcAft>
                <a:spcPts val="200"/>
              </a:spcAft>
            </a:pPr>
            <a:r>
              <a:rPr lang="en-US" sz="1400" dirty="0"/>
              <a:t>Enter incorrect data in the system while scrubbing information from agreements – Legal Docs</a:t>
            </a:r>
          </a:p>
          <a:p>
            <a:pPr marL="0" indent="0">
              <a:spcAft>
                <a:spcPts val="200"/>
              </a:spcAft>
              <a:buNone/>
            </a:pPr>
            <a:r>
              <a:rPr lang="en-US" sz="1400" b="1" dirty="0"/>
              <a:t>Reason for </a:t>
            </a:r>
            <a:r>
              <a:rPr lang="en-US" sz="1400" b="1" dirty="0" smtClean="0"/>
              <a:t>Errors</a:t>
            </a:r>
            <a:endParaRPr lang="en-US" sz="1400" b="1" dirty="0"/>
          </a:p>
          <a:p>
            <a:pPr>
              <a:spcAft>
                <a:spcPts val="200"/>
              </a:spcAft>
            </a:pPr>
            <a:r>
              <a:rPr lang="en-US" sz="1400" dirty="0"/>
              <a:t>Manual error / oversight / fat finger errors</a:t>
            </a:r>
          </a:p>
          <a:p>
            <a:pPr>
              <a:spcAft>
                <a:spcPts val="200"/>
              </a:spcAft>
            </a:pPr>
            <a:r>
              <a:rPr lang="en-US" sz="1400" dirty="0"/>
              <a:t>Incorrect or incomplete actions due to not following agreed process</a:t>
            </a:r>
          </a:p>
          <a:p>
            <a:pPr>
              <a:spcAft>
                <a:spcPts val="200"/>
              </a:spcAft>
            </a:pPr>
            <a:r>
              <a:rPr lang="en-US" sz="1400" dirty="0"/>
              <a:t>Lack of process knowledge or change in process not communicated / followed</a:t>
            </a:r>
          </a:p>
          <a:p>
            <a:pPr marL="0" indent="0">
              <a:spcAft>
                <a:spcPts val="200"/>
              </a:spcAft>
              <a:buNone/>
            </a:pPr>
            <a:r>
              <a:rPr lang="en-US" sz="1400" b="1" dirty="0"/>
              <a:t>Outcome</a:t>
            </a:r>
          </a:p>
          <a:p>
            <a:pPr>
              <a:spcAft>
                <a:spcPts val="200"/>
              </a:spcAft>
            </a:pPr>
            <a:r>
              <a:rPr lang="en-US" sz="1400" dirty="0"/>
              <a:t>Incorrect reports generated</a:t>
            </a:r>
          </a:p>
          <a:p>
            <a:pPr>
              <a:spcAft>
                <a:spcPts val="200"/>
              </a:spcAft>
            </a:pPr>
            <a:r>
              <a:rPr lang="en-US" sz="1400" dirty="0"/>
              <a:t>High Risk entity may be treated as a Medium / Low Risk entity and vice versa</a:t>
            </a:r>
          </a:p>
          <a:p>
            <a:pPr>
              <a:spcAft>
                <a:spcPts val="200"/>
              </a:spcAft>
            </a:pPr>
            <a:r>
              <a:rPr lang="en-US" sz="1400" dirty="0"/>
              <a:t>Incorrect information updated in the client system resulting in further issues downstream</a:t>
            </a:r>
          </a:p>
          <a:p>
            <a:pPr marL="0" indent="0">
              <a:spcAft>
                <a:spcPts val="200"/>
              </a:spcAft>
              <a:buNone/>
            </a:pPr>
            <a:r>
              <a:rPr lang="en-US" sz="1400" b="1" dirty="0"/>
              <a:t>Impact</a:t>
            </a:r>
          </a:p>
          <a:p>
            <a:pPr>
              <a:spcAft>
                <a:spcPts val="200"/>
              </a:spcAft>
            </a:pPr>
            <a:r>
              <a:rPr lang="en-US" sz="1400" dirty="0"/>
              <a:t>High risk exposure may not be identified</a:t>
            </a:r>
          </a:p>
          <a:p>
            <a:pPr>
              <a:spcAft>
                <a:spcPts val="200"/>
              </a:spcAft>
            </a:pPr>
            <a:r>
              <a:rPr lang="en-US" sz="1400" dirty="0"/>
              <a:t>Faulty reference data can cause monetary loss to a financial services organization</a:t>
            </a:r>
          </a:p>
          <a:p>
            <a:pPr>
              <a:spcAft>
                <a:spcPts val="200"/>
              </a:spcAft>
            </a:pPr>
            <a:r>
              <a:rPr lang="en-US" sz="1400" dirty="0"/>
              <a:t>Regulatory Impact / Fines &amp; reputational loss</a:t>
            </a:r>
          </a:p>
        </p:txBody>
      </p:sp>
      <p:sp>
        <p:nvSpPr>
          <p:cNvPr id="208898" name="Title 1"/>
          <p:cNvSpPr>
            <a:spLocks noGrp="1"/>
          </p:cNvSpPr>
          <p:nvPr>
            <p:ph type="title"/>
          </p:nvPr>
        </p:nvSpPr>
        <p:spPr/>
        <p:txBody>
          <a:bodyPr/>
          <a:lstStyle/>
          <a:p>
            <a:r>
              <a:rPr lang="en-US" altLang="en-US" smtClean="0"/>
              <a:t>Risk – Shared Services </a:t>
            </a:r>
            <a:endParaRPr lang="en-IN" altLang="en-US" dirty="0" smtClean="0"/>
          </a:p>
        </p:txBody>
      </p:sp>
      <p:sp>
        <p:nvSpPr>
          <p:cNvPr id="208899" name="Rectangle 7"/>
          <p:cNvSpPr>
            <a:spLocks noChangeArrowheads="1"/>
          </p:cNvSpPr>
          <p:nvPr/>
        </p:nvSpPr>
        <p:spPr bwMode="auto">
          <a:xfrm>
            <a:off x="0" y="327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1B5A7D"/>
              </a:solidFill>
            </a:endParaRPr>
          </a:p>
        </p:txBody>
      </p:sp>
      <p:sp>
        <p:nvSpPr>
          <p:cNvPr id="9" name="Flowchart: Merge 8">
            <a:hlinkClick r:id="rId2" action="ppaction://hlinksldjump"/>
          </p:cNvPr>
          <p:cNvSpPr/>
          <p:nvPr/>
        </p:nvSpPr>
        <p:spPr>
          <a:xfrm rot="5400000">
            <a:off x="889714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pic>
        <p:nvPicPr>
          <p:cNvPr id="2089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36372" y="1257302"/>
            <a:ext cx="853180" cy="76786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0890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4814" y="3200400"/>
            <a:ext cx="984738" cy="98473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0890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5127" y="5029200"/>
            <a:ext cx="1114425" cy="11144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7108991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3"/>
          <p:cNvSpPr>
            <a:spLocks noGrp="1"/>
          </p:cNvSpPr>
          <p:nvPr>
            <p:ph type="title"/>
          </p:nvPr>
        </p:nvSpPr>
        <p:spPr/>
        <p:txBody>
          <a:bodyPr/>
          <a:lstStyle/>
          <a:p>
            <a:r>
              <a:rPr lang="en-US" altLang="en-US" dirty="0" smtClean="0"/>
              <a:t>Metrics and Reporting – Key Concepts</a:t>
            </a:r>
          </a:p>
        </p:txBody>
      </p:sp>
      <p:sp>
        <p:nvSpPr>
          <p:cNvPr id="209931" name="Text Placeholder 209930"/>
          <p:cNvSpPr>
            <a:spLocks noGrp="1"/>
          </p:cNvSpPr>
          <p:nvPr>
            <p:ph type="body" sz="quarter" idx="10"/>
          </p:nvPr>
        </p:nvSpPr>
        <p:spPr>
          <a:xfrm>
            <a:off x="228598" y="1228727"/>
            <a:ext cx="1371600" cy="2270611"/>
          </a:xfrm>
        </p:spPr>
        <p:txBody>
          <a:bodyPr/>
          <a:lstStyle/>
          <a:p>
            <a:r>
              <a:rPr lang="en-US" sz="1400" dirty="0"/>
              <a:t>Process</a:t>
            </a:r>
          </a:p>
          <a:p>
            <a:r>
              <a:rPr lang="en-US" sz="1400" dirty="0"/>
              <a:t>Overview</a:t>
            </a:r>
          </a:p>
        </p:txBody>
      </p:sp>
      <p:sp>
        <p:nvSpPr>
          <p:cNvPr id="209935" name="Text Placeholder 209934"/>
          <p:cNvSpPr>
            <a:spLocks noGrp="1"/>
          </p:cNvSpPr>
          <p:nvPr>
            <p:ph type="body" sz="quarter" idx="18"/>
          </p:nvPr>
        </p:nvSpPr>
        <p:spPr>
          <a:xfrm>
            <a:off x="1691639" y="1228727"/>
            <a:ext cx="7223760" cy="2270611"/>
          </a:xfrm>
        </p:spPr>
        <p:txBody>
          <a:bodyPr/>
          <a:lstStyle/>
          <a:p>
            <a:r>
              <a:rPr lang="en-US" sz="1200" dirty="0"/>
              <a:t>Risk and Regulatory reports generated with Global coverage</a:t>
            </a:r>
          </a:p>
          <a:p>
            <a:r>
              <a:rPr lang="en-US" sz="1200" dirty="0"/>
              <a:t>Produce high level scorecard analyzing performance vs. regulatory requirements</a:t>
            </a:r>
          </a:p>
          <a:p>
            <a:r>
              <a:rPr lang="en-US" sz="1200" dirty="0"/>
              <a:t>Generate customized reports for different departments and business units for FI &amp; EQ</a:t>
            </a:r>
          </a:p>
          <a:p>
            <a:r>
              <a:rPr lang="en-US" sz="1200" dirty="0"/>
              <a:t>Ageing analysis on key measures to track deviations from mandates</a:t>
            </a:r>
          </a:p>
          <a:p>
            <a:r>
              <a:rPr lang="en-US" sz="1200" dirty="0"/>
              <a:t>Track detailed metrics – ageing, severity, impact – pertaining to the exceptions identified</a:t>
            </a:r>
          </a:p>
          <a:p>
            <a:r>
              <a:rPr lang="en-US" sz="1200" dirty="0"/>
              <a:t>MIS Packs generated on a daily/weekly/monthly basis enabling senior manager decision making</a:t>
            </a:r>
          </a:p>
          <a:p>
            <a:r>
              <a:rPr lang="en-US" sz="1200" dirty="0"/>
              <a:t>MO support is chased to provide reasons for the exceptions</a:t>
            </a:r>
          </a:p>
          <a:p>
            <a:r>
              <a:rPr lang="en-US" sz="1200" dirty="0"/>
              <a:t>Bank uses these reports to take action against the defaulting internal teams</a:t>
            </a:r>
          </a:p>
        </p:txBody>
      </p:sp>
      <p:pic>
        <p:nvPicPr>
          <p:cNvPr id="209925" name="Picture 2" descr="D:\Dropbox (eClerx Services Ltd.)\Pradip.Phalore\Desktop\reporting_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82282"/>
            <a:ext cx="4762500" cy="18383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09926" name="Picture 3" descr="D:\Dropbox (eClerx Services Ltd.)\Pradip.Phalore\Desktop\shutterstock_97909643-kopi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5" y="4030663"/>
            <a:ext cx="3121025" cy="234156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02892380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p:txBody>
          <a:bodyPr>
            <a:noAutofit/>
          </a:bodyPr>
          <a:lstStyle/>
          <a:p>
            <a:pPr marL="0" indent="0">
              <a:buFont typeface="Wingdings" panose="05000000000000000000" pitchFamily="2" charset="2"/>
              <a:buNone/>
              <a:defRPr/>
            </a:pPr>
            <a:r>
              <a:rPr lang="en-US" sz="1400" b="1" dirty="0" smtClean="0">
                <a:solidFill>
                  <a:srgbClr val="000000"/>
                </a:solidFill>
                <a:cs typeface="Arial" pitchFamily="34" charset="0"/>
              </a:rPr>
              <a:t>Process Background</a:t>
            </a:r>
          </a:p>
          <a:p>
            <a:pPr>
              <a:defRPr/>
            </a:pPr>
            <a:r>
              <a:rPr lang="en-US" sz="1400" dirty="0" smtClean="0">
                <a:solidFill>
                  <a:srgbClr val="000000"/>
                </a:solidFill>
              </a:rPr>
              <a:t>Large data flows thru various systems and processes across the TLC</a:t>
            </a:r>
          </a:p>
          <a:p>
            <a:pPr>
              <a:defRPr/>
            </a:pPr>
            <a:r>
              <a:rPr lang="en-US" sz="1400" dirty="0" smtClean="0">
                <a:solidFill>
                  <a:srgbClr val="000000"/>
                </a:solidFill>
              </a:rPr>
              <a:t>A need to metricize the data to derive information</a:t>
            </a:r>
          </a:p>
          <a:p>
            <a:pPr>
              <a:defRPr/>
            </a:pPr>
            <a:r>
              <a:rPr lang="en-US" sz="1400" dirty="0" smtClean="0">
                <a:solidFill>
                  <a:srgbClr val="000000"/>
                </a:solidFill>
              </a:rPr>
              <a:t>MI is used for management decision making, client presentation or weekly/monthly reviews</a:t>
            </a:r>
          </a:p>
          <a:p>
            <a:pPr marL="0" indent="0">
              <a:buFont typeface="Wingdings" panose="05000000000000000000" pitchFamily="2" charset="2"/>
              <a:buNone/>
              <a:defRPr/>
            </a:pPr>
            <a:r>
              <a:rPr lang="en-US" sz="1400" b="1" dirty="0" smtClean="0">
                <a:solidFill>
                  <a:srgbClr val="000000"/>
                </a:solidFill>
                <a:cs typeface="Arial" pitchFamily="34" charset="0"/>
              </a:rPr>
              <a:t>Error Description</a:t>
            </a:r>
          </a:p>
          <a:p>
            <a:pPr>
              <a:defRPr/>
            </a:pPr>
            <a:r>
              <a:rPr lang="en-US" sz="1400" dirty="0" smtClean="0">
                <a:solidFill>
                  <a:srgbClr val="000000"/>
                </a:solidFill>
              </a:rPr>
              <a:t>Incorrect input data (Incorrect mapping or old data) sourced for reporting</a:t>
            </a:r>
          </a:p>
          <a:p>
            <a:pPr>
              <a:defRPr/>
            </a:pPr>
            <a:r>
              <a:rPr lang="en-US" sz="1400" dirty="0" smtClean="0">
                <a:solidFill>
                  <a:srgbClr val="000000"/>
                </a:solidFill>
              </a:rPr>
              <a:t>Incorrect output in the report or pack built</a:t>
            </a:r>
          </a:p>
          <a:p>
            <a:pPr>
              <a:defRPr/>
            </a:pPr>
            <a:r>
              <a:rPr lang="en-US" sz="1400" dirty="0" smtClean="0">
                <a:solidFill>
                  <a:srgbClr val="000000"/>
                </a:solidFill>
              </a:rPr>
              <a:t>Email sent to incorrect recipients</a:t>
            </a:r>
          </a:p>
          <a:p>
            <a:pPr marL="0" indent="0">
              <a:buFont typeface="Wingdings" panose="05000000000000000000" pitchFamily="2" charset="2"/>
              <a:buNone/>
              <a:defRPr/>
            </a:pPr>
            <a:r>
              <a:rPr lang="en-US" sz="1400" b="1" dirty="0" smtClean="0">
                <a:solidFill>
                  <a:srgbClr val="000000"/>
                </a:solidFill>
              </a:rPr>
              <a:t>Reason for errors</a:t>
            </a:r>
            <a:endParaRPr lang="en-US" sz="1400" b="1" dirty="0">
              <a:solidFill>
                <a:srgbClr val="000000"/>
              </a:solidFill>
            </a:endParaRPr>
          </a:p>
          <a:p>
            <a:pPr>
              <a:defRPr/>
            </a:pPr>
            <a:r>
              <a:rPr lang="en-US" sz="1400" dirty="0" smtClean="0">
                <a:solidFill>
                  <a:srgbClr val="000000"/>
                </a:solidFill>
              </a:rPr>
              <a:t>Manual error due to not following agreed process</a:t>
            </a:r>
          </a:p>
          <a:p>
            <a:pPr>
              <a:defRPr/>
            </a:pPr>
            <a:r>
              <a:rPr lang="en-US" sz="1400" dirty="0" err="1" smtClean="0">
                <a:solidFill>
                  <a:srgbClr val="000000"/>
                </a:solidFill>
              </a:rPr>
              <a:t>Mis</a:t>
            </a:r>
            <a:r>
              <a:rPr lang="en-US" sz="1400" dirty="0" smtClean="0">
                <a:solidFill>
                  <a:srgbClr val="000000"/>
                </a:solidFill>
              </a:rPr>
              <a:t>-understanding the procedures laid out</a:t>
            </a:r>
          </a:p>
          <a:p>
            <a:pPr marL="0" indent="0">
              <a:buFont typeface="Wingdings" panose="05000000000000000000" pitchFamily="2" charset="2"/>
              <a:buNone/>
              <a:defRPr/>
            </a:pPr>
            <a:r>
              <a:rPr lang="en-US" sz="1400" b="1" dirty="0" smtClean="0">
                <a:solidFill>
                  <a:srgbClr val="000000"/>
                </a:solidFill>
                <a:cs typeface="Arial" pitchFamily="34" charset="0"/>
              </a:rPr>
              <a:t>Outcome</a:t>
            </a:r>
          </a:p>
          <a:p>
            <a:pPr>
              <a:defRPr/>
            </a:pPr>
            <a:r>
              <a:rPr lang="en-US" sz="1400" dirty="0" smtClean="0">
                <a:solidFill>
                  <a:srgbClr val="000000"/>
                </a:solidFill>
              </a:rPr>
              <a:t>Incorrect reports generated</a:t>
            </a:r>
          </a:p>
          <a:p>
            <a:pPr>
              <a:defRPr/>
            </a:pPr>
            <a:r>
              <a:rPr lang="en-US" sz="1400" dirty="0" smtClean="0">
                <a:solidFill>
                  <a:srgbClr val="000000"/>
                </a:solidFill>
              </a:rPr>
              <a:t>Reports sent to the incorrect recipients </a:t>
            </a:r>
            <a:endParaRPr lang="en-US" sz="1400" dirty="0">
              <a:solidFill>
                <a:srgbClr val="000000"/>
              </a:solidFill>
            </a:endParaRPr>
          </a:p>
          <a:p>
            <a:pPr marL="0" indent="0">
              <a:buFont typeface="Wingdings" panose="05000000000000000000" pitchFamily="2" charset="2"/>
              <a:buNone/>
              <a:defRPr/>
            </a:pPr>
            <a:r>
              <a:rPr lang="en-US" sz="1400" b="1" dirty="0" smtClean="0">
                <a:solidFill>
                  <a:srgbClr val="000000"/>
                </a:solidFill>
                <a:cs typeface="Arial" pitchFamily="34" charset="0"/>
              </a:rPr>
              <a:t>Impact</a:t>
            </a:r>
          </a:p>
          <a:p>
            <a:pPr>
              <a:defRPr/>
            </a:pPr>
            <a:r>
              <a:rPr lang="en-US" sz="1400" dirty="0" smtClean="0">
                <a:solidFill>
                  <a:srgbClr val="000000"/>
                </a:solidFill>
              </a:rPr>
              <a:t>P &amp; L impact due to incorrect balances in accounts</a:t>
            </a:r>
          </a:p>
          <a:p>
            <a:pPr>
              <a:defRPr/>
            </a:pPr>
            <a:r>
              <a:rPr lang="en-US" sz="1400" dirty="0" smtClean="0">
                <a:solidFill>
                  <a:srgbClr val="000000"/>
                </a:solidFill>
              </a:rPr>
              <a:t>Regulatory Impact</a:t>
            </a:r>
          </a:p>
          <a:p>
            <a:pPr>
              <a:defRPr/>
            </a:pPr>
            <a:r>
              <a:rPr lang="en-US" sz="1400" dirty="0" smtClean="0">
                <a:solidFill>
                  <a:srgbClr val="000000"/>
                </a:solidFill>
                <a:cs typeface="Arial" pitchFamily="34" charset="0"/>
              </a:rPr>
              <a:t>Possibly hinder the management decision making</a:t>
            </a:r>
          </a:p>
        </p:txBody>
      </p:sp>
      <p:sp>
        <p:nvSpPr>
          <p:cNvPr id="21197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smtClean="0">
                <a:latin typeface="Georgia" panose="02040502050405020303" pitchFamily="18" charset="0"/>
                <a:cs typeface="Times New Roman" panose="02020603050405020304" pitchFamily="18" charset="0"/>
              </a:rPr>
              <a:t>Risk – Reporting</a:t>
            </a:r>
            <a:endParaRPr lang="en-US" altLang="en-US" sz="2400" b="1" smtClean="0">
              <a:latin typeface="Georgia" panose="02040502050405020303" pitchFamily="18" charset="0"/>
            </a:endParaRPr>
          </a:p>
        </p:txBody>
      </p:sp>
      <p:pic>
        <p:nvPicPr>
          <p:cNvPr id="21197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199" y="4699000"/>
            <a:ext cx="2487613" cy="16732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119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612" y="2815004"/>
            <a:ext cx="2489200" cy="16764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Flowchart: Merge 7">
            <a:hlinkClick r:id="rId5" action="ppaction://hlinksldjump"/>
          </p:cNvPr>
          <p:cNvSpPr/>
          <p:nvPr/>
        </p:nvSpPr>
        <p:spPr>
          <a:xfrm rot="5400000">
            <a:off x="8878093" y="659050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215806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1219201"/>
            <a:ext cx="5562601" cy="390545"/>
          </a:xfrm>
          <a:prstGeom prst="rect">
            <a:avLst/>
          </a:prstGeom>
          <a:solidFill>
            <a:srgbClr val="1F5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p>
        </p:txBody>
      </p:sp>
      <p:sp>
        <p:nvSpPr>
          <p:cNvPr id="23" name="Title 4"/>
          <p:cNvSpPr txBox="1">
            <a:spLocks/>
          </p:cNvSpPr>
          <p:nvPr/>
        </p:nvSpPr>
        <p:spPr>
          <a:xfrm>
            <a:off x="152024" y="1274479"/>
            <a:ext cx="5791576" cy="318549"/>
          </a:xfrm>
          <a:prstGeom prst="rect">
            <a:avLst/>
          </a:prstGeom>
        </p:spPr>
        <p:txBody>
          <a:bodyPr/>
          <a:lstStyle>
            <a:lvl1pPr algn="l" defTabSz="914400" rtl="0" eaLnBrk="1" latinLnBrk="0" hangingPunct="1">
              <a:lnSpc>
                <a:spcPct val="90000"/>
              </a:lnSpc>
              <a:spcBef>
                <a:spcPct val="0"/>
              </a:spcBef>
              <a:buNone/>
              <a:defRPr lang="en-US" sz="2400" b="1" i="0" kern="1200" dirty="0">
                <a:solidFill>
                  <a:schemeClr val="bg1"/>
                </a:solidFill>
                <a:latin typeface="+mj-lt"/>
                <a:ea typeface="+mj-ea"/>
                <a:cs typeface="+mj-cs"/>
              </a:defRPr>
            </a:lvl1pPr>
          </a:lstStyle>
          <a:p>
            <a:r>
              <a:rPr lang="en-IN" sz="1800" b="0">
                <a:latin typeface="Gill Sans" charset="0"/>
                <a:ea typeface="Gill Sans" charset="0"/>
                <a:cs typeface="Gill Sans" charset="0"/>
              </a:rPr>
              <a:t>ECLERX MARKETS </a:t>
            </a:r>
            <a:r>
              <a:rPr lang="en-IN" sz="1800" b="0" dirty="0">
                <a:latin typeface="Gill Sans" charset="0"/>
                <a:ea typeface="Gill Sans" charset="0"/>
                <a:cs typeface="Gill Sans" charset="0"/>
              </a:rPr>
              <a:t>LEADS</a:t>
            </a:r>
          </a:p>
        </p:txBody>
      </p:sp>
      <p:grpSp>
        <p:nvGrpSpPr>
          <p:cNvPr id="33" name="Group 32"/>
          <p:cNvGrpSpPr/>
          <p:nvPr/>
        </p:nvGrpSpPr>
        <p:grpSpPr>
          <a:xfrm>
            <a:off x="1820301" y="1905450"/>
            <a:ext cx="1673690" cy="1675951"/>
            <a:chOff x="1905000" y="1048199"/>
            <a:chExt cx="1673690" cy="1675951"/>
          </a:xfrm>
        </p:grpSpPr>
        <p:pic>
          <p:nvPicPr>
            <p:cNvPr id="13" name="Picture 12"/>
            <p:cNvPicPr>
              <a:picLocks noChangeAspect="1"/>
            </p:cNvPicPr>
            <p:nvPr/>
          </p:nvPicPr>
          <p:blipFill rotWithShape="1">
            <a:blip r:embed="rId3" cstate="print">
              <a:grayscl/>
              <a:extLst>
                <a:ext uri="{28A0092B-C50C-407E-A947-70E740481C1C}">
                  <a14:useLocalDpi xmlns:a14="http://schemas.microsoft.com/office/drawing/2010/main" val="0"/>
                </a:ext>
              </a:extLst>
            </a:blip>
            <a:srcRect t="-2164" b="23630"/>
            <a:stretch/>
          </p:blipFill>
          <p:spPr>
            <a:xfrm>
              <a:off x="2237845" y="1048199"/>
              <a:ext cx="1008000" cy="1008000"/>
            </a:xfrm>
            <a:prstGeom prst="ellipse">
              <a:avLst/>
            </a:prstGeom>
            <a:ln w="19050">
              <a:solidFill>
                <a:schemeClr val="bg1">
                  <a:lumMod val="85000"/>
                  <a:alpha val="55000"/>
                </a:schemeClr>
              </a:solidFill>
            </a:ln>
          </p:spPr>
        </p:pic>
        <p:sp>
          <p:nvSpPr>
            <p:cNvPr id="14" name="Rectangle 13"/>
            <p:cNvSpPr/>
            <p:nvPr/>
          </p:nvSpPr>
          <p:spPr>
            <a:xfrm>
              <a:off x="2063614" y="2061639"/>
              <a:ext cx="1356462"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Stephen Ingle</a:t>
              </a:r>
              <a:endParaRPr lang="en-US" sz="1400" dirty="0"/>
            </a:p>
          </p:txBody>
        </p:sp>
        <p:sp>
          <p:nvSpPr>
            <p:cNvPr id="35" name="Rectangle 34"/>
            <p:cNvSpPr/>
            <p:nvPr/>
          </p:nvSpPr>
          <p:spPr>
            <a:xfrm>
              <a:off x="1905000" y="2354818"/>
              <a:ext cx="1673690" cy="3693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Head of Business &amp; Product Development</a:t>
              </a:r>
              <a:endParaRPr lang="en-US" sz="900" dirty="0">
                <a:solidFill>
                  <a:srgbClr val="7A7A7A"/>
                </a:solidFill>
              </a:endParaRPr>
            </a:p>
          </p:txBody>
        </p:sp>
      </p:grpSp>
      <p:grpSp>
        <p:nvGrpSpPr>
          <p:cNvPr id="32" name="Group 31"/>
          <p:cNvGrpSpPr/>
          <p:nvPr/>
        </p:nvGrpSpPr>
        <p:grpSpPr>
          <a:xfrm>
            <a:off x="114578" y="1912558"/>
            <a:ext cx="1673690" cy="1532011"/>
            <a:chOff x="114578" y="1055307"/>
            <a:chExt cx="1673690" cy="1532011"/>
          </a:xfrm>
        </p:grpSpPr>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2971" b="24436"/>
            <a:stretch/>
          </p:blipFill>
          <p:spPr>
            <a:xfrm>
              <a:off x="447423" y="1055307"/>
              <a:ext cx="1008000" cy="1008000"/>
            </a:xfrm>
            <a:prstGeom prst="ellipse">
              <a:avLst/>
            </a:prstGeom>
            <a:ln w="19050">
              <a:solidFill>
                <a:schemeClr val="bg1">
                  <a:lumMod val="85000"/>
                  <a:alpha val="55000"/>
                </a:schemeClr>
              </a:solidFill>
            </a:ln>
          </p:spPr>
        </p:pic>
        <p:sp>
          <p:nvSpPr>
            <p:cNvPr id="37" name="Rectangle 36"/>
            <p:cNvSpPr/>
            <p:nvPr/>
          </p:nvSpPr>
          <p:spPr>
            <a:xfrm>
              <a:off x="386333" y="2063307"/>
              <a:ext cx="1130181"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Steve Vena</a:t>
              </a:r>
              <a:endParaRPr lang="en-US" sz="1400" dirty="0"/>
            </a:p>
          </p:txBody>
        </p:sp>
        <p:sp>
          <p:nvSpPr>
            <p:cNvPr id="44" name="Rectangle 43"/>
            <p:cNvSpPr/>
            <p:nvPr/>
          </p:nvSpPr>
          <p:spPr>
            <a:xfrm>
              <a:off x="114578" y="2356486"/>
              <a:ext cx="1673690" cy="2308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Global Head </a:t>
              </a:r>
              <a:r>
                <a:rPr lang="en-US" sz="900" dirty="0" err="1">
                  <a:solidFill>
                    <a:srgbClr val="7A7A7A"/>
                  </a:solidFill>
                  <a:latin typeface="Arial" charset="0"/>
                  <a:ea typeface="Arial" charset="0"/>
                  <a:cs typeface="Arial" charset="0"/>
                  <a:sym typeface="Roboto Bold"/>
                </a:rPr>
                <a:t>eClerx</a:t>
              </a:r>
              <a:r>
                <a:rPr lang="en-US" sz="900" dirty="0">
                  <a:solidFill>
                    <a:srgbClr val="7A7A7A"/>
                  </a:solidFill>
                  <a:latin typeface="Arial" charset="0"/>
                  <a:ea typeface="Arial" charset="0"/>
                  <a:cs typeface="Arial" charset="0"/>
                  <a:sym typeface="Roboto Bold"/>
                </a:rPr>
                <a:t> Markets</a:t>
              </a:r>
              <a:endParaRPr lang="en-US" sz="900" dirty="0">
                <a:solidFill>
                  <a:srgbClr val="7A7A7A"/>
                </a:solidFill>
              </a:endParaRPr>
            </a:p>
          </p:txBody>
        </p:sp>
      </p:grpSp>
      <p:grpSp>
        <p:nvGrpSpPr>
          <p:cNvPr id="34" name="Group 33"/>
          <p:cNvGrpSpPr/>
          <p:nvPr/>
        </p:nvGrpSpPr>
        <p:grpSpPr>
          <a:xfrm>
            <a:off x="3526024" y="1905450"/>
            <a:ext cx="1673690" cy="1537451"/>
            <a:chOff x="3733800" y="1048199"/>
            <a:chExt cx="1673690" cy="1537451"/>
          </a:xfrm>
        </p:grpSpPr>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l="1652" t="-1218" r="-1652" b="22683"/>
            <a:stretch/>
          </p:blipFill>
          <p:spPr>
            <a:xfrm>
              <a:off x="4066645" y="1048199"/>
              <a:ext cx="1008000" cy="1008000"/>
            </a:xfrm>
            <a:prstGeom prst="ellipse">
              <a:avLst/>
            </a:prstGeom>
            <a:ln w="19050">
              <a:solidFill>
                <a:schemeClr val="bg1">
                  <a:lumMod val="85000"/>
                  <a:alpha val="55000"/>
                </a:schemeClr>
              </a:solidFill>
            </a:ln>
          </p:spPr>
        </p:pic>
        <p:sp>
          <p:nvSpPr>
            <p:cNvPr id="45" name="Rectangle 44"/>
            <p:cNvSpPr/>
            <p:nvPr/>
          </p:nvSpPr>
          <p:spPr>
            <a:xfrm>
              <a:off x="3853141" y="2061639"/>
              <a:ext cx="1435008"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Mahesh Muthu</a:t>
              </a:r>
              <a:endParaRPr lang="en-US" sz="1400" dirty="0"/>
            </a:p>
          </p:txBody>
        </p:sp>
        <p:sp>
          <p:nvSpPr>
            <p:cNvPr id="46" name="Rectangle 45"/>
            <p:cNvSpPr/>
            <p:nvPr/>
          </p:nvSpPr>
          <p:spPr>
            <a:xfrm>
              <a:off x="3733800" y="2354818"/>
              <a:ext cx="1673690" cy="2308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Head of Client Engagement</a:t>
              </a:r>
              <a:endParaRPr lang="en-US" sz="900" dirty="0">
                <a:solidFill>
                  <a:srgbClr val="7A7A7A"/>
                </a:solidFill>
              </a:endParaRPr>
            </a:p>
          </p:txBody>
        </p:sp>
      </p:grpSp>
      <p:grpSp>
        <p:nvGrpSpPr>
          <p:cNvPr id="36" name="Group 35"/>
          <p:cNvGrpSpPr/>
          <p:nvPr/>
        </p:nvGrpSpPr>
        <p:grpSpPr>
          <a:xfrm>
            <a:off x="5231748" y="1905450"/>
            <a:ext cx="1975221" cy="1537451"/>
            <a:chOff x="5562600" y="1048199"/>
            <a:chExt cx="1975221" cy="1537451"/>
          </a:xfrm>
        </p:grpSpPr>
        <p:pic>
          <p:nvPicPr>
            <p:cNvPr id="8" name="Picture 7"/>
            <p:cNvPicPr>
              <a:picLocks noChangeAspect="1"/>
            </p:cNvPicPr>
            <p:nvPr/>
          </p:nvPicPr>
          <p:blipFill rotWithShape="1">
            <a:blip r:embed="rId6" cstate="print">
              <a:grayscl/>
              <a:extLst>
                <a:ext uri="{28A0092B-C50C-407E-A947-70E740481C1C}">
                  <a14:useLocalDpi xmlns:a14="http://schemas.microsoft.com/office/drawing/2010/main" val="0"/>
                </a:ext>
              </a:extLst>
            </a:blip>
            <a:srcRect l="182" t="-1132" r="-182" b="22598"/>
            <a:stretch/>
          </p:blipFill>
          <p:spPr>
            <a:xfrm>
              <a:off x="6046210" y="1048199"/>
              <a:ext cx="1008000" cy="1008000"/>
            </a:xfrm>
            <a:prstGeom prst="ellipse">
              <a:avLst/>
            </a:prstGeom>
            <a:ln w="19050">
              <a:solidFill>
                <a:schemeClr val="bg1">
                  <a:lumMod val="85000"/>
                  <a:alpha val="55000"/>
                </a:schemeClr>
              </a:solidFill>
            </a:ln>
          </p:spPr>
        </p:pic>
        <p:sp>
          <p:nvSpPr>
            <p:cNvPr id="47" name="Rectangle 46"/>
            <p:cNvSpPr/>
            <p:nvPr/>
          </p:nvSpPr>
          <p:spPr>
            <a:xfrm>
              <a:off x="5562600" y="2061639"/>
              <a:ext cx="1975221"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Srinivasan </a:t>
              </a:r>
              <a:r>
                <a:rPr lang="en-US" sz="1400" b="1" dirty="0" err="1">
                  <a:solidFill>
                    <a:srgbClr val="1B5574"/>
                  </a:solidFill>
                  <a:latin typeface="Arial" charset="0"/>
                  <a:ea typeface="Arial" charset="0"/>
                  <a:cs typeface="Arial" charset="0"/>
                  <a:sym typeface="Roboto Bold"/>
                </a:rPr>
                <a:t>Nadadhur</a:t>
              </a:r>
              <a:endParaRPr lang="en-US" sz="1400" dirty="0"/>
            </a:p>
          </p:txBody>
        </p:sp>
        <p:sp>
          <p:nvSpPr>
            <p:cNvPr id="48" name="Rectangle 47"/>
            <p:cNvSpPr/>
            <p:nvPr/>
          </p:nvSpPr>
          <p:spPr>
            <a:xfrm>
              <a:off x="5713365" y="2354818"/>
              <a:ext cx="1673690" cy="2308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Head of Operations</a:t>
              </a:r>
              <a:endParaRPr lang="en-US" sz="900" dirty="0">
                <a:solidFill>
                  <a:srgbClr val="7A7A7A"/>
                </a:solidFill>
              </a:endParaRPr>
            </a:p>
          </p:txBody>
        </p:sp>
      </p:grpSp>
      <p:grpSp>
        <p:nvGrpSpPr>
          <p:cNvPr id="55" name="Group 54"/>
          <p:cNvGrpSpPr/>
          <p:nvPr/>
        </p:nvGrpSpPr>
        <p:grpSpPr>
          <a:xfrm>
            <a:off x="7239000" y="1879643"/>
            <a:ext cx="1763624" cy="1677370"/>
            <a:chOff x="7583224" y="1022393"/>
            <a:chExt cx="1763624" cy="1677370"/>
          </a:xfrm>
        </p:grpSpPr>
        <p:pic>
          <p:nvPicPr>
            <p:cNvPr id="7" name="Picture 6"/>
            <p:cNvPicPr>
              <a:picLocks noChangeAspect="1"/>
            </p:cNvPicPr>
            <p:nvPr/>
          </p:nvPicPr>
          <p:blipFill rotWithShape="1">
            <a:blip r:embed="rId7" cstate="print">
              <a:grayscl/>
              <a:extLst>
                <a:ext uri="{28A0092B-C50C-407E-A947-70E740481C1C}">
                  <a14:useLocalDpi xmlns:a14="http://schemas.microsoft.com/office/drawing/2010/main" val="0"/>
                </a:ext>
              </a:extLst>
            </a:blip>
            <a:srcRect t="-1833" b="23298"/>
            <a:stretch/>
          </p:blipFill>
          <p:spPr>
            <a:xfrm>
              <a:off x="7944579" y="1022393"/>
              <a:ext cx="1040914" cy="1040914"/>
            </a:xfrm>
            <a:prstGeom prst="ellipse">
              <a:avLst/>
            </a:prstGeom>
            <a:ln w="19050">
              <a:solidFill>
                <a:schemeClr val="bg1">
                  <a:lumMod val="85000"/>
                  <a:alpha val="55000"/>
                </a:schemeClr>
              </a:solidFill>
            </a:ln>
          </p:spPr>
        </p:pic>
        <p:sp>
          <p:nvSpPr>
            <p:cNvPr id="49" name="Rectangle 48"/>
            <p:cNvSpPr/>
            <p:nvPr/>
          </p:nvSpPr>
          <p:spPr>
            <a:xfrm>
              <a:off x="7583224" y="2037252"/>
              <a:ext cx="1763624"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Francine </a:t>
              </a:r>
              <a:r>
                <a:rPr lang="en-US" sz="1400" b="1" dirty="0" err="1">
                  <a:solidFill>
                    <a:srgbClr val="1B5574"/>
                  </a:solidFill>
                  <a:latin typeface="Arial" charset="0"/>
                  <a:ea typeface="Arial" charset="0"/>
                  <a:cs typeface="Arial" charset="0"/>
                  <a:sym typeface="Roboto Bold"/>
                </a:rPr>
                <a:t>Falchook</a:t>
              </a:r>
              <a:endParaRPr lang="en-US" sz="1400" dirty="0"/>
            </a:p>
          </p:txBody>
        </p:sp>
        <p:sp>
          <p:nvSpPr>
            <p:cNvPr id="50" name="Rectangle 49"/>
            <p:cNvSpPr/>
            <p:nvPr/>
          </p:nvSpPr>
          <p:spPr>
            <a:xfrm>
              <a:off x="7628191" y="2330431"/>
              <a:ext cx="1673690" cy="3693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Global Head of Client Strategy &amp; Marketing</a:t>
              </a:r>
              <a:endParaRPr lang="en-US" sz="900" dirty="0">
                <a:solidFill>
                  <a:srgbClr val="7A7A7A"/>
                </a:solidFill>
              </a:endParaRPr>
            </a:p>
          </p:txBody>
        </p:sp>
      </p:grpSp>
      <p:pic>
        <p:nvPicPr>
          <p:cNvPr id="10" name="Picture 9"/>
          <p:cNvPicPr>
            <a:picLocks noChangeAspect="1"/>
          </p:cNvPicPr>
          <p:nvPr/>
        </p:nvPicPr>
        <p:blipFill rotWithShape="1">
          <a:blip r:embed="rId8" cstate="print">
            <a:grayscl/>
            <a:extLst>
              <a:ext uri="{28A0092B-C50C-407E-A947-70E740481C1C}">
                <a14:useLocalDpi xmlns:a14="http://schemas.microsoft.com/office/drawing/2010/main" val="0"/>
              </a:ext>
            </a:extLst>
          </a:blip>
          <a:srcRect t="-1163" b="22629"/>
          <a:stretch/>
        </p:blipFill>
        <p:spPr>
          <a:xfrm>
            <a:off x="704153" y="3825697"/>
            <a:ext cx="1003293" cy="1003293"/>
          </a:xfrm>
          <a:prstGeom prst="ellipse">
            <a:avLst/>
          </a:prstGeom>
          <a:ln w="19050">
            <a:solidFill>
              <a:schemeClr val="bg1">
                <a:lumMod val="85000"/>
                <a:alpha val="55000"/>
              </a:schemeClr>
            </a:solidFill>
          </a:ln>
        </p:spPr>
      </p:pic>
      <p:sp>
        <p:nvSpPr>
          <p:cNvPr id="51" name="Rectangle 50"/>
          <p:cNvSpPr/>
          <p:nvPr/>
        </p:nvSpPr>
        <p:spPr>
          <a:xfrm>
            <a:off x="531575" y="4876801"/>
            <a:ext cx="1348446"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Ben </a:t>
            </a:r>
            <a:r>
              <a:rPr lang="en-US" sz="1400" b="1" dirty="0" err="1">
                <a:solidFill>
                  <a:srgbClr val="1B5574"/>
                </a:solidFill>
                <a:latin typeface="Arial" charset="0"/>
                <a:ea typeface="Arial" charset="0"/>
                <a:cs typeface="Arial" charset="0"/>
                <a:sym typeface="Roboto Bold"/>
              </a:rPr>
              <a:t>Sciortino</a:t>
            </a:r>
            <a:endParaRPr lang="en-US" sz="1400" dirty="0"/>
          </a:p>
        </p:txBody>
      </p:sp>
      <p:sp>
        <p:nvSpPr>
          <p:cNvPr id="52" name="Rectangle 51"/>
          <p:cNvSpPr/>
          <p:nvPr/>
        </p:nvSpPr>
        <p:spPr>
          <a:xfrm>
            <a:off x="445030" y="5181600"/>
            <a:ext cx="1521536" cy="3693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Head of Client Engagement</a:t>
            </a:r>
            <a:endParaRPr lang="en-US" sz="900" dirty="0">
              <a:solidFill>
                <a:srgbClr val="7A7A7A"/>
              </a:solidFill>
            </a:endParaRPr>
          </a:p>
        </p:txBody>
      </p:sp>
      <p:pic>
        <p:nvPicPr>
          <p:cNvPr id="9" name="Picture 8"/>
          <p:cNvPicPr>
            <a:picLocks noChangeAspect="1"/>
          </p:cNvPicPr>
          <p:nvPr/>
        </p:nvPicPr>
        <p:blipFill rotWithShape="1">
          <a:blip r:embed="rId9" cstate="print">
            <a:grayscl/>
            <a:extLst>
              <a:ext uri="{28A0092B-C50C-407E-A947-70E740481C1C}">
                <a14:useLocalDpi xmlns:a14="http://schemas.microsoft.com/office/drawing/2010/main" val="0"/>
              </a:ext>
            </a:extLst>
          </a:blip>
          <a:srcRect l="2672" t="-2161" r="-2672" b="23627"/>
          <a:stretch/>
        </p:blipFill>
        <p:spPr>
          <a:xfrm>
            <a:off x="2855498" y="3825697"/>
            <a:ext cx="1003293" cy="1003293"/>
          </a:xfrm>
          <a:prstGeom prst="ellipse">
            <a:avLst/>
          </a:prstGeom>
          <a:ln w="19050">
            <a:solidFill>
              <a:schemeClr val="bg1">
                <a:lumMod val="85000"/>
                <a:alpha val="55000"/>
              </a:schemeClr>
            </a:solidFill>
          </a:ln>
        </p:spPr>
      </p:pic>
      <p:sp>
        <p:nvSpPr>
          <p:cNvPr id="53" name="Rectangle 52"/>
          <p:cNvSpPr/>
          <p:nvPr/>
        </p:nvSpPr>
        <p:spPr>
          <a:xfrm>
            <a:off x="2622807" y="4876801"/>
            <a:ext cx="1468672" cy="307777"/>
          </a:xfrm>
          <a:prstGeom prst="rect">
            <a:avLst/>
          </a:prstGeom>
        </p:spPr>
        <p:txBody>
          <a:bodyPr wrap="none">
            <a:spAutoFit/>
          </a:bodyPr>
          <a:lstStyle/>
          <a:p>
            <a:r>
              <a:rPr lang="en-US" sz="1400" b="1" dirty="0">
                <a:solidFill>
                  <a:srgbClr val="1B5574"/>
                </a:solidFill>
                <a:latin typeface="Arial" charset="0"/>
                <a:ea typeface="Arial" charset="0"/>
                <a:cs typeface="Arial" charset="0"/>
                <a:sym typeface="Roboto Bold"/>
              </a:rPr>
              <a:t>Sanjay </a:t>
            </a:r>
            <a:r>
              <a:rPr lang="en-US" sz="1400" b="1" dirty="0" err="1">
                <a:solidFill>
                  <a:srgbClr val="1B5574"/>
                </a:solidFill>
                <a:latin typeface="Arial" charset="0"/>
                <a:ea typeface="Arial" charset="0"/>
                <a:cs typeface="Arial" charset="0"/>
                <a:sym typeface="Roboto Bold"/>
              </a:rPr>
              <a:t>Kukreja</a:t>
            </a:r>
            <a:endParaRPr lang="en-US" sz="1400" dirty="0"/>
          </a:p>
        </p:txBody>
      </p:sp>
      <p:sp>
        <p:nvSpPr>
          <p:cNvPr id="54" name="Rectangle 53"/>
          <p:cNvSpPr/>
          <p:nvPr/>
        </p:nvSpPr>
        <p:spPr>
          <a:xfrm>
            <a:off x="2520298" y="5181600"/>
            <a:ext cx="1673690" cy="369332"/>
          </a:xfrm>
          <a:prstGeom prst="rect">
            <a:avLst/>
          </a:prstGeom>
        </p:spPr>
        <p:txBody>
          <a:bodyPr wrap="square">
            <a:spAutoFit/>
          </a:bodyPr>
          <a:lstStyle/>
          <a:p>
            <a:pPr algn="ctr"/>
            <a:r>
              <a:rPr lang="en-US" sz="900" dirty="0">
                <a:solidFill>
                  <a:srgbClr val="7A7A7A"/>
                </a:solidFill>
                <a:latin typeface="Arial" charset="0"/>
                <a:ea typeface="Arial" charset="0"/>
                <a:cs typeface="Arial" charset="0"/>
                <a:sym typeface="Roboto Bold"/>
              </a:rPr>
              <a:t>Head of Technology Services</a:t>
            </a:r>
            <a:endParaRPr lang="en-US" sz="900" dirty="0">
              <a:solidFill>
                <a:srgbClr val="7A7A7A"/>
              </a:solidFill>
            </a:endParaRPr>
          </a:p>
        </p:txBody>
      </p:sp>
      <p:pic>
        <p:nvPicPr>
          <p:cNvPr id="59" name="Picture 10" descr="C:\Users\supriya.tamankar\Desktop\senior_manager_photographs\Rohitash_Gupta.jpg"/>
          <p:cNvPicPr>
            <a:picLocks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contrast="37000"/>
                    </a14:imgEffect>
                  </a14:imgLayer>
                </a14:imgProps>
              </a:ext>
            </a:extLst>
          </a:blip>
          <a:srcRect/>
          <a:stretch>
            <a:fillRect/>
          </a:stretch>
        </p:blipFill>
        <p:spPr bwMode="auto">
          <a:xfrm>
            <a:off x="5028257" y="3825696"/>
            <a:ext cx="1004400" cy="1004400"/>
          </a:xfrm>
          <a:prstGeom prst="ellipse">
            <a:avLst/>
          </a:prstGeom>
          <a:noFill/>
          <a:ln w="3175">
            <a:solidFill>
              <a:schemeClr val="bg1">
                <a:lumMod val="85000"/>
              </a:schemeClr>
            </a:solidFill>
          </a:ln>
        </p:spPr>
      </p:pic>
      <p:sp>
        <p:nvSpPr>
          <p:cNvPr id="60" name="TextBox 59"/>
          <p:cNvSpPr txBox="1"/>
          <p:nvPr/>
        </p:nvSpPr>
        <p:spPr>
          <a:xfrm>
            <a:off x="4811066" y="5193269"/>
            <a:ext cx="1390033" cy="282129"/>
          </a:xfrm>
          <a:prstGeom prst="rect">
            <a:avLst/>
          </a:prstGeom>
          <a:noFill/>
        </p:spPr>
        <p:txBody>
          <a:bodyPr wrap="square" lIns="0" tIns="0" rIns="0" bIns="0" rtlCol="0">
            <a:spAutoFit/>
          </a:bodyPr>
          <a:lstStyle/>
          <a:p>
            <a:pPr algn="ctr">
              <a:lnSpc>
                <a:spcPts val="1100"/>
              </a:lnSpc>
              <a:buSzPct val="100000"/>
            </a:pPr>
            <a:r>
              <a:rPr lang="en-IN" sz="900" dirty="0">
                <a:solidFill>
                  <a:srgbClr val="7A7A7A"/>
                </a:solidFill>
                <a:latin typeface="Arial" charset="0"/>
                <a:ea typeface="Arial" charset="0"/>
                <a:cs typeface="Arial" charset="0"/>
              </a:rPr>
              <a:t>Principal</a:t>
            </a:r>
          </a:p>
          <a:p>
            <a:pPr algn="ctr">
              <a:lnSpc>
                <a:spcPts val="1100"/>
              </a:lnSpc>
              <a:buSzPct val="100000"/>
            </a:pPr>
            <a:r>
              <a:rPr lang="en-IN" sz="900" dirty="0">
                <a:solidFill>
                  <a:srgbClr val="7A7A7A"/>
                </a:solidFill>
                <a:latin typeface="Arial" charset="0"/>
                <a:ea typeface="Arial" charset="0"/>
                <a:cs typeface="Arial" charset="0"/>
              </a:rPr>
              <a:t>Corporate Finance</a:t>
            </a:r>
          </a:p>
        </p:txBody>
      </p:sp>
      <p:sp>
        <p:nvSpPr>
          <p:cNvPr id="61" name="Rectangle 60"/>
          <p:cNvSpPr/>
          <p:nvPr/>
        </p:nvSpPr>
        <p:spPr>
          <a:xfrm>
            <a:off x="4683481" y="4876801"/>
            <a:ext cx="1515158" cy="307777"/>
          </a:xfrm>
          <a:prstGeom prst="rect">
            <a:avLst/>
          </a:prstGeom>
        </p:spPr>
        <p:txBody>
          <a:bodyPr wrap="none">
            <a:spAutoFit/>
          </a:bodyPr>
          <a:lstStyle/>
          <a:p>
            <a:r>
              <a:rPr lang="en-US" sz="1400" b="1" dirty="0" err="1">
                <a:solidFill>
                  <a:srgbClr val="1F5073"/>
                </a:solidFill>
                <a:latin typeface="Arial" charset="0"/>
                <a:ea typeface="Arial" charset="0"/>
                <a:cs typeface="Arial" charset="0"/>
              </a:rPr>
              <a:t>Rohitash</a:t>
            </a:r>
            <a:r>
              <a:rPr lang="en-US" sz="1400" b="1" dirty="0">
                <a:solidFill>
                  <a:srgbClr val="1F5073"/>
                </a:solidFill>
                <a:latin typeface="Arial" charset="0"/>
                <a:ea typeface="Arial" charset="0"/>
                <a:cs typeface="Arial" charset="0"/>
              </a:rPr>
              <a:t> Gupta</a:t>
            </a:r>
          </a:p>
        </p:txBody>
      </p:sp>
      <p:grpSp>
        <p:nvGrpSpPr>
          <p:cNvPr id="38" name="Group 37"/>
          <p:cNvGrpSpPr/>
          <p:nvPr/>
        </p:nvGrpSpPr>
        <p:grpSpPr>
          <a:xfrm>
            <a:off x="6805523" y="3805458"/>
            <a:ext cx="1280160" cy="1657842"/>
            <a:chOff x="6609183" y="1677602"/>
            <a:chExt cx="1280160" cy="1657842"/>
          </a:xfrm>
        </p:grpSpPr>
        <p:pic>
          <p:nvPicPr>
            <p:cNvPr id="39"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782538" y="1677602"/>
              <a:ext cx="933450" cy="11049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6609183" y="3086145"/>
              <a:ext cx="1280160" cy="249299"/>
            </a:xfrm>
            <a:prstGeom prst="rect">
              <a:avLst/>
            </a:prstGeom>
            <a:noFill/>
          </p:spPr>
          <p:txBody>
            <a:bodyPr wrap="square" lIns="0" tIns="0" rIns="0" bIns="0" rtlCol="0">
              <a:spAutoFit/>
            </a:bodyPr>
            <a:lstStyle/>
            <a:p>
              <a:pPr algn="ctr">
                <a:lnSpc>
                  <a:spcPct val="90000"/>
                </a:lnSpc>
                <a:buSzPct val="100000"/>
              </a:pPr>
              <a:r>
                <a:rPr lang="en-IN" sz="900" dirty="0" smtClean="0">
                  <a:solidFill>
                    <a:srgbClr val="7A7A7A"/>
                  </a:solidFill>
                  <a:latin typeface="Arial" charset="0"/>
                  <a:ea typeface="Arial" charset="0"/>
                  <a:cs typeface="Arial" charset="0"/>
                </a:rPr>
                <a:t>Principal</a:t>
              </a:r>
              <a:r>
                <a:rPr lang="en-IN" sz="900" dirty="0">
                  <a:solidFill>
                    <a:srgbClr val="7A7A7A"/>
                  </a:solidFill>
                  <a:latin typeface="Arial" charset="0"/>
                  <a:ea typeface="Arial" charset="0"/>
                  <a:cs typeface="Arial" charset="0"/>
                </a:rPr>
                <a:t/>
              </a:r>
              <a:br>
                <a:rPr lang="en-IN" sz="900" dirty="0">
                  <a:solidFill>
                    <a:srgbClr val="7A7A7A"/>
                  </a:solidFill>
                  <a:latin typeface="Arial" charset="0"/>
                  <a:ea typeface="Arial" charset="0"/>
                  <a:cs typeface="Arial" charset="0"/>
                </a:rPr>
              </a:br>
              <a:r>
                <a:rPr lang="en-IN" sz="900" dirty="0">
                  <a:solidFill>
                    <a:srgbClr val="7A7A7A"/>
                  </a:solidFill>
                  <a:latin typeface="Arial" charset="0"/>
                  <a:ea typeface="Arial" charset="0"/>
                  <a:cs typeface="Arial" charset="0"/>
                </a:rPr>
                <a:t>Human Resources</a:t>
              </a:r>
            </a:p>
          </p:txBody>
        </p:sp>
      </p:grpSp>
      <p:sp>
        <p:nvSpPr>
          <p:cNvPr id="42" name="Rectangle 41"/>
          <p:cNvSpPr/>
          <p:nvPr/>
        </p:nvSpPr>
        <p:spPr>
          <a:xfrm>
            <a:off x="6720669" y="4870580"/>
            <a:ext cx="1451038" cy="307777"/>
          </a:xfrm>
          <a:prstGeom prst="rect">
            <a:avLst/>
          </a:prstGeom>
        </p:spPr>
        <p:txBody>
          <a:bodyPr wrap="none">
            <a:spAutoFit/>
          </a:bodyPr>
          <a:lstStyle/>
          <a:p>
            <a:r>
              <a:rPr lang="en-US" sz="1400" b="1" dirty="0" smtClean="0">
                <a:solidFill>
                  <a:srgbClr val="1F5073"/>
                </a:solidFill>
                <a:latin typeface="Arial" charset="0"/>
                <a:ea typeface="Arial" charset="0"/>
                <a:cs typeface="Arial" charset="0"/>
              </a:rPr>
              <a:t>Amir </a:t>
            </a:r>
            <a:r>
              <a:rPr lang="en-US" sz="1400" b="1" dirty="0" err="1" smtClean="0">
                <a:solidFill>
                  <a:srgbClr val="1F5073"/>
                </a:solidFill>
                <a:latin typeface="Arial" charset="0"/>
                <a:ea typeface="Arial" charset="0"/>
                <a:cs typeface="Arial" charset="0"/>
              </a:rPr>
              <a:t>Bharwani</a:t>
            </a:r>
            <a:endParaRPr lang="en-US" sz="1400" b="1" dirty="0">
              <a:solidFill>
                <a:srgbClr val="1F5073"/>
              </a:solidFill>
              <a:latin typeface="Arial" charset="0"/>
              <a:ea typeface="Arial" charset="0"/>
              <a:cs typeface="Arial" charset="0"/>
            </a:endParaRPr>
          </a:p>
        </p:txBody>
      </p:sp>
    </p:spTree>
    <p:extLst>
      <p:ext uri="{BB962C8B-B14F-4D97-AF65-F5344CB8AC3E}">
        <p14:creationId xmlns:p14="http://schemas.microsoft.com/office/powerpoint/2010/main" val="312014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1072747"/>
            <a:ext cx="3894949" cy="390545"/>
          </a:xfrm>
          <a:prstGeom prst="rect">
            <a:avLst/>
          </a:prstGeom>
          <a:solidFill>
            <a:srgbClr val="1F5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a:p>
        </p:txBody>
      </p:sp>
      <p:sp>
        <p:nvSpPr>
          <p:cNvPr id="34" name="TextBox 33"/>
          <p:cNvSpPr txBox="1"/>
          <p:nvPr/>
        </p:nvSpPr>
        <p:spPr>
          <a:xfrm>
            <a:off x="450081" y="1027594"/>
            <a:ext cx="2140719" cy="507831"/>
          </a:xfrm>
          <a:prstGeom prst="rect">
            <a:avLst/>
          </a:prstGeom>
          <a:noFill/>
        </p:spPr>
        <p:txBody>
          <a:bodyPr wrap="square" rtlCol="0">
            <a:spAutoFit/>
          </a:bodyPr>
          <a:lstStyle/>
          <a:p>
            <a:pPr>
              <a:lnSpc>
                <a:spcPct val="150000"/>
              </a:lnSpc>
            </a:pPr>
            <a:r>
              <a:rPr lang="en-US" dirty="0">
                <a:solidFill>
                  <a:schemeClr val="bg1"/>
                </a:solidFill>
                <a:latin typeface="Gill Sans" charset="0"/>
                <a:ea typeface="Gill Sans" charset="0"/>
                <a:cs typeface="Gill Sans" charset="0"/>
              </a:rPr>
              <a:t>OUR SERVICES</a:t>
            </a:r>
          </a:p>
        </p:txBody>
      </p:sp>
      <p:sp>
        <p:nvSpPr>
          <p:cNvPr id="35" name="Slide Number Placeholder 2"/>
          <p:cNvSpPr txBox="1">
            <a:spLocks/>
          </p:cNvSpPr>
          <p:nvPr/>
        </p:nvSpPr>
        <p:spPr>
          <a:xfrm>
            <a:off x="7421310" y="5764719"/>
            <a:ext cx="280365" cy="2077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chemeClr val="bg2"/>
              </a:solidFill>
            </a:endParaRPr>
          </a:p>
        </p:txBody>
      </p:sp>
      <p:sp>
        <p:nvSpPr>
          <p:cNvPr id="37" name="Oval 36"/>
          <p:cNvSpPr/>
          <p:nvPr/>
        </p:nvSpPr>
        <p:spPr>
          <a:xfrm>
            <a:off x="488807" y="3094057"/>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8" name="Oval 37"/>
          <p:cNvSpPr/>
          <p:nvPr/>
        </p:nvSpPr>
        <p:spPr>
          <a:xfrm>
            <a:off x="456707" y="3061957"/>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9" name="Oval 38"/>
          <p:cNvSpPr/>
          <p:nvPr/>
        </p:nvSpPr>
        <p:spPr>
          <a:xfrm>
            <a:off x="4913935" y="3094057"/>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40" name="Oval 39"/>
          <p:cNvSpPr/>
          <p:nvPr/>
        </p:nvSpPr>
        <p:spPr>
          <a:xfrm>
            <a:off x="4881834" y="3061957"/>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41" name="Rectangle 40"/>
          <p:cNvSpPr/>
          <p:nvPr/>
        </p:nvSpPr>
        <p:spPr>
          <a:xfrm>
            <a:off x="1125563" y="2987997"/>
            <a:ext cx="3648559" cy="1015663"/>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Cash Securities Operations</a:t>
            </a:r>
          </a:p>
          <a:p>
            <a:pPr>
              <a:lnSpc>
                <a:spcPct val="150000"/>
              </a:lnSpc>
            </a:pPr>
            <a:r>
              <a:rPr lang="en-US" sz="1200" dirty="0">
                <a:solidFill>
                  <a:schemeClr val="tx1">
                    <a:lumMod val="65000"/>
                    <a:lumOff val="35000"/>
                  </a:schemeClr>
                </a:solidFill>
                <a:latin typeface="Arial" charset="0"/>
                <a:ea typeface="Arial" charset="0"/>
                <a:cs typeface="Arial" charset="0"/>
              </a:rPr>
              <a:t>Domain knowledge and execution expertise help us to optimally manage cash securities operations</a:t>
            </a:r>
          </a:p>
        </p:txBody>
      </p:sp>
      <p:sp>
        <p:nvSpPr>
          <p:cNvPr id="42" name="Rectangle 41"/>
          <p:cNvSpPr/>
          <p:nvPr/>
        </p:nvSpPr>
        <p:spPr>
          <a:xfrm>
            <a:off x="5661637" y="2987997"/>
            <a:ext cx="3305923" cy="1015663"/>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Analytics</a:t>
            </a:r>
          </a:p>
          <a:p>
            <a:pPr>
              <a:lnSpc>
                <a:spcPct val="150000"/>
              </a:lnSpc>
            </a:pPr>
            <a:r>
              <a:rPr lang="en-US" sz="1200" dirty="0">
                <a:solidFill>
                  <a:schemeClr val="tx1">
                    <a:lumMod val="65000"/>
                    <a:lumOff val="35000"/>
                  </a:schemeClr>
                </a:solidFill>
                <a:latin typeface="Arial" charset="0"/>
                <a:ea typeface="Arial" charset="0"/>
                <a:cs typeface="Arial" charset="0"/>
              </a:rPr>
              <a:t>Make the most of your data assets to yield enhanced customer visibility</a:t>
            </a:r>
          </a:p>
        </p:txBody>
      </p:sp>
      <p:sp>
        <p:nvSpPr>
          <p:cNvPr id="46" name="Oval 45"/>
          <p:cNvSpPr/>
          <p:nvPr/>
        </p:nvSpPr>
        <p:spPr>
          <a:xfrm>
            <a:off x="488808" y="1838796"/>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rial" charset="0"/>
              <a:ea typeface="Arial" charset="0"/>
              <a:cs typeface="Arial" charset="0"/>
            </a:endParaRPr>
          </a:p>
        </p:txBody>
      </p:sp>
      <p:sp>
        <p:nvSpPr>
          <p:cNvPr id="47" name="Oval 46"/>
          <p:cNvSpPr/>
          <p:nvPr/>
        </p:nvSpPr>
        <p:spPr>
          <a:xfrm>
            <a:off x="456707" y="1806695"/>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rial" charset="0"/>
              <a:ea typeface="Arial" charset="0"/>
              <a:cs typeface="Arial" charset="0"/>
            </a:endParaRPr>
          </a:p>
        </p:txBody>
      </p:sp>
      <p:sp>
        <p:nvSpPr>
          <p:cNvPr id="48" name="Rectangle 47"/>
          <p:cNvSpPr/>
          <p:nvPr/>
        </p:nvSpPr>
        <p:spPr>
          <a:xfrm>
            <a:off x="1125563" y="1798610"/>
            <a:ext cx="3648559" cy="1015663"/>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Derivative Trade Support</a:t>
            </a:r>
          </a:p>
          <a:p>
            <a:pPr>
              <a:lnSpc>
                <a:spcPct val="150000"/>
              </a:lnSpc>
            </a:pPr>
            <a:r>
              <a:rPr lang="en-US" sz="1200" dirty="0">
                <a:solidFill>
                  <a:schemeClr val="tx1">
                    <a:lumMod val="65000"/>
                    <a:lumOff val="35000"/>
                  </a:schemeClr>
                </a:solidFill>
                <a:latin typeface="Arial" charset="0"/>
                <a:ea typeface="Arial" charset="0"/>
                <a:cs typeface="Arial" charset="0"/>
              </a:rPr>
              <a:t>Efficiently manage all post-execution trade activity across complex derivative transactions</a:t>
            </a:r>
          </a:p>
        </p:txBody>
      </p:sp>
      <p:sp>
        <p:nvSpPr>
          <p:cNvPr id="49" name="Oval 48"/>
          <p:cNvSpPr/>
          <p:nvPr/>
        </p:nvSpPr>
        <p:spPr>
          <a:xfrm>
            <a:off x="4913935" y="1838796"/>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rial" charset="0"/>
              <a:ea typeface="Arial" charset="0"/>
              <a:cs typeface="Arial" charset="0"/>
            </a:endParaRPr>
          </a:p>
        </p:txBody>
      </p:sp>
      <p:sp>
        <p:nvSpPr>
          <p:cNvPr id="50" name="Oval 49"/>
          <p:cNvSpPr/>
          <p:nvPr/>
        </p:nvSpPr>
        <p:spPr>
          <a:xfrm>
            <a:off x="4881835" y="1806695"/>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rial" charset="0"/>
              <a:ea typeface="Arial" charset="0"/>
              <a:cs typeface="Arial" charset="0"/>
            </a:endParaRPr>
          </a:p>
        </p:txBody>
      </p:sp>
      <p:sp>
        <p:nvSpPr>
          <p:cNvPr id="51" name="Rectangle 50"/>
          <p:cNvSpPr/>
          <p:nvPr/>
        </p:nvSpPr>
        <p:spPr>
          <a:xfrm>
            <a:off x="5685678" y="1789932"/>
            <a:ext cx="3305923" cy="1015663"/>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Document Management </a:t>
            </a:r>
            <a:endParaRPr lang="en-US" sz="900" dirty="0">
              <a:solidFill>
                <a:srgbClr val="1B5574"/>
              </a:solidFill>
              <a:latin typeface="Arial" charset="0"/>
              <a:ea typeface="Arial" charset="0"/>
              <a:cs typeface="Arial" charset="0"/>
            </a:endParaRPr>
          </a:p>
          <a:p>
            <a:pPr>
              <a:lnSpc>
                <a:spcPct val="150000"/>
              </a:lnSpc>
            </a:pPr>
            <a:r>
              <a:rPr lang="en-US" sz="1200" dirty="0">
                <a:solidFill>
                  <a:schemeClr val="tx1">
                    <a:lumMod val="65000"/>
                    <a:lumOff val="35000"/>
                  </a:schemeClr>
                </a:solidFill>
                <a:latin typeface="Arial" charset="0"/>
                <a:ea typeface="Arial" charset="0"/>
                <a:cs typeface="Arial" charset="0"/>
              </a:rPr>
              <a:t>Provide actionable insights from paper documents</a:t>
            </a:r>
          </a:p>
        </p:txBody>
      </p:sp>
      <p:sp>
        <p:nvSpPr>
          <p:cNvPr id="55" name="Oval 54"/>
          <p:cNvSpPr/>
          <p:nvPr/>
        </p:nvSpPr>
        <p:spPr>
          <a:xfrm>
            <a:off x="488807" y="4347635"/>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6" name="Oval 55"/>
          <p:cNvSpPr/>
          <p:nvPr/>
        </p:nvSpPr>
        <p:spPr>
          <a:xfrm>
            <a:off x="456707" y="4315535"/>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7" name="Oval 56"/>
          <p:cNvSpPr/>
          <p:nvPr/>
        </p:nvSpPr>
        <p:spPr>
          <a:xfrm>
            <a:off x="4913935" y="4347635"/>
            <a:ext cx="542804" cy="542804"/>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8" name="Oval 57"/>
          <p:cNvSpPr/>
          <p:nvPr/>
        </p:nvSpPr>
        <p:spPr>
          <a:xfrm>
            <a:off x="4881834" y="4315535"/>
            <a:ext cx="607007" cy="607007"/>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9" name="Rectangle 58"/>
          <p:cNvSpPr/>
          <p:nvPr/>
        </p:nvSpPr>
        <p:spPr>
          <a:xfrm>
            <a:off x="1125563" y="4347635"/>
            <a:ext cx="3648559" cy="1292662"/>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Regulatory Compliance &amp; Data</a:t>
            </a:r>
          </a:p>
          <a:p>
            <a:pPr>
              <a:lnSpc>
                <a:spcPct val="150000"/>
              </a:lnSpc>
            </a:pPr>
            <a:r>
              <a:rPr lang="en-US" sz="1200" dirty="0">
                <a:solidFill>
                  <a:schemeClr val="tx1">
                    <a:lumMod val="65000"/>
                    <a:lumOff val="35000"/>
                  </a:schemeClr>
                </a:solidFill>
                <a:latin typeface="Arial" charset="0"/>
                <a:ea typeface="Arial" charset="0"/>
                <a:cs typeface="Arial" charset="0"/>
              </a:rPr>
              <a:t>Deliver scalable and cost-effective solutions for regulatory, compliance, and data management initiatives</a:t>
            </a:r>
          </a:p>
        </p:txBody>
      </p:sp>
      <p:sp>
        <p:nvSpPr>
          <p:cNvPr id="60" name="Rectangle 59"/>
          <p:cNvSpPr/>
          <p:nvPr/>
        </p:nvSpPr>
        <p:spPr>
          <a:xfrm>
            <a:off x="5661637" y="4315534"/>
            <a:ext cx="3305923" cy="1292662"/>
          </a:xfrm>
          <a:prstGeom prst="rect">
            <a:avLst/>
          </a:prstGeom>
        </p:spPr>
        <p:txBody>
          <a:bodyPr wrap="square">
            <a:spAutoFit/>
          </a:bodyPr>
          <a:lstStyle/>
          <a:p>
            <a:pPr>
              <a:lnSpc>
                <a:spcPct val="150000"/>
              </a:lnSpc>
            </a:pPr>
            <a:r>
              <a:rPr lang="en-US" sz="1600" b="1" dirty="0">
                <a:solidFill>
                  <a:srgbClr val="1B5574"/>
                </a:solidFill>
                <a:latin typeface="Arial" charset="0"/>
                <a:ea typeface="Arial" charset="0"/>
                <a:cs typeface="Arial" charset="0"/>
              </a:rPr>
              <a:t>Technology Services</a:t>
            </a:r>
            <a:endParaRPr lang="en-US" sz="900" dirty="0">
              <a:solidFill>
                <a:srgbClr val="1B5574"/>
              </a:solidFill>
              <a:latin typeface="Arial" charset="0"/>
              <a:ea typeface="Arial" charset="0"/>
              <a:cs typeface="Arial" charset="0"/>
            </a:endParaRPr>
          </a:p>
          <a:p>
            <a:pPr>
              <a:lnSpc>
                <a:spcPct val="150000"/>
              </a:lnSpc>
            </a:pPr>
            <a:r>
              <a:rPr lang="en-US" sz="1200" dirty="0">
                <a:solidFill>
                  <a:schemeClr val="tx1">
                    <a:lumMod val="65000"/>
                    <a:lumOff val="35000"/>
                  </a:schemeClr>
                </a:solidFill>
                <a:latin typeface="Arial" charset="0"/>
                <a:ea typeface="Arial" charset="0"/>
                <a:cs typeface="Arial" charset="0"/>
              </a:rPr>
              <a:t>Utilize a robust set of solutions to drive efficiencies, improve quality, and reduce costs, while meeting stringent deadlines</a:t>
            </a:r>
          </a:p>
        </p:txBody>
      </p:sp>
      <p:pic>
        <p:nvPicPr>
          <p:cNvPr id="63" name="Picture 6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81208" y="3264821"/>
            <a:ext cx="270539" cy="270539"/>
          </a:xfrm>
          <a:prstGeom prst="rect">
            <a:avLst/>
          </a:prstGeom>
        </p:spPr>
      </p:pic>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7866" y="4489020"/>
            <a:ext cx="245944" cy="245944"/>
          </a:xfrm>
          <a:prstGeom prst="rect">
            <a:avLst/>
          </a:prstGeom>
        </p:spPr>
      </p:pic>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4224" y="4465552"/>
            <a:ext cx="270539" cy="270539"/>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21675" y="1930253"/>
            <a:ext cx="327352" cy="327352"/>
          </a:xfrm>
          <a:prstGeom prst="rect">
            <a:avLst/>
          </a:prstGeom>
        </p:spPr>
      </p:pic>
      <p:pic>
        <p:nvPicPr>
          <p:cNvPr id="67" name="Picture 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3903" y="3192572"/>
            <a:ext cx="297593" cy="297593"/>
          </a:xfrm>
          <a:prstGeom prst="rect">
            <a:avLst/>
          </a:prstGeom>
        </p:spPr>
      </p:pic>
      <p:pic>
        <p:nvPicPr>
          <p:cNvPr id="68" name="Picture 6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4017" y="1951091"/>
            <a:ext cx="297593" cy="297593"/>
          </a:xfrm>
          <a:prstGeom prst="rect">
            <a:avLst/>
          </a:prstGeom>
        </p:spPr>
      </p:pic>
    </p:spTree>
    <p:extLst>
      <p:ext uri="{BB962C8B-B14F-4D97-AF65-F5344CB8AC3E}">
        <p14:creationId xmlns:p14="http://schemas.microsoft.com/office/powerpoint/2010/main" val="352899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2940" y="3592427"/>
            <a:ext cx="2725943" cy="461665"/>
          </a:xfrm>
          <a:prstGeom prst="rect">
            <a:avLst/>
          </a:prstGeom>
          <a:noFill/>
        </p:spPr>
        <p:txBody>
          <a:bodyPr wrap="square" rtlCol="0">
            <a:spAutoFit/>
          </a:bodyPr>
          <a:lstStyle/>
          <a:p>
            <a:pPr>
              <a:lnSpc>
                <a:spcPct val="150000"/>
              </a:lnSpc>
            </a:pPr>
            <a:r>
              <a:rPr lang="en-US" sz="1600" dirty="0">
                <a:solidFill>
                  <a:srgbClr val="1B5574"/>
                </a:solidFill>
                <a:latin typeface="Gill Sans" charset="0"/>
                <a:ea typeface="Gill Sans" charset="0"/>
                <a:cs typeface="Gill Sans" charset="0"/>
              </a:rPr>
              <a:t>Derivative Trade Support</a:t>
            </a:r>
          </a:p>
        </p:txBody>
      </p:sp>
      <p:sp>
        <p:nvSpPr>
          <p:cNvPr id="10" name="Rectangle 9"/>
          <p:cNvSpPr/>
          <p:nvPr/>
        </p:nvSpPr>
        <p:spPr>
          <a:xfrm>
            <a:off x="382939" y="4033042"/>
            <a:ext cx="3890416" cy="1754326"/>
          </a:xfrm>
          <a:prstGeom prst="rect">
            <a:avLst/>
          </a:prstGeom>
        </p:spPr>
        <p:txBody>
          <a:bodyPr wrap="square">
            <a:spAutoFit/>
          </a:bodyPr>
          <a:lstStyle/>
          <a:p>
            <a:pPr>
              <a:lnSpc>
                <a:spcPct val="150000"/>
              </a:lnSpc>
            </a:pPr>
            <a:r>
              <a:rPr lang="en-US" sz="1200" dirty="0">
                <a:solidFill>
                  <a:schemeClr val="tx1">
                    <a:lumMod val="65000"/>
                    <a:lumOff val="35000"/>
                  </a:schemeClr>
                </a:solidFill>
                <a:latin typeface="Arial" charset="0"/>
                <a:ea typeface="Arial" charset="0"/>
                <a:cs typeface="Arial" charset="0"/>
              </a:rPr>
              <a:t>eClerx Markets supports all post-execution activity across bilateral OTC derivatives, cleared OTC derivatives, and listed derivative transactions.  From drafting long-form confirmations for structured products, through managing collateral to settling of any cash flow, we are recognized for quality and scale.</a:t>
            </a:r>
          </a:p>
        </p:txBody>
      </p:sp>
      <p:sp>
        <p:nvSpPr>
          <p:cNvPr id="37" name="object 14"/>
          <p:cNvSpPr txBox="1">
            <a:spLocks/>
          </p:cNvSpPr>
          <p:nvPr/>
        </p:nvSpPr>
        <p:spPr>
          <a:xfrm>
            <a:off x="5791201" y="1779587"/>
            <a:ext cx="2865209" cy="2954655"/>
          </a:xfrm>
          <a:prstGeom prst="rect">
            <a:avLst/>
          </a:prstGeom>
        </p:spPr>
        <p:txBody>
          <a:bodyPr vert="horz" wrap="square" lIns="0" tIns="0" rIns="0" bIns="0" rtlCol="0">
            <a:spAutoFit/>
          </a:bodyPr>
          <a:lstStyle>
            <a:lvl1pPr marL="0">
              <a:defRPr sz="1100" b="1" i="0">
                <a:solidFill>
                  <a:srgbClr val="006FC0"/>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8098">
              <a:defRPr/>
            </a:pPr>
            <a:r>
              <a:rPr lang="en-GB" sz="1200" dirty="0">
                <a:solidFill>
                  <a:schemeClr val="bg1"/>
                </a:solidFill>
                <a:latin typeface="Arial" charset="0"/>
                <a:ea typeface="Arial" charset="0"/>
                <a:cs typeface="Arial" charset="0"/>
              </a:rPr>
              <a:t>Trade Support</a:t>
            </a: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OTC Confirmations</a:t>
            </a:r>
          </a:p>
          <a:p>
            <a:pPr marL="18098">
              <a:defRPr/>
            </a:pPr>
            <a:endParaRPr lang="en-GB" sz="120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Listed Derivatives Support</a:t>
            </a: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Billing &amp; Brokerage</a:t>
            </a: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Settlements</a:t>
            </a:r>
            <a:endParaRPr lang="en-GB" sz="1200" b="0" dirty="0">
              <a:solidFill>
                <a:schemeClr val="bg1"/>
              </a:solidFill>
              <a:latin typeface="Arial" charset="0"/>
              <a:ea typeface="Arial" charset="0"/>
              <a:cs typeface="Arial" charset="0"/>
            </a:endParaRP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Margin</a:t>
            </a:r>
            <a:endParaRPr lang="en-GB" sz="1200" b="0" dirty="0">
              <a:solidFill>
                <a:schemeClr val="bg1"/>
              </a:solidFill>
              <a:latin typeface="Arial" charset="0"/>
              <a:ea typeface="Arial" charset="0"/>
              <a:cs typeface="Arial" charset="0"/>
            </a:endParaRP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Clearing</a:t>
            </a:r>
            <a:endParaRPr lang="en-GB" sz="1200" b="0" dirty="0">
              <a:solidFill>
                <a:schemeClr val="bg1"/>
              </a:solidFill>
              <a:latin typeface="Arial" charset="0"/>
              <a:ea typeface="Arial" charset="0"/>
              <a:cs typeface="Arial" charset="0"/>
            </a:endParaRPr>
          </a:p>
          <a:p>
            <a:pPr marL="18098">
              <a:defRPr/>
            </a:pPr>
            <a:endParaRPr lang="en-GB" sz="1200" b="0" dirty="0">
              <a:solidFill>
                <a:schemeClr val="bg1"/>
              </a:solidFill>
              <a:latin typeface="Arial" charset="0"/>
              <a:ea typeface="Arial" charset="0"/>
              <a:cs typeface="Arial" charset="0"/>
            </a:endParaRPr>
          </a:p>
          <a:p>
            <a:pPr marL="18098">
              <a:defRPr/>
            </a:pPr>
            <a:r>
              <a:rPr lang="en-GB" sz="1200" dirty="0">
                <a:solidFill>
                  <a:schemeClr val="bg1"/>
                </a:solidFill>
                <a:latin typeface="Arial" charset="0"/>
                <a:ea typeface="Arial" charset="0"/>
                <a:cs typeface="Arial" charset="0"/>
              </a:rPr>
              <a:t>Reconciliations</a:t>
            </a:r>
            <a:endParaRPr lang="en-GB" sz="1200" b="0" dirty="0">
              <a:solidFill>
                <a:schemeClr val="bg1"/>
              </a:solidFill>
              <a:latin typeface="Arial" charset="0"/>
              <a:ea typeface="Arial" charset="0"/>
              <a:cs typeface="Arial" charset="0"/>
            </a:endParaRPr>
          </a:p>
          <a:p>
            <a:pPr marL="18098">
              <a:defRPr/>
            </a:pPr>
            <a:endParaRPr lang="en-GB" sz="1200" b="0" dirty="0">
              <a:solidFill>
                <a:schemeClr val="bg1"/>
              </a:solidFill>
              <a:latin typeface="Arial" charset="0"/>
              <a:ea typeface="Arial" charset="0"/>
              <a:cs typeface="Arial" charset="0"/>
            </a:endParaRPr>
          </a:p>
        </p:txBody>
      </p:sp>
      <p:pic>
        <p:nvPicPr>
          <p:cNvPr id="3" name="Picture Placeholder 2"/>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a:stretch>
            <a:fillRect/>
          </a:stretch>
        </p:blipFill>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8601" y="5763111"/>
            <a:ext cx="936821" cy="120651"/>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79046" y="3608019"/>
            <a:ext cx="198047" cy="198047"/>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79046" y="3232949"/>
            <a:ext cx="198047" cy="198047"/>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9046" y="2527626"/>
            <a:ext cx="198047" cy="198047"/>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69143" y="2165061"/>
            <a:ext cx="217852" cy="217852"/>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88048" y="2909434"/>
            <a:ext cx="180043" cy="180043"/>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96231" y="4361114"/>
            <a:ext cx="163676" cy="163676"/>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58250" y="3940350"/>
            <a:ext cx="239637" cy="239637"/>
          </a:xfrm>
          <a:prstGeom prst="rect">
            <a:avLst/>
          </a:prstGeom>
        </p:spPr>
      </p:pic>
      <p:pic>
        <p:nvPicPr>
          <p:cNvPr id="16" name="Picture 1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33089" y="1729817"/>
            <a:ext cx="289961" cy="289961"/>
          </a:xfrm>
          <a:prstGeom prst="rect">
            <a:avLst/>
          </a:prstGeom>
        </p:spPr>
      </p:pic>
    </p:spTree>
    <p:extLst>
      <p:ext uri="{BB962C8B-B14F-4D97-AF65-F5344CB8AC3E}">
        <p14:creationId xmlns:p14="http://schemas.microsoft.com/office/powerpoint/2010/main" val="4169976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4801" y="3417616"/>
            <a:ext cx="3494121" cy="461665"/>
          </a:xfrm>
          <a:prstGeom prst="rect">
            <a:avLst/>
          </a:prstGeom>
          <a:noFill/>
        </p:spPr>
        <p:txBody>
          <a:bodyPr wrap="square" rtlCol="0">
            <a:spAutoFit/>
          </a:bodyPr>
          <a:lstStyle/>
          <a:p>
            <a:pPr>
              <a:lnSpc>
                <a:spcPct val="150000"/>
              </a:lnSpc>
            </a:pPr>
            <a:r>
              <a:rPr lang="en-US" sz="1600" dirty="0">
                <a:solidFill>
                  <a:srgbClr val="1B5574"/>
                </a:solidFill>
                <a:latin typeface="Gill Sans" charset="0"/>
                <a:ea typeface="Gill Sans" charset="0"/>
                <a:cs typeface="Gill Sans" charset="0"/>
              </a:rPr>
              <a:t>Cash Securities Operations</a:t>
            </a:r>
          </a:p>
        </p:txBody>
      </p:sp>
      <p:sp>
        <p:nvSpPr>
          <p:cNvPr id="10" name="Rectangle 9"/>
          <p:cNvSpPr/>
          <p:nvPr/>
        </p:nvSpPr>
        <p:spPr>
          <a:xfrm>
            <a:off x="304800" y="3772432"/>
            <a:ext cx="4126006" cy="2031325"/>
          </a:xfrm>
          <a:prstGeom prst="rect">
            <a:avLst/>
          </a:prstGeom>
        </p:spPr>
        <p:txBody>
          <a:bodyPr wrap="square">
            <a:spAutoFit/>
          </a:bodyPr>
          <a:lstStyle/>
          <a:p>
            <a:pPr>
              <a:lnSpc>
                <a:spcPct val="150000"/>
              </a:lnSpc>
            </a:pPr>
            <a:r>
              <a:rPr lang="en-US" sz="1200" dirty="0">
                <a:solidFill>
                  <a:schemeClr val="tx1">
                    <a:lumMod val="65000"/>
                    <a:lumOff val="35000"/>
                  </a:schemeClr>
                </a:solidFill>
                <a:latin typeface="Arial" charset="0"/>
                <a:ea typeface="Arial" charset="0"/>
                <a:cs typeface="Arial" charset="0"/>
              </a:rPr>
              <a:t>eClerx Markets has extensive experience in cash securities operations spanning across multiple broker-dealer and sell-side institutions. We provide support for loan operations, securities financing, and corporate actions. Our services encompass various product types including primary and secondary loans, letters of credit, as well as equity and fixed income securities.</a:t>
            </a:r>
          </a:p>
        </p:txBody>
      </p:sp>
      <p:sp>
        <p:nvSpPr>
          <p:cNvPr id="20" name="Shape 423"/>
          <p:cNvSpPr/>
          <p:nvPr/>
        </p:nvSpPr>
        <p:spPr>
          <a:xfrm>
            <a:off x="5354448" y="1727411"/>
            <a:ext cx="2921848" cy="5909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200" dirty="0">
                <a:solidFill>
                  <a:schemeClr val="bg1"/>
                </a:solidFill>
                <a:latin typeface="Arial" charset="0"/>
                <a:ea typeface="Arial" charset="0"/>
                <a:cs typeface="Arial" charset="0"/>
              </a:rPr>
              <a:t>eClerx delivers value-add efficiencies by utilizing robotics, technology tools, and LEAN reengineering processes</a:t>
            </a:r>
          </a:p>
        </p:txBody>
      </p:sp>
      <p:sp>
        <p:nvSpPr>
          <p:cNvPr id="21" name="Shape 422"/>
          <p:cNvSpPr/>
          <p:nvPr/>
        </p:nvSpPr>
        <p:spPr>
          <a:xfrm>
            <a:off x="5354449" y="1460963"/>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Loans</a:t>
            </a:r>
            <a:endParaRPr sz="1200" b="1" spc="-75" dirty="0">
              <a:solidFill>
                <a:schemeClr val="bg1"/>
              </a:solidFill>
              <a:latin typeface="Arial" charset="0"/>
              <a:ea typeface="Arial" charset="0"/>
              <a:cs typeface="Arial" charset="0"/>
            </a:endParaRPr>
          </a:p>
        </p:txBody>
      </p:sp>
      <p:sp>
        <p:nvSpPr>
          <p:cNvPr id="29" name="Shape 425"/>
          <p:cNvSpPr/>
          <p:nvPr/>
        </p:nvSpPr>
        <p:spPr>
          <a:xfrm>
            <a:off x="5354449" y="3077959"/>
            <a:ext cx="2798951" cy="5909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200" dirty="0">
                <a:solidFill>
                  <a:schemeClr val="bg1"/>
                </a:solidFill>
                <a:latin typeface="Arial" charset="0"/>
                <a:ea typeface="Arial" charset="0"/>
                <a:cs typeface="Arial" charset="0"/>
              </a:rPr>
              <a:t>Our specialists manage the end-to-end operations for some of the largest lenders and borrowers in the market</a:t>
            </a:r>
          </a:p>
        </p:txBody>
      </p:sp>
      <p:sp>
        <p:nvSpPr>
          <p:cNvPr id="30" name="Shape 424"/>
          <p:cNvSpPr/>
          <p:nvPr/>
        </p:nvSpPr>
        <p:spPr>
          <a:xfrm>
            <a:off x="5354448" y="2788430"/>
            <a:ext cx="1487252" cy="276999"/>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defRPr sz="1800" spc="0">
                <a:solidFill>
                  <a:srgbClr val="000000"/>
                </a:solidFill>
              </a:defRPr>
            </a:pPr>
            <a:r>
              <a:rPr lang="en-US" sz="1200" b="1">
                <a:solidFill>
                  <a:schemeClr val="bg1"/>
                </a:solidFill>
                <a:latin typeface="Arial" charset="0"/>
                <a:ea typeface="Arial" charset="0"/>
                <a:cs typeface="Arial" charset="0"/>
              </a:rPr>
              <a:t>Securities Finance</a:t>
            </a:r>
            <a:endParaRPr sz="1200" b="1" spc="-75" dirty="0">
              <a:solidFill>
                <a:schemeClr val="bg1"/>
              </a:solidFill>
              <a:latin typeface="Arial" charset="0"/>
              <a:ea typeface="Arial" charset="0"/>
              <a:cs typeface="Arial" charset="0"/>
            </a:endParaRPr>
          </a:p>
        </p:txBody>
      </p:sp>
      <p:sp>
        <p:nvSpPr>
          <p:cNvPr id="31" name="Shape 423"/>
          <p:cNvSpPr/>
          <p:nvPr/>
        </p:nvSpPr>
        <p:spPr>
          <a:xfrm>
            <a:off x="5354449" y="4345198"/>
            <a:ext cx="2798951" cy="7571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200" dirty="0">
                <a:solidFill>
                  <a:schemeClr val="bg1"/>
                </a:solidFill>
                <a:latin typeface="Arial" charset="0"/>
                <a:ea typeface="Arial" charset="0"/>
                <a:cs typeface="Arial" charset="0"/>
              </a:rPr>
              <a:t>Our robust solutions and automated processes for corporate actions help reduce costs, risk exposure, and complexity</a:t>
            </a:r>
          </a:p>
        </p:txBody>
      </p:sp>
      <p:sp>
        <p:nvSpPr>
          <p:cNvPr id="32" name="Shape 422"/>
          <p:cNvSpPr/>
          <p:nvPr/>
        </p:nvSpPr>
        <p:spPr>
          <a:xfrm>
            <a:off x="5354449" y="4078752"/>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Corporate Actions</a:t>
            </a:r>
          </a:p>
        </p:txBody>
      </p:sp>
      <p:pic>
        <p:nvPicPr>
          <p:cNvPr id="15" name="Picture 14"/>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4862950" y="1514276"/>
            <a:ext cx="325943" cy="325943"/>
          </a:xfrm>
          <a:prstGeom prst="rect">
            <a:avLst/>
          </a:prstGeom>
        </p:spPr>
      </p:pic>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8048" y="2788429"/>
            <a:ext cx="254223" cy="254223"/>
          </a:xfrm>
          <a:prstGeom prst="rect">
            <a:avLst/>
          </a:prstGeom>
        </p:spPr>
      </p:pic>
      <p:pic>
        <p:nvPicPr>
          <p:cNvPr id="17" name="Picture 16"/>
          <p:cNvPicPr>
            <a:picLocks noChangeAspect="1"/>
          </p:cNvPicPr>
          <p:nvPr/>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002685" y="4014042"/>
            <a:ext cx="248081" cy="248081"/>
          </a:xfrm>
          <a:prstGeom prst="rect">
            <a:avLst/>
          </a:prstGeom>
        </p:spPr>
      </p:pic>
      <p:pic>
        <p:nvPicPr>
          <p:cNvPr id="3" name="Picture Placeholder 2"/>
          <p:cNvPicPr>
            <a:picLocks noGrp="1" noChangeAspect="1"/>
          </p:cNvPicPr>
          <p:nvPr>
            <p:ph type="pic" sz="quarter" idx="16"/>
          </p:nvPr>
        </p:nvPicPr>
        <p:blipFill>
          <a:blip r:embed="rId6" cstate="email">
            <a:extLst>
              <a:ext uri="{28A0092B-C50C-407E-A947-70E740481C1C}">
                <a14:useLocalDpi xmlns:a14="http://schemas.microsoft.com/office/drawing/2010/main"/>
              </a:ext>
            </a:extLst>
          </a:blip>
          <a:srcRect/>
          <a:stretch>
            <a:fillRect/>
          </a:stretch>
        </p:blipFill>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8601" y="5763111"/>
            <a:ext cx="936821" cy="120651"/>
          </a:xfrm>
          <a:prstGeom prst="rect">
            <a:avLst/>
          </a:prstGeom>
        </p:spPr>
      </p:pic>
    </p:spTree>
    <p:extLst>
      <p:ext uri="{BB962C8B-B14F-4D97-AF65-F5344CB8AC3E}">
        <p14:creationId xmlns:p14="http://schemas.microsoft.com/office/powerpoint/2010/main" val="2892227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53727" y="3541882"/>
            <a:ext cx="2939687" cy="461665"/>
          </a:xfrm>
          <a:prstGeom prst="rect">
            <a:avLst/>
          </a:prstGeom>
          <a:noFill/>
        </p:spPr>
        <p:txBody>
          <a:bodyPr wrap="square" rtlCol="0">
            <a:spAutoFit/>
          </a:bodyPr>
          <a:lstStyle/>
          <a:p>
            <a:pPr>
              <a:lnSpc>
                <a:spcPct val="150000"/>
              </a:lnSpc>
            </a:pPr>
            <a:r>
              <a:rPr lang="en-US" sz="1600" dirty="0">
                <a:solidFill>
                  <a:srgbClr val="1B5574"/>
                </a:solidFill>
                <a:latin typeface="Gill Sans" charset="0"/>
                <a:ea typeface="Gill Sans" charset="0"/>
                <a:cs typeface="Gill Sans" charset="0"/>
              </a:rPr>
              <a:t>Document Management</a:t>
            </a:r>
          </a:p>
        </p:txBody>
      </p:sp>
      <p:sp>
        <p:nvSpPr>
          <p:cNvPr id="10" name="Rectangle 9"/>
          <p:cNvSpPr/>
          <p:nvPr/>
        </p:nvSpPr>
        <p:spPr>
          <a:xfrm>
            <a:off x="353726" y="3961648"/>
            <a:ext cx="3989674" cy="1754326"/>
          </a:xfrm>
          <a:prstGeom prst="rect">
            <a:avLst/>
          </a:prstGeom>
        </p:spPr>
        <p:txBody>
          <a:bodyPr wrap="square">
            <a:spAutoFit/>
          </a:bodyPr>
          <a:lstStyle/>
          <a:p>
            <a:pPr>
              <a:lnSpc>
                <a:spcPct val="150000"/>
              </a:lnSpc>
            </a:pPr>
            <a:r>
              <a:rPr lang="en-US" sz="1200" dirty="0">
                <a:solidFill>
                  <a:schemeClr val="tx1">
                    <a:lumMod val="65000"/>
                    <a:lumOff val="35000"/>
                  </a:schemeClr>
                </a:solidFill>
                <a:latin typeface="Arial" charset="0"/>
                <a:ea typeface="Arial" charset="0"/>
                <a:cs typeface="Arial" charset="0"/>
              </a:rPr>
              <a:t>Regulators and financial institutions require full transparency into the contractual framework between financial institutions and their counterparties. </a:t>
            </a:r>
            <a:r>
              <a:rPr lang="en-US" sz="1200" dirty="0" err="1">
                <a:solidFill>
                  <a:schemeClr val="tx1">
                    <a:lumMod val="65000"/>
                    <a:lumOff val="35000"/>
                  </a:schemeClr>
                </a:solidFill>
                <a:latin typeface="Arial" charset="0"/>
                <a:ea typeface="Arial" charset="0"/>
                <a:cs typeface="Arial" charset="0"/>
              </a:rPr>
              <a:t>eClerx</a:t>
            </a:r>
            <a:r>
              <a:rPr lang="en-US" sz="1200" dirty="0">
                <a:solidFill>
                  <a:schemeClr val="tx1">
                    <a:lumMod val="65000"/>
                    <a:lumOff val="35000"/>
                  </a:schemeClr>
                </a:solidFill>
                <a:latin typeface="Arial" charset="0"/>
                <a:ea typeface="Arial" charset="0"/>
                <a:cs typeface="Arial" charset="0"/>
              </a:rPr>
              <a:t> Markets leverages its proprietary technology, </a:t>
            </a:r>
            <a:r>
              <a:rPr lang="en-US" sz="1200" dirty="0" err="1">
                <a:solidFill>
                  <a:schemeClr val="tx1">
                    <a:lumMod val="65000"/>
                    <a:lumOff val="35000"/>
                  </a:schemeClr>
                </a:solidFill>
                <a:latin typeface="Arial" charset="0"/>
                <a:ea typeface="Arial" charset="0"/>
                <a:cs typeface="Arial" charset="0"/>
              </a:rPr>
              <a:t>eXtractor</a:t>
            </a:r>
            <a:r>
              <a:rPr lang="en-US" sz="1200" dirty="0">
                <a:solidFill>
                  <a:schemeClr val="tx1">
                    <a:lumMod val="65000"/>
                    <a:lumOff val="35000"/>
                  </a:schemeClr>
                </a:solidFill>
                <a:latin typeface="Arial" charset="0"/>
                <a:ea typeface="Arial" charset="0"/>
                <a:cs typeface="Arial" charset="0"/>
              </a:rPr>
              <a:t>, to digitize contracts and turn them into data that can feed into downstream systems and identify risk.</a:t>
            </a:r>
          </a:p>
        </p:txBody>
      </p:sp>
      <p:sp>
        <p:nvSpPr>
          <p:cNvPr id="20" name="Shape 423"/>
          <p:cNvSpPr/>
          <p:nvPr/>
        </p:nvSpPr>
        <p:spPr>
          <a:xfrm>
            <a:off x="5506848" y="2025011"/>
            <a:ext cx="2875152" cy="6740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Our deep domain expertise allows us to customize data models using optical character recognition (OCR) to extract key terms and optimize output delivery</a:t>
            </a:r>
            <a:endParaRPr sz="1050" dirty="0">
              <a:solidFill>
                <a:schemeClr val="bg1"/>
              </a:solidFill>
              <a:latin typeface="Arial" charset="0"/>
              <a:ea typeface="Arial" charset="0"/>
              <a:cs typeface="Arial" charset="0"/>
              <a:sym typeface="Roboto Regular"/>
            </a:endParaRPr>
          </a:p>
        </p:txBody>
      </p:sp>
      <p:sp>
        <p:nvSpPr>
          <p:cNvPr id="21" name="Shape 422"/>
          <p:cNvSpPr/>
          <p:nvPr/>
        </p:nvSpPr>
        <p:spPr>
          <a:xfrm>
            <a:off x="5506849" y="1758564"/>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Trade Documents</a:t>
            </a:r>
            <a:endParaRPr sz="1200" b="1" spc="-75" dirty="0">
              <a:solidFill>
                <a:schemeClr val="bg1"/>
              </a:solidFill>
              <a:latin typeface="Arial" charset="0"/>
              <a:ea typeface="Arial" charset="0"/>
              <a:cs typeface="Arial" charset="0"/>
            </a:endParaRPr>
          </a:p>
        </p:txBody>
      </p:sp>
      <p:pic>
        <p:nvPicPr>
          <p:cNvPr id="22" name="Picture 21"/>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5068884" y="1752601"/>
            <a:ext cx="198065" cy="198065"/>
          </a:xfrm>
          <a:prstGeom prst="rect">
            <a:avLst/>
          </a:prstGeom>
        </p:spPr>
      </p:pic>
      <p:sp>
        <p:nvSpPr>
          <p:cNvPr id="29" name="Shape 425"/>
          <p:cNvSpPr/>
          <p:nvPr/>
        </p:nvSpPr>
        <p:spPr>
          <a:xfrm>
            <a:off x="5506848" y="3375558"/>
            <a:ext cx="2875152" cy="52860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We can guide you and your counterparties through the complex repapering and renegotiation needed for margin reform</a:t>
            </a:r>
            <a:endParaRPr sz="1050" dirty="0">
              <a:solidFill>
                <a:schemeClr val="bg1"/>
              </a:solidFill>
              <a:latin typeface="Arial" charset="0"/>
              <a:ea typeface="Arial" charset="0"/>
              <a:cs typeface="Arial" charset="0"/>
              <a:sym typeface="Roboto Regular"/>
            </a:endParaRPr>
          </a:p>
        </p:txBody>
      </p:sp>
      <p:sp>
        <p:nvSpPr>
          <p:cNvPr id="30" name="Shape 424"/>
          <p:cNvSpPr/>
          <p:nvPr/>
        </p:nvSpPr>
        <p:spPr>
          <a:xfrm>
            <a:off x="5506850" y="3086030"/>
            <a:ext cx="1102205" cy="276999"/>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defRPr sz="1800" spc="0">
                <a:solidFill>
                  <a:srgbClr val="000000"/>
                </a:solidFill>
              </a:defRPr>
            </a:pPr>
            <a:r>
              <a:rPr lang="en-US" sz="1200" b="1" dirty="0">
                <a:solidFill>
                  <a:schemeClr val="bg1"/>
                </a:solidFill>
                <a:latin typeface="Arial" charset="0"/>
                <a:ea typeface="Arial" charset="0"/>
                <a:cs typeface="Arial" charset="0"/>
              </a:rPr>
              <a:t>Repapering</a:t>
            </a:r>
            <a:endParaRPr sz="1200" b="1" spc="-75" dirty="0">
              <a:solidFill>
                <a:schemeClr val="bg1"/>
              </a:solidFill>
              <a:latin typeface="Arial" charset="0"/>
              <a:ea typeface="Arial" charset="0"/>
              <a:cs typeface="Arial" charset="0"/>
            </a:endParaRPr>
          </a:p>
        </p:txBody>
      </p:sp>
      <p:sp>
        <p:nvSpPr>
          <p:cNvPr id="31" name="Shape 423"/>
          <p:cNvSpPr/>
          <p:nvPr/>
        </p:nvSpPr>
        <p:spPr>
          <a:xfrm>
            <a:off x="5506848" y="4642799"/>
            <a:ext cx="2875152" cy="237757"/>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Convert PDF EGUS rate schedules into </a:t>
            </a:r>
            <a:r>
              <a:rPr lang="en-GB" sz="1050" dirty="0" err="1">
                <a:solidFill>
                  <a:schemeClr val="bg1"/>
                </a:solidFill>
                <a:latin typeface="Arial" charset="0"/>
                <a:ea typeface="Arial" charset="0"/>
                <a:cs typeface="Arial" charset="0"/>
              </a:rPr>
              <a:t>erates</a:t>
            </a:r>
            <a:endParaRPr lang="en-GB" sz="1050" dirty="0">
              <a:solidFill>
                <a:schemeClr val="bg1"/>
              </a:solidFill>
              <a:latin typeface="Arial" charset="0"/>
              <a:ea typeface="Arial" charset="0"/>
              <a:cs typeface="Arial" charset="0"/>
            </a:endParaRPr>
          </a:p>
        </p:txBody>
      </p:sp>
      <p:sp>
        <p:nvSpPr>
          <p:cNvPr id="32" name="Shape 422"/>
          <p:cNvSpPr/>
          <p:nvPr/>
        </p:nvSpPr>
        <p:spPr>
          <a:xfrm>
            <a:off x="5506849" y="4376353"/>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EGUS Digitization</a:t>
            </a:r>
          </a:p>
        </p:txBody>
      </p:sp>
      <p:pic>
        <p:nvPicPr>
          <p:cNvPr id="35" name="Picture 3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068885" y="4358015"/>
            <a:ext cx="239659" cy="239659"/>
          </a:xfrm>
          <a:prstGeom prst="rect">
            <a:avLst/>
          </a:prstGeom>
        </p:spPr>
      </p:pic>
      <p:pic>
        <p:nvPicPr>
          <p:cNvPr id="36" name="Picture 3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052485" y="3086000"/>
            <a:ext cx="230863" cy="230863"/>
          </a:xfrm>
          <a:prstGeom prst="rect">
            <a:avLst/>
          </a:prstGeom>
        </p:spPr>
      </p:pic>
      <p:pic>
        <p:nvPicPr>
          <p:cNvPr id="3" name="Picture Placeholder 2"/>
          <p:cNvPicPr>
            <a:picLocks noGrp="1" noChangeAspect="1"/>
          </p:cNvPicPr>
          <p:nvPr>
            <p:ph type="pic" sz="quarter" idx="16"/>
          </p:nvPr>
        </p:nvPicPr>
        <p:blipFill>
          <a:blip r:embed="rId5" cstate="email">
            <a:extLst>
              <a:ext uri="{28A0092B-C50C-407E-A947-70E740481C1C}">
                <a14:useLocalDpi xmlns:a14="http://schemas.microsoft.com/office/drawing/2010/main"/>
              </a:ext>
            </a:extLst>
          </a:blip>
          <a:srcRect/>
          <a:stretch>
            <a:fillRect/>
          </a:stretch>
        </p:blipFill>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48601" y="5763111"/>
            <a:ext cx="936821" cy="120651"/>
          </a:xfrm>
          <a:prstGeom prst="rect">
            <a:avLst/>
          </a:prstGeom>
        </p:spPr>
      </p:pic>
    </p:spTree>
    <p:extLst>
      <p:ext uri="{BB962C8B-B14F-4D97-AF65-F5344CB8AC3E}">
        <p14:creationId xmlns:p14="http://schemas.microsoft.com/office/powerpoint/2010/main" val="3627987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601" y="3429001"/>
            <a:ext cx="3767992" cy="461665"/>
          </a:xfrm>
          <a:prstGeom prst="rect">
            <a:avLst/>
          </a:prstGeom>
          <a:noFill/>
        </p:spPr>
        <p:txBody>
          <a:bodyPr wrap="square" rtlCol="0">
            <a:spAutoFit/>
          </a:bodyPr>
          <a:lstStyle/>
          <a:p>
            <a:pPr>
              <a:lnSpc>
                <a:spcPct val="150000"/>
              </a:lnSpc>
            </a:pPr>
            <a:r>
              <a:rPr lang="en-US" sz="1600" dirty="0">
                <a:solidFill>
                  <a:srgbClr val="1B5574"/>
                </a:solidFill>
                <a:latin typeface="Gill Sans" charset="0"/>
                <a:ea typeface="Gill Sans" charset="0"/>
                <a:cs typeface="Gill Sans" charset="0"/>
              </a:rPr>
              <a:t>Regulatory Compliance &amp; Data</a:t>
            </a:r>
          </a:p>
        </p:txBody>
      </p:sp>
      <p:sp>
        <p:nvSpPr>
          <p:cNvPr id="10" name="Rectangle 9"/>
          <p:cNvSpPr/>
          <p:nvPr/>
        </p:nvSpPr>
        <p:spPr>
          <a:xfrm>
            <a:off x="228601" y="3865502"/>
            <a:ext cx="4208930" cy="2031325"/>
          </a:xfrm>
          <a:prstGeom prst="rect">
            <a:avLst/>
          </a:prstGeom>
        </p:spPr>
        <p:txBody>
          <a:bodyPr wrap="square">
            <a:spAutoFit/>
          </a:bodyPr>
          <a:lstStyle/>
          <a:p>
            <a:pPr>
              <a:lnSpc>
                <a:spcPct val="150000"/>
              </a:lnSpc>
            </a:pPr>
            <a:r>
              <a:rPr lang="en-US" sz="1200" dirty="0">
                <a:solidFill>
                  <a:schemeClr val="tx1">
                    <a:lumMod val="65000"/>
                    <a:lumOff val="35000"/>
                  </a:schemeClr>
                </a:solidFill>
                <a:latin typeface="Arial" charset="0"/>
                <a:ea typeface="Arial" charset="0"/>
                <a:cs typeface="Arial" charset="0"/>
              </a:rPr>
              <a:t>We help our clients acquire, digitize, validate, store, and distribute data. What’s more, we do this while ensuring global compliance with regulations across multiple jurisdictions. Our industry-recognized solutions bring together deep domain experience, understanding of relevant regulations and data management know-how, combined with a pool of trained resources. </a:t>
            </a:r>
          </a:p>
        </p:txBody>
      </p:sp>
      <p:sp>
        <p:nvSpPr>
          <p:cNvPr id="20" name="Shape 423"/>
          <p:cNvSpPr/>
          <p:nvPr/>
        </p:nvSpPr>
        <p:spPr>
          <a:xfrm>
            <a:off x="5354448" y="1848433"/>
            <a:ext cx="2798952"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Deliver transparency through advanced workflows</a:t>
            </a:r>
            <a:endParaRPr sz="1050" dirty="0">
              <a:solidFill>
                <a:schemeClr val="bg1"/>
              </a:solidFill>
              <a:latin typeface="Arial" charset="0"/>
              <a:ea typeface="Arial" charset="0"/>
              <a:cs typeface="Arial" charset="0"/>
              <a:sym typeface="Roboto Regular"/>
            </a:endParaRPr>
          </a:p>
        </p:txBody>
      </p:sp>
      <p:sp>
        <p:nvSpPr>
          <p:cNvPr id="21" name="Shape 422"/>
          <p:cNvSpPr/>
          <p:nvPr/>
        </p:nvSpPr>
        <p:spPr>
          <a:xfrm>
            <a:off x="5354449" y="1581987"/>
            <a:ext cx="2203005"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KYC and Client Onboarding</a:t>
            </a:r>
            <a:endParaRPr sz="1200" b="1" spc="-75" dirty="0">
              <a:solidFill>
                <a:schemeClr val="bg1"/>
              </a:solidFill>
              <a:latin typeface="Arial" charset="0"/>
              <a:ea typeface="Arial" charset="0"/>
              <a:cs typeface="Arial" charset="0"/>
            </a:endParaRPr>
          </a:p>
        </p:txBody>
      </p:sp>
      <p:sp>
        <p:nvSpPr>
          <p:cNvPr id="29" name="Shape 425"/>
          <p:cNvSpPr/>
          <p:nvPr/>
        </p:nvSpPr>
        <p:spPr>
          <a:xfrm>
            <a:off x="5354448" y="2945533"/>
            <a:ext cx="2798952"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Minimize your reputational and regulatory exposure</a:t>
            </a:r>
            <a:endParaRPr sz="1050" dirty="0">
              <a:solidFill>
                <a:schemeClr val="bg1"/>
              </a:solidFill>
              <a:latin typeface="Arial" charset="0"/>
              <a:ea typeface="Arial" charset="0"/>
              <a:cs typeface="Arial" charset="0"/>
              <a:sym typeface="Roboto Regular"/>
            </a:endParaRPr>
          </a:p>
        </p:txBody>
      </p:sp>
      <p:sp>
        <p:nvSpPr>
          <p:cNvPr id="30" name="Shape 424"/>
          <p:cNvSpPr/>
          <p:nvPr/>
        </p:nvSpPr>
        <p:spPr>
          <a:xfrm>
            <a:off x="5354449" y="2656005"/>
            <a:ext cx="1800653" cy="276999"/>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defRPr sz="1800" spc="0">
                <a:solidFill>
                  <a:srgbClr val="000000"/>
                </a:solidFill>
              </a:defRPr>
            </a:pPr>
            <a:r>
              <a:rPr lang="en-US" sz="1200" b="1">
                <a:solidFill>
                  <a:schemeClr val="bg1"/>
                </a:solidFill>
                <a:latin typeface="Arial" charset="0"/>
                <a:ea typeface="Arial" charset="0"/>
                <a:cs typeface="Arial" charset="0"/>
              </a:rPr>
              <a:t>Transaction Monitoring</a:t>
            </a:r>
            <a:endParaRPr sz="1200" b="1" spc="-75" dirty="0">
              <a:solidFill>
                <a:schemeClr val="bg1"/>
              </a:solidFill>
              <a:latin typeface="Arial" charset="0"/>
              <a:ea typeface="Arial" charset="0"/>
              <a:cs typeface="Arial" charset="0"/>
            </a:endParaRPr>
          </a:p>
        </p:txBody>
      </p:sp>
      <p:sp>
        <p:nvSpPr>
          <p:cNvPr id="31" name="Shape 423"/>
          <p:cNvSpPr/>
          <p:nvPr/>
        </p:nvSpPr>
        <p:spPr>
          <a:xfrm>
            <a:off x="5354448" y="4018961"/>
            <a:ext cx="2798952" cy="52860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Organization-wide data management across client, product, market, and risk-related information</a:t>
            </a:r>
          </a:p>
        </p:txBody>
      </p:sp>
      <p:sp>
        <p:nvSpPr>
          <p:cNvPr id="32" name="Shape 422"/>
          <p:cNvSpPr/>
          <p:nvPr/>
        </p:nvSpPr>
        <p:spPr>
          <a:xfrm>
            <a:off x="5354449" y="3752515"/>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Reference Data</a:t>
            </a:r>
          </a:p>
        </p:txBody>
      </p:sp>
      <p:pic>
        <p:nvPicPr>
          <p:cNvPr id="3" name="Picture Placeholder 2"/>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sp>
        <p:nvSpPr>
          <p:cNvPr id="16" name="Shape 423"/>
          <p:cNvSpPr/>
          <p:nvPr/>
        </p:nvSpPr>
        <p:spPr>
          <a:xfrm>
            <a:off x="5338049" y="5058705"/>
            <a:ext cx="2798952"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End-to-end global tax compliance and operations solution</a:t>
            </a:r>
          </a:p>
        </p:txBody>
      </p:sp>
      <p:sp>
        <p:nvSpPr>
          <p:cNvPr id="17" name="Shape 422"/>
          <p:cNvSpPr/>
          <p:nvPr/>
        </p:nvSpPr>
        <p:spPr>
          <a:xfrm>
            <a:off x="5338049" y="4792259"/>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Tax Operations</a:t>
            </a:r>
          </a:p>
        </p:txBody>
      </p:sp>
      <p:pic>
        <p:nvPicPr>
          <p:cNvPr id="15" name="Picture 1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831482" y="3708006"/>
            <a:ext cx="263625" cy="263625"/>
          </a:xfrm>
          <a:prstGeom prst="rect">
            <a:avLst/>
          </a:prstGeom>
        </p:spPr>
      </p:pic>
      <p:pic>
        <p:nvPicPr>
          <p:cNvPr id="18" name="Picture 1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818299" y="1590255"/>
            <a:ext cx="289988" cy="289988"/>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18300" y="2662312"/>
            <a:ext cx="263625" cy="263625"/>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18300" y="4753700"/>
            <a:ext cx="263625" cy="263625"/>
          </a:xfrm>
          <a:prstGeom prst="rect">
            <a:avLst/>
          </a:prstGeom>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8601" y="5763111"/>
            <a:ext cx="936821" cy="120651"/>
          </a:xfrm>
          <a:prstGeom prst="rect">
            <a:avLst/>
          </a:prstGeom>
        </p:spPr>
      </p:pic>
    </p:spTree>
    <p:extLst>
      <p:ext uri="{BB962C8B-B14F-4D97-AF65-F5344CB8AC3E}">
        <p14:creationId xmlns:p14="http://schemas.microsoft.com/office/powerpoint/2010/main" val="187622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Derivatives – </a:t>
            </a:r>
            <a:br>
              <a:rPr lang="en-US" altLang="en-US" dirty="0" smtClean="0"/>
            </a:br>
            <a:r>
              <a:rPr lang="en-US" altLang="en-US" dirty="0" smtClean="0"/>
              <a:t>Exchange Traded vs. OTC </a:t>
            </a:r>
          </a:p>
        </p:txBody>
      </p:sp>
      <p:sp>
        <p:nvSpPr>
          <p:cNvPr id="6" name="Flowchart: Merge 5">
            <a:hlinkClick r:id="rId2" action="ppaction://hlinksldjump"/>
          </p:cNvPr>
          <p:cNvSpPr/>
          <p:nvPr/>
        </p:nvSpPr>
        <p:spPr>
          <a:xfrm rot="5400000">
            <a:off x="891650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pic>
        <p:nvPicPr>
          <p:cNvPr id="16" name="Picture 7"/>
          <p:cNvPicPr>
            <a:picLocks noChangeArrowheads="1"/>
          </p:cNvPicPr>
          <p:nvPr/>
        </p:nvPicPr>
        <p:blipFill>
          <a:blip r:embed="rId3">
            <a:extLst/>
          </a:blip>
          <a:srcRect/>
          <a:stretch>
            <a:fillRect/>
          </a:stretch>
        </p:blipFill>
        <p:spPr bwMode="auto">
          <a:xfrm>
            <a:off x="5561783" y="4844056"/>
            <a:ext cx="2267107" cy="15114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7" name="Picture 8"/>
          <p:cNvPicPr>
            <a:picLocks noChangeArrowheads="1"/>
          </p:cNvPicPr>
          <p:nvPr/>
        </p:nvPicPr>
        <p:blipFill>
          <a:blip r:embed="rId4">
            <a:extLst/>
          </a:blip>
          <a:srcRect/>
          <a:stretch>
            <a:fillRect/>
          </a:stretch>
        </p:blipFill>
        <p:spPr bwMode="auto">
          <a:xfrm>
            <a:off x="1404696" y="4844056"/>
            <a:ext cx="2185916" cy="15114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graphicFrame>
        <p:nvGraphicFramePr>
          <p:cNvPr id="18" name="Table 17"/>
          <p:cNvGraphicFramePr>
            <a:graphicFrameLocks noGrp="1"/>
          </p:cNvGraphicFramePr>
          <p:nvPr>
            <p:extLst>
              <p:ext uri="{D42A27DB-BD31-4B8C-83A1-F6EECF244321}">
                <p14:modId xmlns:p14="http://schemas.microsoft.com/office/powerpoint/2010/main" val="88352105"/>
              </p:ext>
            </p:extLst>
          </p:nvPr>
        </p:nvGraphicFramePr>
        <p:xfrm>
          <a:off x="228600" y="1234441"/>
          <a:ext cx="8686800" cy="3108960"/>
        </p:xfrm>
        <a:graphic>
          <a:graphicData uri="http://schemas.openxmlformats.org/drawingml/2006/table">
            <a:tbl>
              <a:tblPr firstRow="1" bandRow="1">
                <a:tableStyleId>{2D5ABB26-0587-4C30-8999-92F81FD0307C}</a:tableStyleId>
              </a:tblPr>
              <a:tblGrid>
                <a:gridCol w="1281230"/>
                <a:gridCol w="2842362"/>
                <a:gridCol w="4563208"/>
              </a:tblGrid>
              <a:tr h="0">
                <a:tc>
                  <a:txBody>
                    <a:bodyPr/>
                    <a:lstStyle/>
                    <a:p>
                      <a:r>
                        <a:rPr lang="en-US" sz="1200" b="1" dirty="0" smtClean="0">
                          <a:solidFill>
                            <a:schemeClr val="bg1"/>
                          </a:solidFill>
                          <a:latin typeface="Arial" panose="020B0604020202020204" pitchFamily="34" charset="0"/>
                          <a:cs typeface="Arial" panose="020B0604020202020204" pitchFamily="34" charset="0"/>
                        </a:rPr>
                        <a:t>Parameters</a:t>
                      </a:r>
                    </a:p>
                  </a:txBody>
                  <a:tcPr marL="45720" marR="45720" anchor="ctr">
                    <a:solidFill>
                      <a:schemeClr val="tx2"/>
                    </a:solidFill>
                  </a:tcPr>
                </a:tc>
                <a:tc>
                  <a:txBody>
                    <a:bodyPr/>
                    <a:lstStyle/>
                    <a:p>
                      <a:r>
                        <a:rPr lang="en-US" sz="1200" b="1" dirty="0" smtClean="0">
                          <a:solidFill>
                            <a:schemeClr val="bg1"/>
                          </a:solidFill>
                          <a:latin typeface="Arial" pitchFamily="34" charset="0"/>
                          <a:cs typeface="Arial" pitchFamily="34" charset="0"/>
                        </a:rPr>
                        <a:t>Exchange Traded</a:t>
                      </a:r>
                      <a:endParaRPr lang="en-US" sz="1200" b="1" dirty="0">
                        <a:solidFill>
                          <a:schemeClr val="bg1"/>
                        </a:solidFill>
                        <a:latin typeface="Arial" panose="020B0604020202020204" pitchFamily="34" charset="0"/>
                        <a:cs typeface="Arial" panose="020B0604020202020204" pitchFamily="34" charset="0"/>
                      </a:endParaRPr>
                    </a:p>
                  </a:txBody>
                  <a:tcPr marL="45720" marR="45720" anchor="ctr">
                    <a:solidFill>
                      <a:schemeClr val="tx2"/>
                    </a:solidFill>
                  </a:tcPr>
                </a:tc>
                <a:tc>
                  <a:txBody>
                    <a:bodyPr/>
                    <a:lstStyle/>
                    <a:p>
                      <a:r>
                        <a:rPr lang="en-US" sz="1200" b="1" dirty="0" smtClean="0">
                          <a:solidFill>
                            <a:schemeClr val="bg1"/>
                          </a:solidFill>
                          <a:latin typeface="Arial" pitchFamily="34" charset="0"/>
                          <a:cs typeface="Arial" pitchFamily="34" charset="0"/>
                        </a:rPr>
                        <a:t>Over</a:t>
                      </a:r>
                      <a:r>
                        <a:rPr lang="en-US" sz="1200" b="1" baseline="0" dirty="0" smtClean="0">
                          <a:solidFill>
                            <a:schemeClr val="bg1"/>
                          </a:solidFill>
                          <a:latin typeface="Arial" pitchFamily="34" charset="0"/>
                          <a:cs typeface="Arial" pitchFamily="34" charset="0"/>
                        </a:rPr>
                        <a:t> The Counter</a:t>
                      </a:r>
                      <a:endParaRPr lang="en-US" sz="1200" b="1" dirty="0">
                        <a:solidFill>
                          <a:schemeClr val="bg1"/>
                        </a:solidFill>
                        <a:latin typeface="Arial" panose="020B0604020202020204" pitchFamily="34" charset="0"/>
                        <a:cs typeface="Arial" panose="020B0604020202020204" pitchFamily="34" charset="0"/>
                      </a:endParaRPr>
                    </a:p>
                  </a:txBody>
                  <a:tcPr marL="45720" marR="45720" anchor="ctr">
                    <a:solidFill>
                      <a:schemeClr val="tx2"/>
                    </a:solidFill>
                  </a:tcPr>
                </a:tc>
              </a:tr>
              <a:tr h="0">
                <a:tc>
                  <a:txBody>
                    <a:bodyPr/>
                    <a:lstStyle/>
                    <a:p>
                      <a:r>
                        <a:rPr lang="en-US" sz="1200" b="0" dirty="0" smtClean="0">
                          <a:solidFill>
                            <a:schemeClr val="bg2">
                              <a:lumMod val="10000"/>
                            </a:schemeClr>
                          </a:solidFill>
                          <a:latin typeface="Arial" panose="020B0604020202020204" pitchFamily="34" charset="0"/>
                          <a:cs typeface="Arial" panose="020B0604020202020204" pitchFamily="34" charset="0"/>
                        </a:rPr>
                        <a:t>Products Contd.</a:t>
                      </a: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rPr>
                        <a:t>Futures: Agreement between two parties to buy or sell an asset at a certain time in the future at a certain price</a:t>
                      </a:r>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rPr>
                        <a:t>Baskets: Portfolios of underlying assets;</a:t>
                      </a:r>
                      <a:r>
                        <a:rPr lang="en-US" sz="1200" baseline="0" dirty="0" smtClean="0">
                          <a:solidFill>
                            <a:schemeClr val="bg2">
                              <a:lumMod val="10000"/>
                            </a:schemeClr>
                          </a:solidFill>
                          <a:latin typeface="Arial" panose="020B0604020202020204" pitchFamily="34" charset="0"/>
                          <a:cs typeface="Arial" panose="020B0604020202020204" pitchFamily="34" charset="0"/>
                        </a:rPr>
                        <a:t> </a:t>
                      </a:r>
                      <a:r>
                        <a:rPr lang="en-US" sz="1200" dirty="0" smtClean="0">
                          <a:solidFill>
                            <a:schemeClr val="bg2">
                              <a:lumMod val="10000"/>
                            </a:schemeClr>
                          </a:solidFill>
                          <a:latin typeface="Arial" panose="020B0604020202020204" pitchFamily="34" charset="0"/>
                          <a:cs typeface="Arial" panose="020B0604020202020204" pitchFamily="34" charset="0"/>
                        </a:rPr>
                        <a:t>usually a moving average or a basket of assets</a:t>
                      </a:r>
                      <a:endParaRPr lang="en-US" sz="1200" b="0" dirty="0" smtClean="0">
                        <a:solidFill>
                          <a:schemeClr val="bg2">
                            <a:lumMod val="10000"/>
                          </a:schemeClr>
                        </a:solidFill>
                        <a:latin typeface="Arial" panose="020B0604020202020204" pitchFamily="34" charset="0"/>
                        <a:cs typeface="Arial" panose="020B0604020202020204"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r>
              <a:tr h="0">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hlinkClick r:id="rId5" action="ppaction://hlinksldjump"/>
                        </a:rPr>
                        <a:t>Options</a:t>
                      </a:r>
                      <a:r>
                        <a:rPr lang="en-US" sz="1200" dirty="0" smtClean="0">
                          <a:solidFill>
                            <a:schemeClr val="bg2">
                              <a:lumMod val="10000"/>
                            </a:schemeClr>
                          </a:solidFill>
                          <a:latin typeface="Arial" panose="020B0604020202020204" pitchFamily="34" charset="0"/>
                          <a:cs typeface="Arial" panose="020B0604020202020204" pitchFamily="34" charset="0"/>
                        </a:rPr>
                        <a:t>: Underlying is an exchange</a:t>
                      </a:r>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rPr>
                        <a:t>Options: Underlying can be baskets or individual</a:t>
                      </a:r>
                      <a:r>
                        <a:rPr lang="en-US" sz="1200" baseline="0" dirty="0" smtClean="0">
                          <a:solidFill>
                            <a:schemeClr val="bg2">
                              <a:lumMod val="10000"/>
                            </a:schemeClr>
                          </a:solidFill>
                          <a:latin typeface="Arial" panose="020B0604020202020204" pitchFamily="34" charset="0"/>
                          <a:cs typeface="Arial" panose="020B0604020202020204" pitchFamily="34" charset="0"/>
                        </a:rPr>
                        <a:t> assets</a:t>
                      </a:r>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10000"/>
                            </a:schemeClr>
                          </a:solidFill>
                          <a:latin typeface="Arial" panose="020B0604020202020204" pitchFamily="34" charset="0"/>
                          <a:cs typeface="Arial" panose="020B0604020202020204" pitchFamily="34" charset="0"/>
                        </a:rPr>
                        <a:t>Warrants: Longer-dated options are called warrants</a:t>
                      </a:r>
                      <a:endParaRPr lang="en-US" sz="1200" b="0" dirty="0" smtClean="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rPr>
                        <a:t>Forwards: A customized contract between two parties to buy or sell an asset at a specified price on a future date</a:t>
                      </a:r>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chemeClr val="bg2">
                              <a:lumMod val="10000"/>
                            </a:schemeClr>
                          </a:solidFill>
                          <a:latin typeface="Arial" panose="020B0604020202020204" pitchFamily="34" charset="0"/>
                          <a:cs typeface="Arial" panose="020B0604020202020204" pitchFamily="34" charset="0"/>
                        </a:rPr>
                        <a:t>Swaps: Swaps are private agreements between two parties to exchange cash flows in the future according to a prearranged formula. They can be regarded as portfolios of forward contracts. Swaps</a:t>
                      </a:r>
                      <a:r>
                        <a:rPr lang="en-US" sz="1200" baseline="0" dirty="0" smtClean="0">
                          <a:solidFill>
                            <a:schemeClr val="bg2">
                              <a:lumMod val="10000"/>
                            </a:schemeClr>
                          </a:solidFill>
                          <a:latin typeface="Arial" panose="020B0604020202020204" pitchFamily="34" charset="0"/>
                          <a:cs typeface="Arial" panose="020B0604020202020204" pitchFamily="34" charset="0"/>
                        </a:rPr>
                        <a:t> are of 2 types:</a:t>
                      </a:r>
                      <a:endParaRPr lang="en-US" sz="1200" dirty="0" smtClean="0">
                        <a:solidFill>
                          <a:schemeClr val="bg2">
                            <a:lumMod val="10000"/>
                          </a:schemeClr>
                        </a:solidFill>
                        <a:latin typeface="Arial" panose="020B0604020202020204" pitchFamily="34" charset="0"/>
                        <a:cs typeface="Arial" panose="020B0604020202020204" pitchFamily="34" charset="0"/>
                      </a:endParaRPr>
                    </a:p>
                    <a:p>
                      <a:pPr marL="228600" indent="-228600">
                        <a:buFont typeface="Wingdings" pitchFamily="2" charset="2"/>
                        <a:buChar char="§"/>
                      </a:pPr>
                      <a:r>
                        <a:rPr lang="en-US" sz="1200" dirty="0" smtClean="0">
                          <a:solidFill>
                            <a:schemeClr val="bg2">
                              <a:lumMod val="10000"/>
                            </a:schemeClr>
                          </a:solidFill>
                          <a:latin typeface="Arial" panose="020B0604020202020204" pitchFamily="34" charset="0"/>
                          <a:cs typeface="Arial" panose="020B0604020202020204" pitchFamily="34" charset="0"/>
                          <a:hlinkClick r:id="rId6" action="ppaction://hlinksldjump"/>
                        </a:rPr>
                        <a:t>Credit Default Swap</a:t>
                      </a:r>
                      <a:endParaRPr lang="en-US" sz="1200" dirty="0" smtClean="0">
                        <a:solidFill>
                          <a:schemeClr val="bg2">
                            <a:lumMod val="10000"/>
                          </a:schemeClr>
                        </a:solidFill>
                        <a:latin typeface="Arial" panose="020B0604020202020204" pitchFamily="34" charset="0"/>
                        <a:cs typeface="Arial" panose="020B0604020202020204" pitchFamily="34" charset="0"/>
                      </a:endParaRPr>
                    </a:p>
                    <a:p>
                      <a:pPr marL="228600" indent="-228600">
                        <a:buFont typeface="Wingdings" pitchFamily="2" charset="2"/>
                        <a:buChar char="§"/>
                      </a:pPr>
                      <a:r>
                        <a:rPr lang="en-US" sz="1200" dirty="0" smtClean="0">
                          <a:solidFill>
                            <a:schemeClr val="bg2">
                              <a:lumMod val="10000"/>
                            </a:schemeClr>
                          </a:solidFill>
                          <a:latin typeface="Arial" panose="020B0604020202020204" pitchFamily="34" charset="0"/>
                          <a:cs typeface="Arial" panose="020B0604020202020204" pitchFamily="34" charset="0"/>
                          <a:hlinkClick r:id="rId7" action="ppaction://hlinksldjump"/>
                        </a:rPr>
                        <a:t>Interest Rate Swap</a:t>
                      </a:r>
                      <a:endParaRPr lang="en-US" sz="1200" b="0" dirty="0">
                        <a:solidFill>
                          <a:schemeClr val="bg2">
                            <a:lumMod val="10000"/>
                          </a:schemeClr>
                        </a:solidFill>
                        <a:latin typeface="Arial" panose="020B0604020202020204" pitchFamily="34" charset="0"/>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137129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4801" y="3466718"/>
            <a:ext cx="1234871" cy="461665"/>
          </a:xfrm>
          <a:prstGeom prst="rect">
            <a:avLst/>
          </a:prstGeom>
          <a:noFill/>
        </p:spPr>
        <p:txBody>
          <a:bodyPr wrap="square" rtlCol="0">
            <a:spAutoFit/>
          </a:bodyPr>
          <a:lstStyle/>
          <a:p>
            <a:pPr>
              <a:lnSpc>
                <a:spcPct val="150000"/>
              </a:lnSpc>
            </a:pPr>
            <a:r>
              <a:rPr lang="en-US" sz="1600" dirty="0">
                <a:solidFill>
                  <a:srgbClr val="1B5574"/>
                </a:solidFill>
                <a:latin typeface="Gill Sans" charset="0"/>
                <a:ea typeface="Gill Sans" charset="0"/>
                <a:cs typeface="Gill Sans" charset="0"/>
              </a:rPr>
              <a:t>Analytics</a:t>
            </a:r>
          </a:p>
        </p:txBody>
      </p:sp>
      <p:sp>
        <p:nvSpPr>
          <p:cNvPr id="10" name="Rectangle 9"/>
          <p:cNvSpPr/>
          <p:nvPr/>
        </p:nvSpPr>
        <p:spPr>
          <a:xfrm>
            <a:off x="304800" y="3852437"/>
            <a:ext cx="4114800" cy="2031325"/>
          </a:xfrm>
          <a:prstGeom prst="rect">
            <a:avLst/>
          </a:prstGeom>
        </p:spPr>
        <p:txBody>
          <a:bodyPr wrap="square">
            <a:spAutoFit/>
          </a:bodyPr>
          <a:lstStyle/>
          <a:p>
            <a:pPr>
              <a:lnSpc>
                <a:spcPct val="150000"/>
              </a:lnSpc>
            </a:pPr>
            <a:r>
              <a:rPr lang="en-US" sz="1200" dirty="0" err="1">
                <a:solidFill>
                  <a:schemeClr val="tx1">
                    <a:lumMod val="65000"/>
                    <a:lumOff val="35000"/>
                  </a:schemeClr>
                </a:solidFill>
                <a:latin typeface="Arial" charset="0"/>
                <a:ea typeface="Arial" charset="0"/>
                <a:cs typeface="Arial" charset="0"/>
              </a:rPr>
              <a:t>eClerx</a:t>
            </a:r>
            <a:r>
              <a:rPr lang="en-US" sz="1200" dirty="0">
                <a:solidFill>
                  <a:schemeClr val="tx1">
                    <a:lumMod val="65000"/>
                    <a:lumOff val="35000"/>
                  </a:schemeClr>
                </a:solidFill>
                <a:latin typeface="Arial" charset="0"/>
                <a:ea typeface="Arial" charset="0"/>
                <a:cs typeface="Arial" charset="0"/>
              </a:rPr>
              <a:t> Markets provides a full spectrum of analytical services, from business intelligence and digital analytics, to predictive modeling and forecasting. We help our clients realize the full potential of their data assets to achieve their business goals. Our holistic approach enables financial institutions to make their data analytics-ready and  derive actionable insights.</a:t>
            </a:r>
          </a:p>
        </p:txBody>
      </p:sp>
      <p:sp>
        <p:nvSpPr>
          <p:cNvPr id="20" name="Shape 423"/>
          <p:cNvSpPr/>
          <p:nvPr/>
        </p:nvSpPr>
        <p:spPr>
          <a:xfrm>
            <a:off x="5375874" y="1742691"/>
            <a:ext cx="3082327"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Complete and clean data enabling accurate reporting and recommendations</a:t>
            </a:r>
            <a:endParaRPr sz="1050" dirty="0">
              <a:solidFill>
                <a:schemeClr val="bg1"/>
              </a:solidFill>
              <a:latin typeface="Arial" charset="0"/>
              <a:ea typeface="Arial" charset="0"/>
              <a:cs typeface="Arial" charset="0"/>
              <a:sym typeface="Roboto Regular"/>
            </a:endParaRPr>
          </a:p>
        </p:txBody>
      </p:sp>
      <p:sp>
        <p:nvSpPr>
          <p:cNvPr id="21" name="Shape 422"/>
          <p:cNvSpPr/>
          <p:nvPr/>
        </p:nvSpPr>
        <p:spPr>
          <a:xfrm>
            <a:off x="5354449" y="1476245"/>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Digital Analytics</a:t>
            </a:r>
            <a:endParaRPr sz="1200" b="1" spc="-75" dirty="0">
              <a:solidFill>
                <a:schemeClr val="bg1"/>
              </a:solidFill>
              <a:latin typeface="Arial" charset="0"/>
              <a:ea typeface="Arial" charset="0"/>
              <a:cs typeface="Arial" charset="0"/>
            </a:endParaRPr>
          </a:p>
        </p:txBody>
      </p:sp>
      <p:pic>
        <p:nvPicPr>
          <p:cNvPr id="22" name="Picture 21"/>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4916484" y="1501480"/>
            <a:ext cx="198065" cy="198065"/>
          </a:xfrm>
          <a:prstGeom prst="rect">
            <a:avLst/>
          </a:prstGeom>
        </p:spPr>
      </p:pic>
      <p:sp>
        <p:nvSpPr>
          <p:cNvPr id="29" name="Shape 425"/>
          <p:cNvSpPr/>
          <p:nvPr/>
        </p:nvSpPr>
        <p:spPr>
          <a:xfrm>
            <a:off x="5375874" y="2625541"/>
            <a:ext cx="3082327"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Models and analysis that drive change and ROI to your business</a:t>
            </a:r>
            <a:endParaRPr sz="1050" dirty="0">
              <a:solidFill>
                <a:schemeClr val="bg1"/>
              </a:solidFill>
              <a:latin typeface="Arial" charset="0"/>
              <a:ea typeface="Arial" charset="0"/>
              <a:cs typeface="Arial" charset="0"/>
              <a:sym typeface="Roboto Regular"/>
            </a:endParaRPr>
          </a:p>
        </p:txBody>
      </p:sp>
      <p:sp>
        <p:nvSpPr>
          <p:cNvPr id="30" name="Shape 424"/>
          <p:cNvSpPr/>
          <p:nvPr/>
        </p:nvSpPr>
        <p:spPr>
          <a:xfrm>
            <a:off x="5354449" y="2336014"/>
            <a:ext cx="1513491" cy="276999"/>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defRPr sz="1800" spc="0">
                <a:solidFill>
                  <a:srgbClr val="000000"/>
                </a:solidFill>
              </a:defRPr>
            </a:pPr>
            <a:r>
              <a:rPr lang="en-US" sz="1200" b="1" dirty="0">
                <a:solidFill>
                  <a:schemeClr val="bg1"/>
                </a:solidFill>
                <a:latin typeface="Arial" charset="0"/>
                <a:ea typeface="Arial" charset="0"/>
                <a:cs typeface="Arial" charset="0"/>
              </a:rPr>
              <a:t>Advanced Analytics</a:t>
            </a:r>
            <a:endParaRPr sz="1200" b="1" spc="-75" dirty="0">
              <a:solidFill>
                <a:schemeClr val="bg1"/>
              </a:solidFill>
              <a:latin typeface="Arial" charset="0"/>
              <a:ea typeface="Arial" charset="0"/>
              <a:cs typeface="Arial" charset="0"/>
            </a:endParaRPr>
          </a:p>
        </p:txBody>
      </p:sp>
      <p:sp>
        <p:nvSpPr>
          <p:cNvPr id="31" name="Shape 423"/>
          <p:cNvSpPr/>
          <p:nvPr/>
        </p:nvSpPr>
        <p:spPr>
          <a:xfrm>
            <a:off x="5375874" y="3452504"/>
            <a:ext cx="3082327"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Increased performance through A/B testing and site optimization</a:t>
            </a:r>
          </a:p>
        </p:txBody>
      </p:sp>
      <p:sp>
        <p:nvSpPr>
          <p:cNvPr id="32" name="Shape 422"/>
          <p:cNvSpPr/>
          <p:nvPr/>
        </p:nvSpPr>
        <p:spPr>
          <a:xfrm>
            <a:off x="5354448" y="3164166"/>
            <a:ext cx="2722752"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A/B </a:t>
            </a:r>
            <a:r>
              <a:rPr lang="en-US" sz="1200" b="1">
                <a:solidFill>
                  <a:schemeClr val="bg1"/>
                </a:solidFill>
                <a:latin typeface="Arial" charset="0"/>
                <a:ea typeface="Arial" charset="0"/>
                <a:cs typeface="Arial" charset="0"/>
              </a:rPr>
              <a:t>Testing and Optimization</a:t>
            </a:r>
            <a:endParaRPr lang="en-US" sz="1200" b="1" dirty="0">
              <a:solidFill>
                <a:schemeClr val="bg1"/>
              </a:solidFill>
              <a:latin typeface="Arial" charset="0"/>
              <a:ea typeface="Arial" charset="0"/>
              <a:cs typeface="Arial" charset="0"/>
            </a:endParaRPr>
          </a:p>
        </p:txBody>
      </p:sp>
      <p:pic>
        <p:nvPicPr>
          <p:cNvPr id="35" name="Picture 3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916485" y="3212371"/>
            <a:ext cx="239659" cy="239659"/>
          </a:xfrm>
          <a:prstGeom prst="rect">
            <a:avLst/>
          </a:prstGeom>
        </p:spPr>
      </p:pic>
      <p:pic>
        <p:nvPicPr>
          <p:cNvPr id="36" name="Picture 3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900085" y="2402527"/>
            <a:ext cx="230863" cy="230863"/>
          </a:xfrm>
          <a:prstGeom prst="rect">
            <a:avLst/>
          </a:prstGeom>
        </p:spPr>
      </p:pic>
      <p:pic>
        <p:nvPicPr>
          <p:cNvPr id="3" name="Picture Placeholder 2"/>
          <p:cNvPicPr>
            <a:picLocks noGrp="1" noChangeAspect="1"/>
          </p:cNvPicPr>
          <p:nvPr>
            <p:ph type="pic" sz="quarter" idx="16"/>
          </p:nvPr>
        </p:nvPicPr>
        <p:blipFill>
          <a:blip r:embed="rId5" cstate="email">
            <a:extLst>
              <a:ext uri="{28A0092B-C50C-407E-A947-70E740481C1C}">
                <a14:useLocalDpi xmlns:a14="http://schemas.microsoft.com/office/drawing/2010/main"/>
              </a:ext>
            </a:extLst>
          </a:blip>
          <a:srcRect/>
          <a:stretch>
            <a:fillRect/>
          </a:stretch>
        </p:blipFill>
        <p:spPr/>
      </p:pic>
      <p:sp>
        <p:nvSpPr>
          <p:cNvPr id="15" name="Shape 423"/>
          <p:cNvSpPr/>
          <p:nvPr/>
        </p:nvSpPr>
        <p:spPr>
          <a:xfrm>
            <a:off x="5375874" y="4178047"/>
            <a:ext cx="3082327" cy="38318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Gain insights into your data set for increased customer visibility</a:t>
            </a:r>
            <a:endParaRPr sz="1050" dirty="0">
              <a:solidFill>
                <a:schemeClr val="bg1"/>
              </a:solidFill>
              <a:latin typeface="Arial" charset="0"/>
              <a:ea typeface="Arial" charset="0"/>
              <a:cs typeface="Arial" charset="0"/>
              <a:sym typeface="Roboto Regular"/>
            </a:endParaRPr>
          </a:p>
        </p:txBody>
      </p:sp>
      <p:sp>
        <p:nvSpPr>
          <p:cNvPr id="16" name="Shape 422"/>
          <p:cNvSpPr/>
          <p:nvPr/>
        </p:nvSpPr>
        <p:spPr>
          <a:xfrm>
            <a:off x="5354449" y="3911602"/>
            <a:ext cx="1800653" cy="24006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lnSpc>
                <a:spcPct val="80000"/>
              </a:lnSpc>
              <a:defRPr sz="1800" spc="0">
                <a:solidFill>
                  <a:srgbClr val="000000"/>
                </a:solidFill>
              </a:defRPr>
            </a:pPr>
            <a:r>
              <a:rPr lang="en-US" sz="1200" b="1" dirty="0">
                <a:solidFill>
                  <a:schemeClr val="bg1"/>
                </a:solidFill>
                <a:latin typeface="Arial" charset="0"/>
                <a:ea typeface="Arial" charset="0"/>
                <a:cs typeface="Arial" charset="0"/>
              </a:rPr>
              <a:t>Analytical Sandbox</a:t>
            </a:r>
            <a:endParaRPr sz="1200" b="1" spc="-75" dirty="0">
              <a:solidFill>
                <a:schemeClr val="bg1"/>
              </a:solidFill>
              <a:latin typeface="Arial" charset="0"/>
              <a:ea typeface="Arial" charset="0"/>
              <a:cs typeface="Arial" charset="0"/>
            </a:endParaRPr>
          </a:p>
        </p:txBody>
      </p:sp>
      <p:sp>
        <p:nvSpPr>
          <p:cNvPr id="18" name="Shape 425"/>
          <p:cNvSpPr/>
          <p:nvPr/>
        </p:nvSpPr>
        <p:spPr>
          <a:xfrm>
            <a:off x="5375874" y="5096244"/>
            <a:ext cx="3082327" cy="237757"/>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defTabSz="685765">
              <a:lnSpc>
                <a:spcPct val="90000"/>
              </a:lnSpc>
            </a:pPr>
            <a:r>
              <a:rPr lang="en-GB" sz="1050" dirty="0">
                <a:solidFill>
                  <a:schemeClr val="bg1"/>
                </a:solidFill>
                <a:latin typeface="Arial" charset="0"/>
                <a:ea typeface="Arial" charset="0"/>
                <a:cs typeface="Arial" charset="0"/>
              </a:rPr>
              <a:t>Explore and understand your clients and prospects</a:t>
            </a:r>
            <a:endParaRPr sz="1050" dirty="0">
              <a:solidFill>
                <a:schemeClr val="bg1"/>
              </a:solidFill>
              <a:latin typeface="Arial" charset="0"/>
              <a:ea typeface="Arial" charset="0"/>
              <a:cs typeface="Arial" charset="0"/>
              <a:sym typeface="Roboto Regular"/>
            </a:endParaRPr>
          </a:p>
        </p:txBody>
      </p:sp>
      <p:sp>
        <p:nvSpPr>
          <p:cNvPr id="19" name="Shape 424"/>
          <p:cNvSpPr/>
          <p:nvPr/>
        </p:nvSpPr>
        <p:spPr>
          <a:xfrm>
            <a:off x="5354449" y="4806716"/>
            <a:ext cx="1513491" cy="276999"/>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defTabSz="914353">
              <a:defRPr sz="2800" spc="-100">
                <a:solidFill>
                  <a:srgbClr val="1B5574"/>
                </a:solidFill>
                <a:latin typeface="Roboto Bold"/>
                <a:ea typeface="Roboto Bold"/>
                <a:cs typeface="Roboto Bold"/>
                <a:sym typeface="Roboto Bold"/>
              </a:defRPr>
            </a:lvl1pPr>
          </a:lstStyle>
          <a:p>
            <a:pPr lvl="0">
              <a:defRPr sz="1800" spc="0">
                <a:solidFill>
                  <a:srgbClr val="000000"/>
                </a:solidFill>
              </a:defRPr>
            </a:pPr>
            <a:r>
              <a:rPr lang="en-US" sz="1200" b="1" dirty="0">
                <a:solidFill>
                  <a:schemeClr val="bg1"/>
                </a:solidFill>
                <a:latin typeface="Arial" charset="0"/>
                <a:ea typeface="Arial" charset="0"/>
                <a:cs typeface="Arial" charset="0"/>
              </a:rPr>
              <a:t>Personalization</a:t>
            </a:r>
            <a:endParaRPr sz="1200" b="1" spc="-75" dirty="0">
              <a:solidFill>
                <a:schemeClr val="bg1"/>
              </a:solidFill>
              <a:latin typeface="Arial" charset="0"/>
              <a:ea typeface="Arial" charset="0"/>
              <a:cs typeface="Arial" charset="0"/>
            </a:endParaRPr>
          </a:p>
        </p:txBody>
      </p:sp>
      <p:pic>
        <p:nvPicPr>
          <p:cNvPr id="26" name="Picture 2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900085" y="4873228"/>
            <a:ext cx="230863" cy="230863"/>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83703" y="3991675"/>
            <a:ext cx="263625" cy="263625"/>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8601" y="5763111"/>
            <a:ext cx="936821" cy="120651"/>
          </a:xfrm>
          <a:prstGeom prst="rect">
            <a:avLst/>
          </a:prstGeom>
        </p:spPr>
      </p:pic>
    </p:spTree>
    <p:extLst>
      <p:ext uri="{BB962C8B-B14F-4D97-AF65-F5344CB8AC3E}">
        <p14:creationId xmlns:p14="http://schemas.microsoft.com/office/powerpoint/2010/main" val="186836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2"/>
          <p:cNvSpPr>
            <a:spLocks noGrp="1"/>
          </p:cNvSpPr>
          <p:nvPr>
            <p:ph type="title"/>
          </p:nvPr>
        </p:nvSpPr>
        <p:spPr/>
        <p:txBody>
          <a:bodyPr/>
          <a:lstStyle/>
          <a:p>
            <a:r>
              <a:rPr lang="en-US" altLang="en-US" smtClean="0"/>
              <a:t>eClerx | Banking Operations</a:t>
            </a:r>
            <a:endParaRPr lang="en-US" altLang="en-US" dirty="0" smtClean="0"/>
          </a:p>
        </p:txBody>
      </p:sp>
      <p:grpSp>
        <p:nvGrpSpPr>
          <p:cNvPr id="2" name="Group 24"/>
          <p:cNvGrpSpPr/>
          <p:nvPr/>
        </p:nvGrpSpPr>
        <p:grpSpPr>
          <a:xfrm flipH="1">
            <a:off x="1719017" y="2014087"/>
            <a:ext cx="5681065" cy="5682113"/>
            <a:chOff x="1210736" y="1958987"/>
            <a:chExt cx="5681065" cy="5682113"/>
          </a:xfrm>
          <a:solidFill>
            <a:srgbClr val="477636"/>
          </a:solidFill>
        </p:grpSpPr>
        <p:sp>
          <p:nvSpPr>
            <p:cNvPr id="140" name="Pie 26"/>
            <p:cNvSpPr/>
            <p:nvPr/>
          </p:nvSpPr>
          <p:spPr>
            <a:xfrm flipV="1">
              <a:off x="1210736" y="1958987"/>
              <a:ext cx="5678951" cy="5678950"/>
            </a:xfrm>
            <a:prstGeom prst="pie">
              <a:avLst>
                <a:gd name="adj1" fmla="val 8485160"/>
                <a:gd name="adj2" fmla="val 9865480"/>
              </a:avLst>
            </a:prstGeom>
            <a:solidFill>
              <a:srgbClr val="314C67"/>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41" name="Pie 27"/>
            <p:cNvSpPr/>
            <p:nvPr/>
          </p:nvSpPr>
          <p:spPr>
            <a:xfrm flipV="1">
              <a:off x="1210736" y="1958987"/>
              <a:ext cx="5678951" cy="5678950"/>
            </a:xfrm>
            <a:prstGeom prst="pie">
              <a:avLst>
                <a:gd name="adj1" fmla="val 9596030"/>
                <a:gd name="adj2" fmla="val 10792232"/>
              </a:avLst>
            </a:prstGeom>
            <a:solidFill>
              <a:srgbClr val="314C67"/>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42" name="Pie 29"/>
            <p:cNvSpPr/>
            <p:nvPr/>
          </p:nvSpPr>
          <p:spPr>
            <a:xfrm rot="1837562" flipV="1">
              <a:off x="1212850" y="1962150"/>
              <a:ext cx="5678951" cy="5678950"/>
            </a:xfrm>
            <a:prstGeom prst="pie">
              <a:avLst>
                <a:gd name="adj1" fmla="val 8387465"/>
                <a:gd name="adj2" fmla="val 9943188"/>
              </a:avLst>
            </a:prstGeom>
            <a:solidFill>
              <a:srgbClr val="314C67"/>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43" name="Pie 142"/>
            <p:cNvSpPr/>
            <p:nvPr/>
          </p:nvSpPr>
          <p:spPr>
            <a:xfrm rot="2731851" flipV="1">
              <a:off x="1212850" y="1962150"/>
              <a:ext cx="5678951" cy="5678950"/>
            </a:xfrm>
            <a:prstGeom prst="pie">
              <a:avLst>
                <a:gd name="adj1" fmla="val 8172258"/>
                <a:gd name="adj2" fmla="val 9325752"/>
              </a:avLst>
            </a:prstGeom>
            <a:solidFill>
              <a:srgbClr val="314C67"/>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44" name="Pie 143"/>
            <p:cNvSpPr/>
            <p:nvPr/>
          </p:nvSpPr>
          <p:spPr>
            <a:xfrm rot="1742249" flipV="1">
              <a:off x="1212850" y="1962150"/>
              <a:ext cx="5678951" cy="5678950"/>
            </a:xfrm>
            <a:prstGeom prst="pie">
              <a:avLst>
                <a:gd name="adj1" fmla="val 9383856"/>
                <a:gd name="adj2" fmla="val 10373631"/>
              </a:avLst>
            </a:prstGeom>
            <a:solidFill>
              <a:srgbClr val="314C67"/>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grpSp>
        <p:nvGrpSpPr>
          <p:cNvPr id="249860" name="Group 23"/>
          <p:cNvGrpSpPr>
            <a:grpSpLocks/>
          </p:cNvGrpSpPr>
          <p:nvPr/>
        </p:nvGrpSpPr>
        <p:grpSpPr bwMode="auto">
          <a:xfrm>
            <a:off x="1787525" y="2014538"/>
            <a:ext cx="5680075" cy="5681662"/>
            <a:chOff x="1210736" y="1958987"/>
            <a:chExt cx="5681065" cy="5682113"/>
          </a:xfrm>
        </p:grpSpPr>
        <p:sp>
          <p:nvSpPr>
            <p:cNvPr id="134" name="Pie 133"/>
            <p:cNvSpPr/>
            <p:nvPr/>
          </p:nvSpPr>
          <p:spPr>
            <a:xfrm flipV="1">
              <a:off x="1210736" y="1958987"/>
              <a:ext cx="5679478" cy="5678938"/>
            </a:xfrm>
            <a:prstGeom prst="pie">
              <a:avLst>
                <a:gd name="adj1" fmla="val 8155912"/>
                <a:gd name="adj2" fmla="val 10800000"/>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5" name="Pie 134"/>
            <p:cNvSpPr/>
            <p:nvPr/>
          </p:nvSpPr>
          <p:spPr>
            <a:xfrm flipV="1">
              <a:off x="1210736" y="1958987"/>
              <a:ext cx="5679478" cy="5678938"/>
            </a:xfrm>
            <a:prstGeom prst="pie">
              <a:avLst>
                <a:gd name="adj1" fmla="val 8149104"/>
                <a:gd name="adj2" fmla="val 9052873"/>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6" name="Pie 135"/>
            <p:cNvSpPr/>
            <p:nvPr/>
          </p:nvSpPr>
          <p:spPr>
            <a:xfrm flipV="1">
              <a:off x="1210736" y="1958987"/>
              <a:ext cx="5679478" cy="5678938"/>
            </a:xfrm>
            <a:prstGeom prst="pie">
              <a:avLst>
                <a:gd name="adj1" fmla="val 9023652"/>
                <a:gd name="adj2" fmla="val 9894185"/>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7" name="Pie 136"/>
            <p:cNvSpPr/>
            <p:nvPr/>
          </p:nvSpPr>
          <p:spPr>
            <a:xfrm rot="1837562" flipV="1">
              <a:off x="1212324" y="1962162"/>
              <a:ext cx="5679477" cy="5678938"/>
            </a:xfrm>
            <a:prstGeom prst="pie">
              <a:avLst>
                <a:gd name="adj1" fmla="val 8155912"/>
                <a:gd name="adj2" fmla="val 9943188"/>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8" name="Pie 137"/>
            <p:cNvSpPr/>
            <p:nvPr/>
          </p:nvSpPr>
          <p:spPr>
            <a:xfrm rot="2731851" flipV="1">
              <a:off x="1212594" y="1961893"/>
              <a:ext cx="5678938" cy="5679477"/>
            </a:xfrm>
            <a:prstGeom prst="pie">
              <a:avLst>
                <a:gd name="adj1" fmla="val 8172258"/>
                <a:gd name="adj2" fmla="val 9052873"/>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9" name="Pie 138"/>
            <p:cNvSpPr/>
            <p:nvPr/>
          </p:nvSpPr>
          <p:spPr>
            <a:xfrm rot="1742249" flipV="1">
              <a:off x="1212324" y="1962162"/>
              <a:ext cx="5679477" cy="5678938"/>
            </a:xfrm>
            <a:prstGeom prst="pie">
              <a:avLst>
                <a:gd name="adj1" fmla="val 9023652"/>
                <a:gd name="adj2" fmla="val 9894185"/>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grpSp>
        <p:nvGrpSpPr>
          <p:cNvPr id="249861" name="Group 55"/>
          <p:cNvGrpSpPr>
            <a:grpSpLocks/>
          </p:cNvGrpSpPr>
          <p:nvPr/>
        </p:nvGrpSpPr>
        <p:grpSpPr bwMode="auto">
          <a:xfrm>
            <a:off x="2516188" y="2757488"/>
            <a:ext cx="4197350" cy="4194175"/>
            <a:chOff x="2079282" y="2037030"/>
            <a:chExt cx="3352797" cy="3349782"/>
          </a:xfrm>
        </p:grpSpPr>
        <p:sp>
          <p:nvSpPr>
            <p:cNvPr id="132" name="Pie 47"/>
            <p:cNvSpPr/>
            <p:nvPr/>
          </p:nvSpPr>
          <p:spPr>
            <a:xfrm flipV="1">
              <a:off x="2081818" y="2037030"/>
              <a:ext cx="3350261" cy="3349782"/>
            </a:xfrm>
            <a:prstGeom prst="pie">
              <a:avLst>
                <a:gd name="adj1" fmla="val 5382982"/>
                <a:gd name="adj2" fmla="val 10800000"/>
              </a:avLst>
            </a:prstGeom>
            <a:solidFill>
              <a:srgbClr val="1C563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3" name="Pie 52"/>
            <p:cNvSpPr/>
            <p:nvPr/>
          </p:nvSpPr>
          <p:spPr>
            <a:xfrm flipH="1" flipV="1">
              <a:off x="2079282" y="2037030"/>
              <a:ext cx="3350261" cy="3349782"/>
            </a:xfrm>
            <a:prstGeom prst="pie">
              <a:avLst>
                <a:gd name="adj1" fmla="val 5382982"/>
                <a:gd name="adj2" fmla="val 10800000"/>
              </a:avLst>
            </a:prstGeom>
            <a:solidFill>
              <a:srgbClr val="314C67"/>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grpSp>
        <p:nvGrpSpPr>
          <p:cNvPr id="6" name="Group 55"/>
          <p:cNvGrpSpPr/>
          <p:nvPr/>
        </p:nvGrpSpPr>
        <p:grpSpPr>
          <a:xfrm>
            <a:off x="2938095" y="3169492"/>
            <a:ext cx="3353050" cy="3350034"/>
            <a:chOff x="2079282" y="2037030"/>
            <a:chExt cx="3352797" cy="3349782"/>
          </a:xfrm>
          <a:solidFill>
            <a:schemeClr val="bg1"/>
          </a:solidFill>
        </p:grpSpPr>
        <p:sp>
          <p:nvSpPr>
            <p:cNvPr id="130" name="Pie 129"/>
            <p:cNvSpPr/>
            <p:nvPr/>
          </p:nvSpPr>
          <p:spPr>
            <a:xfrm flipV="1">
              <a:off x="2082297" y="2037030"/>
              <a:ext cx="3349782" cy="3349782"/>
            </a:xfrm>
            <a:prstGeom prst="pie">
              <a:avLst>
                <a:gd name="adj1" fmla="val 5382982"/>
                <a:gd name="adj2" fmla="val 1080000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31" name="Pie 130"/>
            <p:cNvSpPr/>
            <p:nvPr/>
          </p:nvSpPr>
          <p:spPr>
            <a:xfrm flipH="1" flipV="1">
              <a:off x="2079282" y="2037030"/>
              <a:ext cx="3349782" cy="3349782"/>
            </a:xfrm>
            <a:prstGeom prst="pie">
              <a:avLst>
                <a:gd name="adj1" fmla="val 5382982"/>
                <a:gd name="adj2" fmla="val 1080000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sp>
        <p:nvSpPr>
          <p:cNvPr id="9" name="Rectangle 8"/>
          <p:cNvSpPr/>
          <p:nvPr/>
        </p:nvSpPr>
        <p:spPr>
          <a:xfrm>
            <a:off x="2716745" y="2770693"/>
            <a:ext cx="5155421" cy="4309997"/>
          </a:xfrm>
          <a:prstGeom prst="rect">
            <a:avLst/>
          </a:prstGeom>
        </p:spPr>
        <p:txBody>
          <a:bodyPr spcFirstLastPara="1" wrap="none">
            <a:prstTxWarp prst="textArchUp">
              <a:avLst>
                <a:gd name="adj" fmla="val 11397532"/>
              </a:avLst>
            </a:prstTxWarp>
            <a:spAutoFit/>
          </a:bodyPr>
          <a:lstStyle/>
          <a:p>
            <a:pPr eaLnBrk="1" hangingPunct="1">
              <a:defRPr/>
            </a:pPr>
            <a:r>
              <a:rPr lang="en-US" sz="1600" dirty="0">
                <a:solidFill>
                  <a:prstClr val="white"/>
                </a:solidFill>
                <a:cs typeface="Arial" pitchFamily="34" charset="0"/>
              </a:rPr>
              <a:t>Asset Classes Supported </a:t>
            </a:r>
          </a:p>
        </p:txBody>
      </p:sp>
      <p:sp>
        <p:nvSpPr>
          <p:cNvPr id="10" name="Rectangle 9"/>
          <p:cNvSpPr/>
          <p:nvPr/>
        </p:nvSpPr>
        <p:spPr>
          <a:xfrm rot="5838345">
            <a:off x="2649306" y="2431545"/>
            <a:ext cx="3338228" cy="4309997"/>
          </a:xfrm>
          <a:prstGeom prst="rect">
            <a:avLst/>
          </a:prstGeom>
        </p:spPr>
        <p:txBody>
          <a:bodyPr spcFirstLastPara="1" wrap="none">
            <a:prstTxWarp prst="textArchUp">
              <a:avLst>
                <a:gd name="adj" fmla="val 12419014"/>
              </a:avLst>
            </a:prstTxWarp>
            <a:spAutoFit/>
          </a:bodyPr>
          <a:lstStyle/>
          <a:p>
            <a:pPr eaLnBrk="1" hangingPunct="1">
              <a:defRPr/>
            </a:pPr>
            <a:r>
              <a:rPr lang="en-US" sz="1600" dirty="0">
                <a:solidFill>
                  <a:prstClr val="white"/>
                </a:solidFill>
                <a:cs typeface="Arial" pitchFamily="34" charset="0"/>
              </a:rPr>
              <a:t>Utility Functions</a:t>
            </a:r>
          </a:p>
        </p:txBody>
      </p:sp>
      <p:cxnSp>
        <p:nvCxnSpPr>
          <p:cNvPr id="11" name="Straight Connector 10"/>
          <p:cNvCxnSpPr/>
          <p:nvPr/>
        </p:nvCxnSpPr>
        <p:spPr>
          <a:xfrm>
            <a:off x="3395663" y="2036763"/>
            <a:ext cx="0" cy="457200"/>
          </a:xfrm>
          <a:prstGeom prst="line">
            <a:avLst/>
          </a:prstGeom>
          <a:ln>
            <a:solidFill>
              <a:srgbClr val="1C563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86063" y="2493963"/>
            <a:ext cx="0" cy="457200"/>
          </a:xfrm>
          <a:prstGeom prst="line">
            <a:avLst/>
          </a:prstGeom>
          <a:ln>
            <a:solidFill>
              <a:srgbClr val="1C563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28863" y="2951163"/>
            <a:ext cx="0" cy="457200"/>
          </a:xfrm>
          <a:prstGeom prst="line">
            <a:avLst/>
          </a:prstGeom>
          <a:ln>
            <a:solidFill>
              <a:srgbClr val="1C563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947863" y="3636963"/>
            <a:ext cx="0" cy="457200"/>
          </a:xfrm>
          <a:prstGeom prst="line">
            <a:avLst/>
          </a:prstGeom>
          <a:ln>
            <a:solidFill>
              <a:srgbClr val="1C563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511300" y="3636963"/>
            <a:ext cx="438150"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266825" y="4551363"/>
            <a:ext cx="549275"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044700" y="2951163"/>
            <a:ext cx="282575"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57425" y="2493963"/>
            <a:ext cx="530225"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09863" y="2036763"/>
            <a:ext cx="685800"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grpSp>
        <p:nvGrpSpPr>
          <p:cNvPr id="249874" name="Group 99"/>
          <p:cNvGrpSpPr>
            <a:grpSpLocks/>
          </p:cNvGrpSpPr>
          <p:nvPr/>
        </p:nvGrpSpPr>
        <p:grpSpPr bwMode="auto">
          <a:xfrm>
            <a:off x="3471863" y="1731963"/>
            <a:ext cx="685800" cy="457200"/>
            <a:chOff x="3505200" y="1622413"/>
            <a:chExt cx="685800" cy="457200"/>
          </a:xfrm>
        </p:grpSpPr>
        <p:cxnSp>
          <p:nvCxnSpPr>
            <p:cNvPr id="128" name="Straight Connector 42"/>
            <p:cNvCxnSpPr/>
            <p:nvPr/>
          </p:nvCxnSpPr>
          <p:spPr>
            <a:xfrm>
              <a:off x="4191000" y="1622413"/>
              <a:ext cx="0" cy="457200"/>
            </a:xfrm>
            <a:prstGeom prst="line">
              <a:avLst/>
            </a:prstGeom>
            <a:ln>
              <a:solidFill>
                <a:srgbClr val="1C563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505200" y="1622413"/>
              <a:ext cx="685800" cy="0"/>
            </a:xfrm>
            <a:prstGeom prst="line">
              <a:avLst/>
            </a:prstGeom>
            <a:ln>
              <a:solidFill>
                <a:srgbClr val="1C5632"/>
              </a:solidFill>
              <a:headEnd type="oval"/>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863600" y="1617663"/>
            <a:ext cx="1846980" cy="244682"/>
          </a:xfrm>
          <a:prstGeom prst="rect">
            <a:avLst/>
          </a:prstGeom>
        </p:spPr>
        <p:txBody>
          <a:bodyPr wrap="none">
            <a:spAutoFit/>
          </a:bodyPr>
          <a:lstStyle/>
          <a:p>
            <a:pPr eaLnBrk="1" hangingPunct="1">
              <a:lnSpc>
                <a:spcPct val="90000"/>
              </a:lnSpc>
              <a:spcAft>
                <a:spcPct val="35000"/>
              </a:spcAft>
              <a:defRPr/>
            </a:pPr>
            <a:r>
              <a:rPr lang="en-US" sz="1100" b="1" cap="all" dirty="0">
                <a:solidFill>
                  <a:srgbClr val="000000">
                    <a:lumMod val="95000"/>
                    <a:lumOff val="5000"/>
                  </a:srgbClr>
                </a:solidFill>
                <a:cs typeface="Arial" pitchFamily="34" charset="0"/>
              </a:rPr>
              <a:t>Loans</a:t>
            </a:r>
            <a:r>
              <a:rPr lang="en-US" sz="1100" dirty="0">
                <a:solidFill>
                  <a:srgbClr val="000000">
                    <a:lumMod val="95000"/>
                    <a:lumOff val="5000"/>
                  </a:srgbClr>
                </a:solidFill>
                <a:cs typeface="Arial" pitchFamily="34" charset="0"/>
              </a:rPr>
              <a:t>, </a:t>
            </a:r>
            <a:r>
              <a:rPr lang="en-US" sz="1100" dirty="0" smtClean="0">
                <a:solidFill>
                  <a:srgbClr val="314C67"/>
                </a:solidFill>
                <a:cs typeface="Arial" pitchFamily="34" charset="0"/>
              </a:rPr>
              <a:t>97 </a:t>
            </a:r>
            <a:r>
              <a:rPr lang="en-US" sz="1100" dirty="0">
                <a:solidFill>
                  <a:srgbClr val="314C67"/>
                </a:solidFill>
                <a:cs typeface="Arial" pitchFamily="34" charset="0"/>
              </a:rPr>
              <a:t>FTE</a:t>
            </a:r>
            <a:r>
              <a:rPr lang="en-US" sz="1100" dirty="0">
                <a:solidFill>
                  <a:srgbClr val="000000">
                    <a:lumMod val="95000"/>
                    <a:lumOff val="5000"/>
                  </a:srgbClr>
                </a:solidFill>
                <a:cs typeface="Arial" pitchFamily="34" charset="0"/>
              </a:rPr>
              <a:t>, </a:t>
            </a:r>
            <a:r>
              <a:rPr lang="en-US" sz="1100" dirty="0" smtClean="0">
                <a:solidFill>
                  <a:srgbClr val="734673"/>
                </a:solidFill>
                <a:cs typeface="Arial" pitchFamily="34" charset="0"/>
              </a:rPr>
              <a:t>2 </a:t>
            </a:r>
            <a:r>
              <a:rPr lang="en-US" sz="1100" dirty="0">
                <a:solidFill>
                  <a:srgbClr val="734673"/>
                </a:solidFill>
                <a:cs typeface="Arial" pitchFamily="34" charset="0"/>
              </a:rPr>
              <a:t>Clients</a:t>
            </a:r>
          </a:p>
        </p:txBody>
      </p:sp>
      <p:sp>
        <p:nvSpPr>
          <p:cNvPr id="22" name="Rectangle 21"/>
          <p:cNvSpPr/>
          <p:nvPr/>
        </p:nvSpPr>
        <p:spPr>
          <a:xfrm>
            <a:off x="596900" y="1909763"/>
            <a:ext cx="1832553" cy="244682"/>
          </a:xfrm>
          <a:prstGeom prst="rect">
            <a:avLst/>
          </a:prstGeom>
        </p:spPr>
        <p:txBody>
          <a:bodyPr wrap="none">
            <a:spAutoFit/>
          </a:bodyPr>
          <a:lstStyle/>
          <a:p>
            <a:pPr eaLnBrk="1" hangingPunct="1">
              <a:lnSpc>
                <a:spcPct val="90000"/>
              </a:lnSpc>
              <a:spcAft>
                <a:spcPct val="35000"/>
              </a:spcAft>
              <a:defRPr/>
            </a:pPr>
            <a:r>
              <a:rPr lang="en-US" sz="1100" b="1" cap="all" dirty="0">
                <a:solidFill>
                  <a:schemeClr val="accent2">
                    <a:lumMod val="10000"/>
                  </a:schemeClr>
                </a:solidFill>
                <a:cs typeface="Arial" pitchFamily="34" charset="0"/>
              </a:rPr>
              <a:t>Cash</a:t>
            </a:r>
            <a:r>
              <a:rPr lang="en-US" sz="1100" dirty="0">
                <a:solidFill>
                  <a:schemeClr val="accent2">
                    <a:lumMod val="10000"/>
                  </a:schemeClr>
                </a:solidFill>
                <a:cs typeface="Arial" pitchFamily="34" charset="0"/>
              </a:rPr>
              <a:t>, </a:t>
            </a:r>
            <a:r>
              <a:rPr lang="en-US" sz="1100" dirty="0" smtClean="0">
                <a:solidFill>
                  <a:schemeClr val="accent2">
                    <a:lumMod val="10000"/>
                  </a:schemeClr>
                </a:solidFill>
                <a:cs typeface="Arial" pitchFamily="34" charset="0"/>
              </a:rPr>
              <a:t>200 </a:t>
            </a:r>
            <a:r>
              <a:rPr lang="en-US" sz="1100" dirty="0">
                <a:solidFill>
                  <a:schemeClr val="accent2">
                    <a:lumMod val="10000"/>
                  </a:schemeClr>
                </a:solidFill>
                <a:cs typeface="Arial" pitchFamily="34" charset="0"/>
              </a:rPr>
              <a:t>FTE, </a:t>
            </a:r>
            <a:r>
              <a:rPr lang="en-US" sz="1100" dirty="0" smtClean="0">
                <a:solidFill>
                  <a:schemeClr val="accent2">
                    <a:lumMod val="10000"/>
                  </a:schemeClr>
                </a:solidFill>
                <a:cs typeface="Arial" pitchFamily="34" charset="0"/>
              </a:rPr>
              <a:t>4 </a:t>
            </a:r>
            <a:r>
              <a:rPr lang="en-US" sz="1100" dirty="0">
                <a:solidFill>
                  <a:schemeClr val="accent2">
                    <a:lumMod val="10000"/>
                  </a:schemeClr>
                </a:solidFill>
                <a:cs typeface="Arial" pitchFamily="34" charset="0"/>
              </a:rPr>
              <a:t>Clients</a:t>
            </a:r>
          </a:p>
        </p:txBody>
      </p:sp>
      <p:sp>
        <p:nvSpPr>
          <p:cNvPr id="23" name="Rectangle 22"/>
          <p:cNvSpPr/>
          <p:nvPr/>
        </p:nvSpPr>
        <p:spPr>
          <a:xfrm>
            <a:off x="444715" y="2379663"/>
            <a:ext cx="1728358" cy="244682"/>
          </a:xfrm>
          <a:prstGeom prst="rect">
            <a:avLst/>
          </a:prstGeom>
        </p:spPr>
        <p:txBody>
          <a:bodyPr wrap="none">
            <a:spAutoFit/>
          </a:bodyPr>
          <a:lstStyle/>
          <a:p>
            <a:pPr algn="ctr" eaLnBrk="1" hangingPunct="1">
              <a:lnSpc>
                <a:spcPct val="90000"/>
              </a:lnSpc>
              <a:spcAft>
                <a:spcPct val="35000"/>
              </a:spcAft>
              <a:defRPr/>
            </a:pPr>
            <a:r>
              <a:rPr lang="en-US" sz="1100" b="1" cap="all" dirty="0">
                <a:solidFill>
                  <a:schemeClr val="accent2">
                    <a:lumMod val="10000"/>
                  </a:schemeClr>
                </a:solidFill>
                <a:cs typeface="Arial" pitchFamily="34" charset="0"/>
              </a:rPr>
              <a:t>OTC</a:t>
            </a:r>
            <a:r>
              <a:rPr lang="en-US" sz="1100" dirty="0">
                <a:solidFill>
                  <a:schemeClr val="accent2">
                    <a:lumMod val="10000"/>
                  </a:schemeClr>
                </a:solidFill>
                <a:cs typeface="Arial" pitchFamily="34" charset="0"/>
              </a:rPr>
              <a:t>, </a:t>
            </a:r>
            <a:r>
              <a:rPr lang="en-US" sz="1100" dirty="0" smtClean="0">
                <a:solidFill>
                  <a:schemeClr val="accent2">
                    <a:lumMod val="10000"/>
                  </a:schemeClr>
                </a:solidFill>
                <a:cs typeface="Arial" pitchFamily="34" charset="0"/>
              </a:rPr>
              <a:t>764 </a:t>
            </a:r>
            <a:r>
              <a:rPr lang="en-US" sz="1100" dirty="0">
                <a:solidFill>
                  <a:schemeClr val="accent2">
                    <a:lumMod val="10000"/>
                  </a:schemeClr>
                </a:solidFill>
                <a:cs typeface="Arial" pitchFamily="34" charset="0"/>
              </a:rPr>
              <a:t>FTE, 7 Clients</a:t>
            </a:r>
          </a:p>
        </p:txBody>
      </p:sp>
      <p:sp>
        <p:nvSpPr>
          <p:cNvPr id="24" name="Rectangle 23"/>
          <p:cNvSpPr/>
          <p:nvPr/>
        </p:nvSpPr>
        <p:spPr>
          <a:xfrm>
            <a:off x="67152" y="2836863"/>
            <a:ext cx="2002472" cy="244682"/>
          </a:xfrm>
          <a:prstGeom prst="rect">
            <a:avLst/>
          </a:prstGeom>
        </p:spPr>
        <p:txBody>
          <a:bodyPr wrap="none">
            <a:spAutoFit/>
          </a:bodyPr>
          <a:lstStyle/>
          <a:p>
            <a:pPr algn="ctr" eaLnBrk="1" hangingPunct="1">
              <a:lnSpc>
                <a:spcPct val="90000"/>
              </a:lnSpc>
              <a:spcAft>
                <a:spcPct val="35000"/>
              </a:spcAft>
              <a:defRPr/>
            </a:pPr>
            <a:r>
              <a:rPr lang="en-US" sz="1100" b="1" cap="all" dirty="0">
                <a:solidFill>
                  <a:srgbClr val="000000">
                    <a:lumMod val="95000"/>
                    <a:lumOff val="5000"/>
                  </a:srgbClr>
                </a:solidFill>
                <a:cs typeface="Arial" pitchFamily="34" charset="0"/>
              </a:rPr>
              <a:t>Margin, </a:t>
            </a:r>
            <a:r>
              <a:rPr lang="en-US" sz="1100" cap="all" dirty="0" smtClean="0">
                <a:solidFill>
                  <a:srgbClr val="314C67"/>
                </a:solidFill>
                <a:cs typeface="Arial" pitchFamily="34" charset="0"/>
              </a:rPr>
              <a:t>121</a:t>
            </a:r>
            <a:r>
              <a:rPr lang="en-US" sz="1100" dirty="0" smtClean="0">
                <a:solidFill>
                  <a:srgbClr val="314C67"/>
                </a:solidFill>
                <a:cs typeface="Arial" pitchFamily="34" charset="0"/>
              </a:rPr>
              <a:t> </a:t>
            </a:r>
            <a:r>
              <a:rPr lang="en-US" sz="1100" dirty="0">
                <a:solidFill>
                  <a:srgbClr val="314C67"/>
                </a:solidFill>
                <a:cs typeface="Arial" pitchFamily="34" charset="0"/>
              </a:rPr>
              <a:t>FTE</a:t>
            </a:r>
            <a:r>
              <a:rPr lang="en-US" sz="1100" dirty="0">
                <a:solidFill>
                  <a:srgbClr val="734673"/>
                </a:solidFill>
                <a:cs typeface="Arial" pitchFamily="34" charset="0"/>
              </a:rPr>
              <a:t>, 4 Clients</a:t>
            </a:r>
          </a:p>
        </p:txBody>
      </p:sp>
      <p:sp>
        <p:nvSpPr>
          <p:cNvPr id="25" name="Rectangle 24"/>
          <p:cNvSpPr/>
          <p:nvPr/>
        </p:nvSpPr>
        <p:spPr>
          <a:xfrm>
            <a:off x="120297" y="3462338"/>
            <a:ext cx="1353256" cy="456279"/>
          </a:xfrm>
          <a:prstGeom prst="rect">
            <a:avLst/>
          </a:prstGeom>
        </p:spPr>
        <p:txBody>
          <a:bodyPr wrap="none">
            <a:spAutoFit/>
          </a:bodyPr>
          <a:lstStyle/>
          <a:p>
            <a:pPr algn="ctr" eaLnBrk="1" hangingPunct="1">
              <a:lnSpc>
                <a:spcPct val="90000"/>
              </a:lnSpc>
              <a:spcAft>
                <a:spcPct val="35000"/>
              </a:spcAft>
              <a:defRPr/>
            </a:pPr>
            <a:r>
              <a:rPr lang="en-US" sz="1100" b="1" cap="all" dirty="0">
                <a:solidFill>
                  <a:srgbClr val="000000">
                    <a:lumMod val="95000"/>
                    <a:lumOff val="5000"/>
                  </a:srgbClr>
                </a:solidFill>
                <a:cs typeface="Arial" pitchFamily="34" charset="0"/>
              </a:rPr>
              <a:t>Sec</a:t>
            </a:r>
            <a:r>
              <a:rPr lang="en-US" sz="1100" dirty="0">
                <a:solidFill>
                  <a:srgbClr val="000000">
                    <a:lumMod val="95000"/>
                    <a:lumOff val="5000"/>
                  </a:srgbClr>
                </a:solidFill>
                <a:cs typeface="Arial" pitchFamily="34" charset="0"/>
              </a:rPr>
              <a:t> </a:t>
            </a:r>
            <a:r>
              <a:rPr lang="en-US" sz="1100" b="1" cap="all" dirty="0">
                <a:solidFill>
                  <a:srgbClr val="000000">
                    <a:lumMod val="95000"/>
                    <a:lumOff val="5000"/>
                  </a:srgbClr>
                </a:solidFill>
                <a:cs typeface="Arial" pitchFamily="34" charset="0"/>
              </a:rPr>
              <a:t>Lending</a:t>
            </a:r>
          </a:p>
          <a:p>
            <a:pPr algn="ctr" eaLnBrk="1" hangingPunct="1">
              <a:lnSpc>
                <a:spcPct val="90000"/>
              </a:lnSpc>
              <a:spcAft>
                <a:spcPct val="35000"/>
              </a:spcAft>
              <a:defRPr/>
            </a:pPr>
            <a:r>
              <a:rPr lang="en-US" sz="1100" dirty="0" smtClean="0">
                <a:solidFill>
                  <a:srgbClr val="314C67"/>
                </a:solidFill>
                <a:cs typeface="Arial" pitchFamily="34" charset="0"/>
              </a:rPr>
              <a:t>115 </a:t>
            </a:r>
            <a:r>
              <a:rPr lang="en-US" sz="1100" dirty="0">
                <a:solidFill>
                  <a:srgbClr val="314C67"/>
                </a:solidFill>
                <a:cs typeface="Arial" pitchFamily="34" charset="0"/>
              </a:rPr>
              <a:t>FTE</a:t>
            </a:r>
            <a:r>
              <a:rPr lang="en-US" sz="1100" dirty="0">
                <a:solidFill>
                  <a:srgbClr val="000000">
                    <a:lumMod val="95000"/>
                    <a:lumOff val="5000"/>
                  </a:srgbClr>
                </a:solidFill>
                <a:cs typeface="Arial" pitchFamily="34" charset="0"/>
              </a:rPr>
              <a:t>, </a:t>
            </a:r>
            <a:r>
              <a:rPr lang="en-US" sz="1100" dirty="0" smtClean="0">
                <a:solidFill>
                  <a:srgbClr val="734673"/>
                </a:solidFill>
                <a:cs typeface="Arial" pitchFamily="34" charset="0"/>
              </a:rPr>
              <a:t>4 </a:t>
            </a:r>
            <a:r>
              <a:rPr lang="en-US" sz="1100" dirty="0">
                <a:solidFill>
                  <a:srgbClr val="734673"/>
                </a:solidFill>
                <a:cs typeface="Arial" pitchFamily="34" charset="0"/>
              </a:rPr>
              <a:t>Clients</a:t>
            </a:r>
          </a:p>
        </p:txBody>
      </p:sp>
      <p:sp>
        <p:nvSpPr>
          <p:cNvPr id="26" name="Rectangle 25"/>
          <p:cNvSpPr/>
          <p:nvPr/>
        </p:nvSpPr>
        <p:spPr>
          <a:xfrm>
            <a:off x="139347" y="4376738"/>
            <a:ext cx="1353256" cy="456279"/>
          </a:xfrm>
          <a:prstGeom prst="rect">
            <a:avLst/>
          </a:prstGeom>
        </p:spPr>
        <p:txBody>
          <a:bodyPr wrap="none">
            <a:spAutoFit/>
          </a:bodyPr>
          <a:lstStyle/>
          <a:p>
            <a:pPr algn="ctr" eaLnBrk="1" hangingPunct="1">
              <a:lnSpc>
                <a:spcPct val="90000"/>
              </a:lnSpc>
              <a:spcAft>
                <a:spcPct val="35000"/>
              </a:spcAft>
              <a:defRPr/>
            </a:pPr>
            <a:r>
              <a:rPr lang="en-US" sz="1100" b="1" cap="all" dirty="0">
                <a:solidFill>
                  <a:srgbClr val="000000">
                    <a:lumMod val="95000"/>
                    <a:lumOff val="5000"/>
                  </a:srgbClr>
                </a:solidFill>
                <a:cs typeface="Arial" pitchFamily="34" charset="0"/>
              </a:rPr>
              <a:t>Listed</a:t>
            </a:r>
            <a:r>
              <a:rPr lang="en-US" sz="1100" dirty="0">
                <a:solidFill>
                  <a:srgbClr val="000000">
                    <a:lumMod val="95000"/>
                    <a:lumOff val="5000"/>
                  </a:srgbClr>
                </a:solidFill>
                <a:cs typeface="Arial" pitchFamily="34" charset="0"/>
              </a:rPr>
              <a:t> </a:t>
            </a:r>
          </a:p>
          <a:p>
            <a:pPr algn="ctr" eaLnBrk="1" hangingPunct="1">
              <a:lnSpc>
                <a:spcPct val="90000"/>
              </a:lnSpc>
              <a:spcAft>
                <a:spcPct val="35000"/>
              </a:spcAft>
              <a:defRPr/>
            </a:pPr>
            <a:r>
              <a:rPr lang="en-US" sz="1100" dirty="0" smtClean="0">
                <a:solidFill>
                  <a:srgbClr val="314C67"/>
                </a:solidFill>
                <a:cs typeface="Arial" pitchFamily="34" charset="0"/>
              </a:rPr>
              <a:t>159 </a:t>
            </a:r>
            <a:r>
              <a:rPr lang="en-US" sz="1100" dirty="0">
                <a:solidFill>
                  <a:srgbClr val="314C67"/>
                </a:solidFill>
                <a:cs typeface="Arial" pitchFamily="34" charset="0"/>
              </a:rPr>
              <a:t>FTE</a:t>
            </a:r>
            <a:r>
              <a:rPr lang="en-US" sz="1100" dirty="0">
                <a:solidFill>
                  <a:srgbClr val="000000">
                    <a:lumMod val="95000"/>
                    <a:lumOff val="5000"/>
                  </a:srgbClr>
                </a:solidFill>
                <a:cs typeface="Arial" pitchFamily="34" charset="0"/>
              </a:rPr>
              <a:t>, </a:t>
            </a:r>
            <a:r>
              <a:rPr lang="en-US" sz="1100" dirty="0" smtClean="0">
                <a:solidFill>
                  <a:srgbClr val="734673"/>
                </a:solidFill>
                <a:cs typeface="Arial" pitchFamily="34" charset="0"/>
              </a:rPr>
              <a:t>4 </a:t>
            </a:r>
            <a:r>
              <a:rPr lang="en-US" sz="1100" dirty="0">
                <a:solidFill>
                  <a:srgbClr val="734673"/>
                </a:solidFill>
                <a:cs typeface="Arial" pitchFamily="34" charset="0"/>
              </a:rPr>
              <a:t>Clients</a:t>
            </a:r>
          </a:p>
        </p:txBody>
      </p:sp>
      <p:grpSp>
        <p:nvGrpSpPr>
          <p:cNvPr id="249881" name="Group 82"/>
          <p:cNvGrpSpPr>
            <a:grpSpLocks/>
          </p:cNvGrpSpPr>
          <p:nvPr/>
        </p:nvGrpSpPr>
        <p:grpSpPr bwMode="auto">
          <a:xfrm>
            <a:off x="3471863" y="2308225"/>
            <a:ext cx="361950" cy="496888"/>
            <a:chOff x="914400" y="5257806"/>
            <a:chExt cx="609600" cy="838194"/>
          </a:xfrm>
        </p:grpSpPr>
        <p:sp>
          <p:nvSpPr>
            <p:cNvPr id="126" name="Rounded Rectangle 75"/>
            <p:cNvSpPr/>
            <p:nvPr/>
          </p:nvSpPr>
          <p:spPr>
            <a:xfrm>
              <a:off x="914400" y="5485431"/>
              <a:ext cx="609600" cy="61056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27" name="U-Turn Arrow 126"/>
            <p:cNvSpPr/>
            <p:nvPr/>
          </p:nvSpPr>
          <p:spPr>
            <a:xfrm flipH="1">
              <a:off x="986589" y="5257806"/>
              <a:ext cx="419769" cy="570401"/>
            </a:xfrm>
            <a:prstGeom prst="uturnArrow">
              <a:avLst>
                <a:gd name="adj1" fmla="val 13750"/>
                <a:gd name="adj2" fmla="val 15000"/>
                <a:gd name="adj3" fmla="val 25000"/>
                <a:gd name="adj4" fmla="val 43750"/>
                <a:gd name="adj5" fmla="val 75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pic>
        <p:nvPicPr>
          <p:cNvPr id="28" name="Picture 4" descr="\\arlmsnas01\ctrx_Data\deepak.kamble\Desktop\IMAGE\big_getMore.png"/>
          <p:cNvPicPr>
            <a:picLocks noChangeAspect="1" noChangeArrowheads="1"/>
          </p:cNvPicPr>
          <p:nvPr/>
        </p:nvPicPr>
        <p:blipFill>
          <a:blip r:embed="rId2" cstate="print">
            <a:duotone>
              <a:schemeClr val="bg2">
                <a:shade val="45000"/>
                <a:satMod val="135000"/>
              </a:schemeClr>
              <a:prstClr val="white"/>
            </a:duotone>
            <a:lum bright="40000"/>
          </a:blip>
          <a:srcRect l="14516" r="17742" b="19703"/>
          <a:stretch>
            <a:fillRect/>
          </a:stretch>
        </p:blipFill>
        <p:spPr bwMode="auto">
          <a:xfrm>
            <a:off x="2814392" y="2650902"/>
            <a:ext cx="447676" cy="383720"/>
          </a:xfrm>
          <a:prstGeom prst="rect">
            <a:avLst/>
          </a:prstGeom>
          <a:noFill/>
        </p:spPr>
      </p:pic>
      <p:grpSp>
        <p:nvGrpSpPr>
          <p:cNvPr id="249883" name="Group 100"/>
          <p:cNvGrpSpPr>
            <a:grpSpLocks/>
          </p:cNvGrpSpPr>
          <p:nvPr/>
        </p:nvGrpSpPr>
        <p:grpSpPr bwMode="auto">
          <a:xfrm flipH="1">
            <a:off x="4919663" y="1719263"/>
            <a:ext cx="685800" cy="457200"/>
            <a:chOff x="3505200" y="1622413"/>
            <a:chExt cx="685800" cy="457200"/>
          </a:xfrm>
        </p:grpSpPr>
        <p:cxnSp>
          <p:nvCxnSpPr>
            <p:cNvPr id="124" name="Straight Connector 123"/>
            <p:cNvCxnSpPr/>
            <p:nvPr/>
          </p:nvCxnSpPr>
          <p:spPr>
            <a:xfrm>
              <a:off x="4191000" y="1622413"/>
              <a:ext cx="0" cy="457200"/>
            </a:xfrm>
            <a:prstGeom prst="line">
              <a:avLst/>
            </a:prstGeom>
            <a:ln>
              <a:solidFill>
                <a:srgbClr val="314C67"/>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505200" y="1622413"/>
              <a:ext cx="685800" cy="0"/>
            </a:xfrm>
            <a:prstGeom prst="line">
              <a:avLst/>
            </a:prstGeom>
            <a:ln>
              <a:solidFill>
                <a:srgbClr val="314C67"/>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249884" name="Group 103"/>
          <p:cNvGrpSpPr>
            <a:grpSpLocks/>
          </p:cNvGrpSpPr>
          <p:nvPr/>
        </p:nvGrpSpPr>
        <p:grpSpPr bwMode="auto">
          <a:xfrm flipH="1">
            <a:off x="5986463" y="2090738"/>
            <a:ext cx="685800" cy="457200"/>
            <a:chOff x="3505200" y="1622413"/>
            <a:chExt cx="685800" cy="457200"/>
          </a:xfrm>
        </p:grpSpPr>
        <p:cxnSp>
          <p:nvCxnSpPr>
            <p:cNvPr id="122" name="Straight Connector 121"/>
            <p:cNvCxnSpPr/>
            <p:nvPr/>
          </p:nvCxnSpPr>
          <p:spPr>
            <a:xfrm>
              <a:off x="4191000" y="1622413"/>
              <a:ext cx="0" cy="457200"/>
            </a:xfrm>
            <a:prstGeom prst="line">
              <a:avLst/>
            </a:prstGeom>
            <a:ln>
              <a:solidFill>
                <a:srgbClr val="314C67"/>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505200" y="1622413"/>
              <a:ext cx="685800" cy="0"/>
            </a:xfrm>
            <a:prstGeom prst="line">
              <a:avLst/>
            </a:prstGeom>
            <a:ln>
              <a:solidFill>
                <a:srgbClr val="314C67"/>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249885" name="Group 106"/>
          <p:cNvGrpSpPr>
            <a:grpSpLocks/>
          </p:cNvGrpSpPr>
          <p:nvPr/>
        </p:nvGrpSpPr>
        <p:grpSpPr bwMode="auto">
          <a:xfrm flipH="1">
            <a:off x="6596063" y="2547938"/>
            <a:ext cx="685800" cy="457200"/>
            <a:chOff x="3505200" y="1622413"/>
            <a:chExt cx="685800" cy="457200"/>
          </a:xfrm>
        </p:grpSpPr>
        <p:cxnSp>
          <p:nvCxnSpPr>
            <p:cNvPr id="120" name="Straight Connector 119"/>
            <p:cNvCxnSpPr/>
            <p:nvPr/>
          </p:nvCxnSpPr>
          <p:spPr>
            <a:xfrm>
              <a:off x="4191000" y="1622413"/>
              <a:ext cx="0" cy="457200"/>
            </a:xfrm>
            <a:prstGeom prst="line">
              <a:avLst/>
            </a:prstGeom>
            <a:ln>
              <a:solidFill>
                <a:srgbClr val="314C67"/>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505200" y="1622413"/>
              <a:ext cx="685800" cy="0"/>
            </a:xfrm>
            <a:prstGeom prst="line">
              <a:avLst/>
            </a:prstGeom>
            <a:ln>
              <a:solidFill>
                <a:srgbClr val="314C67"/>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249886" name="Group 109"/>
          <p:cNvGrpSpPr>
            <a:grpSpLocks/>
          </p:cNvGrpSpPr>
          <p:nvPr/>
        </p:nvGrpSpPr>
        <p:grpSpPr bwMode="auto">
          <a:xfrm flipH="1">
            <a:off x="7043738" y="3309938"/>
            <a:ext cx="685800" cy="457200"/>
            <a:chOff x="3514724" y="1622413"/>
            <a:chExt cx="685800" cy="457200"/>
          </a:xfrm>
        </p:grpSpPr>
        <p:cxnSp>
          <p:nvCxnSpPr>
            <p:cNvPr id="118" name="Straight Connector 117"/>
            <p:cNvCxnSpPr/>
            <p:nvPr/>
          </p:nvCxnSpPr>
          <p:spPr>
            <a:xfrm>
              <a:off x="4190999" y="1622413"/>
              <a:ext cx="0" cy="457200"/>
            </a:xfrm>
            <a:prstGeom prst="line">
              <a:avLst/>
            </a:prstGeom>
            <a:ln>
              <a:solidFill>
                <a:srgbClr val="314C67"/>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514724" y="1624000"/>
              <a:ext cx="685800" cy="0"/>
            </a:xfrm>
            <a:prstGeom prst="line">
              <a:avLst/>
            </a:prstGeom>
            <a:ln>
              <a:solidFill>
                <a:srgbClr val="314C67"/>
              </a:solidFill>
              <a:headEnd type="oval"/>
            </a:ln>
            <a:effectLst/>
          </p:spPr>
          <p:style>
            <a:lnRef idx="2">
              <a:schemeClr val="accent1"/>
            </a:lnRef>
            <a:fillRef idx="0">
              <a:schemeClr val="accent1"/>
            </a:fillRef>
            <a:effectRef idx="1">
              <a:schemeClr val="accent1"/>
            </a:effectRef>
            <a:fontRef idx="minor">
              <a:schemeClr val="tx1"/>
            </a:fontRef>
          </p:style>
        </p:cxnSp>
      </p:grpSp>
      <p:cxnSp>
        <p:nvCxnSpPr>
          <p:cNvPr id="33" name="Straight Connector 32"/>
          <p:cNvCxnSpPr/>
          <p:nvPr/>
        </p:nvCxnSpPr>
        <p:spPr>
          <a:xfrm flipH="1">
            <a:off x="7129463" y="4513263"/>
            <a:ext cx="639762" cy="0"/>
          </a:xfrm>
          <a:prstGeom prst="line">
            <a:avLst/>
          </a:prstGeom>
          <a:ln>
            <a:solidFill>
              <a:srgbClr val="314C67"/>
            </a:solidFill>
            <a:headEnd type="ova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624513" y="1593850"/>
            <a:ext cx="2608406" cy="244682"/>
          </a:xfrm>
          <a:prstGeom prst="rect">
            <a:avLst/>
          </a:prstGeom>
        </p:spPr>
        <p:txBody>
          <a:bodyPr wrap="none">
            <a:spAutoFit/>
          </a:bodyPr>
          <a:lstStyle/>
          <a:p>
            <a:pPr defTabSz="528955" eaLnBrk="1" hangingPunct="1">
              <a:lnSpc>
                <a:spcPct val="90000"/>
              </a:lnSpc>
              <a:spcAft>
                <a:spcPct val="35000"/>
              </a:spcAft>
              <a:defRPr/>
            </a:pPr>
            <a:r>
              <a:rPr lang="en-US" sz="1100" b="1" cap="all" dirty="0">
                <a:solidFill>
                  <a:srgbClr val="000000">
                    <a:lumMod val="95000"/>
                    <a:lumOff val="5000"/>
                  </a:srgbClr>
                </a:solidFill>
                <a:cs typeface="Arial" pitchFamily="34" charset="0"/>
              </a:rPr>
              <a:t>Tax</a:t>
            </a:r>
            <a:r>
              <a:rPr lang="en-US" sz="1100" dirty="0">
                <a:solidFill>
                  <a:srgbClr val="000000">
                    <a:lumMod val="95000"/>
                    <a:lumOff val="5000"/>
                  </a:srgbClr>
                </a:solidFill>
                <a:cs typeface="Arial" pitchFamily="34" charset="0"/>
              </a:rPr>
              <a:t> </a:t>
            </a:r>
            <a:r>
              <a:rPr lang="en-US" sz="1100" b="1" cap="all" dirty="0">
                <a:solidFill>
                  <a:srgbClr val="000000">
                    <a:lumMod val="95000"/>
                    <a:lumOff val="5000"/>
                  </a:srgbClr>
                </a:solidFill>
                <a:cs typeface="Arial" pitchFamily="34" charset="0"/>
              </a:rPr>
              <a:t>Operations</a:t>
            </a:r>
            <a:r>
              <a:rPr lang="en-US" sz="1100" dirty="0">
                <a:solidFill>
                  <a:srgbClr val="000000">
                    <a:lumMod val="95000"/>
                    <a:lumOff val="5000"/>
                  </a:srgbClr>
                </a:solidFill>
                <a:cs typeface="Arial" pitchFamily="34" charset="0"/>
              </a:rPr>
              <a:t>, </a:t>
            </a:r>
            <a:r>
              <a:rPr lang="en-US" sz="1100" dirty="0" smtClean="0">
                <a:solidFill>
                  <a:srgbClr val="314C67"/>
                </a:solidFill>
                <a:cs typeface="Arial" pitchFamily="34" charset="0"/>
              </a:rPr>
              <a:t>58 </a:t>
            </a:r>
            <a:r>
              <a:rPr lang="en-US" sz="1100" dirty="0">
                <a:solidFill>
                  <a:srgbClr val="314C67"/>
                </a:solidFill>
                <a:cs typeface="Arial" pitchFamily="34" charset="0"/>
              </a:rPr>
              <a:t>FTE</a:t>
            </a:r>
            <a:r>
              <a:rPr lang="en-US" sz="1100" dirty="0">
                <a:solidFill>
                  <a:srgbClr val="000000">
                    <a:lumMod val="95000"/>
                    <a:lumOff val="5000"/>
                  </a:srgbClr>
                </a:solidFill>
                <a:cs typeface="Arial" pitchFamily="34" charset="0"/>
              </a:rPr>
              <a:t>, </a:t>
            </a:r>
            <a:r>
              <a:rPr lang="en-US" sz="1100" dirty="0" smtClean="0">
                <a:solidFill>
                  <a:srgbClr val="000000">
                    <a:lumMod val="95000"/>
                    <a:lumOff val="5000"/>
                  </a:srgbClr>
                </a:solidFill>
                <a:cs typeface="Arial" pitchFamily="34" charset="0"/>
              </a:rPr>
              <a:t>3</a:t>
            </a:r>
            <a:r>
              <a:rPr lang="en-US" sz="1100" dirty="0" smtClean="0">
                <a:solidFill>
                  <a:srgbClr val="734673"/>
                </a:solidFill>
                <a:cs typeface="Arial" pitchFamily="34" charset="0"/>
              </a:rPr>
              <a:t> </a:t>
            </a:r>
            <a:r>
              <a:rPr lang="en-US" sz="1100" dirty="0">
                <a:solidFill>
                  <a:srgbClr val="734673"/>
                </a:solidFill>
                <a:cs typeface="Arial" pitchFamily="34" charset="0"/>
              </a:rPr>
              <a:t>Clients</a:t>
            </a:r>
          </a:p>
        </p:txBody>
      </p:sp>
      <p:sp>
        <p:nvSpPr>
          <p:cNvPr id="35" name="Rectangle 34"/>
          <p:cNvSpPr/>
          <p:nvPr/>
        </p:nvSpPr>
        <p:spPr>
          <a:xfrm>
            <a:off x="6410325" y="1862138"/>
            <a:ext cx="2330450" cy="455612"/>
          </a:xfrm>
          <a:prstGeom prst="rect">
            <a:avLst/>
          </a:prstGeom>
        </p:spPr>
        <p:txBody>
          <a:bodyPr wrap="none">
            <a:spAutoFit/>
          </a:bodyPr>
          <a:lstStyle/>
          <a:p>
            <a:pPr algn="ctr" defTabSz="528955" eaLnBrk="1" hangingPunct="1">
              <a:lnSpc>
                <a:spcPct val="90000"/>
              </a:lnSpc>
              <a:spcAft>
                <a:spcPct val="35000"/>
              </a:spcAft>
              <a:defRPr/>
            </a:pPr>
            <a:r>
              <a:rPr lang="en-US" sz="1100" b="1" cap="all" dirty="0">
                <a:solidFill>
                  <a:schemeClr val="accent2">
                    <a:lumMod val="10000"/>
                  </a:schemeClr>
                </a:solidFill>
                <a:cs typeface="Arial" pitchFamily="34" charset="0"/>
              </a:rPr>
              <a:t>Securities</a:t>
            </a:r>
            <a:r>
              <a:rPr lang="en-US" sz="1100" dirty="0">
                <a:solidFill>
                  <a:schemeClr val="accent2">
                    <a:lumMod val="10000"/>
                  </a:schemeClr>
                </a:solidFill>
                <a:cs typeface="Arial" pitchFamily="34" charset="0"/>
              </a:rPr>
              <a:t> </a:t>
            </a:r>
            <a:r>
              <a:rPr lang="en-US" sz="1100" b="1" cap="all" dirty="0">
                <a:solidFill>
                  <a:schemeClr val="accent2">
                    <a:lumMod val="10000"/>
                  </a:schemeClr>
                </a:solidFill>
                <a:cs typeface="Arial" pitchFamily="34" charset="0"/>
              </a:rPr>
              <a:t>Documentation</a:t>
            </a:r>
          </a:p>
          <a:p>
            <a:pPr algn="ctr" defTabSz="528955" eaLnBrk="1" hangingPunct="1">
              <a:lnSpc>
                <a:spcPct val="90000"/>
              </a:lnSpc>
              <a:spcAft>
                <a:spcPct val="35000"/>
              </a:spcAft>
              <a:defRPr/>
            </a:pPr>
            <a:r>
              <a:rPr lang="en-US" sz="1100" dirty="0" smtClean="0">
                <a:solidFill>
                  <a:schemeClr val="accent2">
                    <a:lumMod val="10000"/>
                  </a:schemeClr>
                </a:solidFill>
                <a:cs typeface="Arial" pitchFamily="34" charset="0"/>
              </a:rPr>
              <a:t>23 FTE</a:t>
            </a:r>
            <a:r>
              <a:rPr lang="en-US" sz="1100" dirty="0">
                <a:solidFill>
                  <a:schemeClr val="accent2">
                    <a:lumMod val="10000"/>
                  </a:schemeClr>
                </a:solidFill>
                <a:cs typeface="Arial" pitchFamily="34" charset="0"/>
              </a:rPr>
              <a:t>, </a:t>
            </a:r>
            <a:r>
              <a:rPr lang="en-US" sz="1100" dirty="0" smtClean="0">
                <a:solidFill>
                  <a:schemeClr val="accent2">
                    <a:lumMod val="10000"/>
                  </a:schemeClr>
                </a:solidFill>
                <a:cs typeface="Arial" pitchFamily="34" charset="0"/>
              </a:rPr>
              <a:t>2 </a:t>
            </a:r>
            <a:r>
              <a:rPr lang="en-US" sz="1100" dirty="0">
                <a:solidFill>
                  <a:schemeClr val="accent2">
                    <a:lumMod val="10000"/>
                  </a:schemeClr>
                </a:solidFill>
                <a:cs typeface="Arial" pitchFamily="34" charset="0"/>
              </a:rPr>
              <a:t>Clients</a:t>
            </a:r>
          </a:p>
        </p:txBody>
      </p:sp>
      <p:sp>
        <p:nvSpPr>
          <p:cNvPr id="36" name="Rectangle 35"/>
          <p:cNvSpPr/>
          <p:nvPr/>
        </p:nvSpPr>
        <p:spPr>
          <a:xfrm>
            <a:off x="7149747" y="2395538"/>
            <a:ext cx="1353256" cy="456279"/>
          </a:xfrm>
          <a:prstGeom prst="rect">
            <a:avLst/>
          </a:prstGeom>
        </p:spPr>
        <p:txBody>
          <a:bodyPr wrap="none">
            <a:spAutoFit/>
          </a:bodyPr>
          <a:lstStyle/>
          <a:p>
            <a:pPr algn="ctr" defTabSz="528955" eaLnBrk="1" hangingPunct="1">
              <a:lnSpc>
                <a:spcPct val="90000"/>
              </a:lnSpc>
              <a:spcAft>
                <a:spcPct val="35000"/>
              </a:spcAft>
              <a:defRPr/>
            </a:pPr>
            <a:r>
              <a:rPr lang="en-US" sz="1100" b="1" cap="all" dirty="0">
                <a:solidFill>
                  <a:schemeClr val="accent2">
                    <a:lumMod val="10000"/>
                  </a:schemeClr>
                </a:solidFill>
                <a:cs typeface="Arial" pitchFamily="34" charset="0"/>
              </a:rPr>
              <a:t>Finance</a:t>
            </a:r>
          </a:p>
          <a:p>
            <a:pPr algn="ctr" defTabSz="528955" eaLnBrk="1" hangingPunct="1">
              <a:lnSpc>
                <a:spcPct val="90000"/>
              </a:lnSpc>
              <a:spcAft>
                <a:spcPct val="35000"/>
              </a:spcAft>
              <a:defRPr/>
            </a:pPr>
            <a:r>
              <a:rPr lang="en-US" sz="1100" dirty="0" smtClean="0">
                <a:solidFill>
                  <a:schemeClr val="accent2">
                    <a:lumMod val="10000"/>
                  </a:schemeClr>
                </a:solidFill>
                <a:cs typeface="Arial" pitchFamily="34" charset="0"/>
              </a:rPr>
              <a:t>129 </a:t>
            </a:r>
            <a:r>
              <a:rPr lang="en-US" sz="1100" dirty="0">
                <a:solidFill>
                  <a:schemeClr val="accent2">
                    <a:lumMod val="10000"/>
                  </a:schemeClr>
                </a:solidFill>
                <a:cs typeface="Arial" pitchFamily="34" charset="0"/>
              </a:rPr>
              <a:t>FTE, 5 Clients</a:t>
            </a:r>
          </a:p>
        </p:txBody>
      </p:sp>
      <p:sp>
        <p:nvSpPr>
          <p:cNvPr id="37" name="Rectangle 36"/>
          <p:cNvSpPr/>
          <p:nvPr/>
        </p:nvSpPr>
        <p:spPr>
          <a:xfrm>
            <a:off x="7524750" y="3060700"/>
            <a:ext cx="1493838" cy="457200"/>
          </a:xfrm>
          <a:prstGeom prst="rect">
            <a:avLst/>
          </a:prstGeom>
        </p:spPr>
        <p:txBody>
          <a:bodyPr wrap="none">
            <a:spAutoFit/>
          </a:bodyPr>
          <a:lstStyle/>
          <a:p>
            <a:pPr algn="r" defTabSz="528955" eaLnBrk="1" hangingPunct="1">
              <a:lnSpc>
                <a:spcPct val="90000"/>
              </a:lnSpc>
              <a:spcAft>
                <a:spcPct val="35000"/>
              </a:spcAft>
              <a:defRPr/>
            </a:pPr>
            <a:r>
              <a:rPr lang="en-US" sz="1100" b="1" cap="all" dirty="0">
                <a:solidFill>
                  <a:schemeClr val="accent2">
                    <a:lumMod val="10000"/>
                  </a:schemeClr>
                </a:solidFill>
                <a:cs typeface="Arial" pitchFamily="34" charset="0"/>
              </a:rPr>
              <a:t>Reference</a:t>
            </a:r>
            <a:r>
              <a:rPr lang="en-US" sz="1100" dirty="0">
                <a:solidFill>
                  <a:schemeClr val="accent2">
                    <a:lumMod val="10000"/>
                  </a:schemeClr>
                </a:solidFill>
                <a:cs typeface="Arial" pitchFamily="34" charset="0"/>
              </a:rPr>
              <a:t> </a:t>
            </a:r>
            <a:r>
              <a:rPr lang="en-US" sz="1100" b="1" cap="all" dirty="0">
                <a:solidFill>
                  <a:schemeClr val="accent2">
                    <a:lumMod val="10000"/>
                  </a:schemeClr>
                </a:solidFill>
                <a:cs typeface="Arial" pitchFamily="34" charset="0"/>
              </a:rPr>
              <a:t>Data</a:t>
            </a:r>
          </a:p>
          <a:p>
            <a:pPr algn="r" defTabSz="528955" eaLnBrk="1" hangingPunct="1">
              <a:lnSpc>
                <a:spcPct val="90000"/>
              </a:lnSpc>
              <a:spcAft>
                <a:spcPct val="35000"/>
              </a:spcAft>
              <a:defRPr/>
            </a:pPr>
            <a:r>
              <a:rPr lang="en-US" sz="1100" dirty="0" smtClean="0">
                <a:solidFill>
                  <a:schemeClr val="accent2">
                    <a:lumMod val="10000"/>
                  </a:schemeClr>
                </a:solidFill>
                <a:cs typeface="Arial" pitchFamily="34" charset="0"/>
              </a:rPr>
              <a:t>171 </a:t>
            </a:r>
            <a:r>
              <a:rPr lang="en-US" sz="1100" dirty="0">
                <a:solidFill>
                  <a:schemeClr val="accent2">
                    <a:lumMod val="10000"/>
                  </a:schemeClr>
                </a:solidFill>
                <a:cs typeface="Arial" pitchFamily="34" charset="0"/>
              </a:rPr>
              <a:t>FTE, </a:t>
            </a:r>
            <a:r>
              <a:rPr lang="en-US" sz="1100" dirty="0" smtClean="0">
                <a:solidFill>
                  <a:schemeClr val="accent2">
                    <a:lumMod val="10000"/>
                  </a:schemeClr>
                </a:solidFill>
                <a:cs typeface="Arial" pitchFamily="34" charset="0"/>
              </a:rPr>
              <a:t>1 </a:t>
            </a:r>
            <a:r>
              <a:rPr lang="en-US" sz="1100" dirty="0">
                <a:solidFill>
                  <a:schemeClr val="accent2">
                    <a:lumMod val="10000"/>
                  </a:schemeClr>
                </a:solidFill>
                <a:cs typeface="Arial" pitchFamily="34" charset="0"/>
              </a:rPr>
              <a:t>Clients</a:t>
            </a:r>
          </a:p>
        </p:txBody>
      </p:sp>
      <p:sp>
        <p:nvSpPr>
          <p:cNvPr id="38" name="Rectangle 37"/>
          <p:cNvSpPr/>
          <p:nvPr/>
        </p:nvSpPr>
        <p:spPr>
          <a:xfrm>
            <a:off x="7729538" y="4286250"/>
            <a:ext cx="1401762" cy="455613"/>
          </a:xfrm>
          <a:prstGeom prst="rect">
            <a:avLst/>
          </a:prstGeom>
        </p:spPr>
        <p:txBody>
          <a:bodyPr wrap="none">
            <a:spAutoFit/>
          </a:bodyPr>
          <a:lstStyle/>
          <a:p>
            <a:pPr algn="ctr" defTabSz="404495" eaLnBrk="1" hangingPunct="1">
              <a:lnSpc>
                <a:spcPct val="90000"/>
              </a:lnSpc>
              <a:spcAft>
                <a:spcPct val="35000"/>
              </a:spcAft>
              <a:defRPr/>
            </a:pPr>
            <a:r>
              <a:rPr lang="en-US" sz="1100" b="1" cap="all" dirty="0">
                <a:solidFill>
                  <a:schemeClr val="accent2">
                    <a:lumMod val="10000"/>
                  </a:schemeClr>
                </a:solidFill>
                <a:cs typeface="Arial" pitchFamily="34" charset="0"/>
              </a:rPr>
              <a:t>Risk &amp; Control</a:t>
            </a:r>
          </a:p>
          <a:p>
            <a:pPr algn="ctr" defTabSz="404495" eaLnBrk="1" hangingPunct="1">
              <a:lnSpc>
                <a:spcPct val="90000"/>
              </a:lnSpc>
              <a:spcAft>
                <a:spcPct val="35000"/>
              </a:spcAft>
              <a:defRPr/>
            </a:pPr>
            <a:r>
              <a:rPr lang="en-US" sz="1100" dirty="0" smtClean="0">
                <a:solidFill>
                  <a:schemeClr val="accent2">
                    <a:lumMod val="10000"/>
                  </a:schemeClr>
                </a:solidFill>
                <a:cs typeface="Arial" pitchFamily="34" charset="0"/>
              </a:rPr>
              <a:t>75 </a:t>
            </a:r>
            <a:r>
              <a:rPr lang="en-US" sz="1100" dirty="0">
                <a:solidFill>
                  <a:schemeClr val="accent2">
                    <a:lumMod val="10000"/>
                  </a:schemeClr>
                </a:solidFill>
                <a:cs typeface="Arial" pitchFamily="34" charset="0"/>
              </a:rPr>
              <a:t>FTE, 5</a:t>
            </a:r>
            <a:r>
              <a:rPr lang="en-US" sz="1100" dirty="0" smtClean="0">
                <a:solidFill>
                  <a:schemeClr val="accent2">
                    <a:lumMod val="10000"/>
                  </a:schemeClr>
                </a:solidFill>
                <a:cs typeface="Arial" pitchFamily="34" charset="0"/>
              </a:rPr>
              <a:t> </a:t>
            </a:r>
            <a:r>
              <a:rPr lang="en-US" sz="1100" dirty="0">
                <a:solidFill>
                  <a:schemeClr val="accent2">
                    <a:lumMod val="10000"/>
                  </a:schemeClr>
                </a:solidFill>
                <a:cs typeface="Arial" pitchFamily="34" charset="0"/>
              </a:rPr>
              <a:t>Clients</a:t>
            </a:r>
          </a:p>
        </p:txBody>
      </p:sp>
      <p:sp>
        <p:nvSpPr>
          <p:cNvPr id="249893" name="TextBox 38"/>
          <p:cNvSpPr txBox="1">
            <a:spLocks noChangeArrowheads="1"/>
          </p:cNvSpPr>
          <p:nvPr/>
        </p:nvSpPr>
        <p:spPr bwMode="auto">
          <a:xfrm>
            <a:off x="4578350" y="2184400"/>
            <a:ext cx="96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smtClean="0">
                <a:solidFill>
                  <a:srgbClr val="FFFFFF"/>
                </a:solidFill>
                <a:cs typeface="Arial" panose="020B0604020202020204" pitchFamily="34" charset="0"/>
              </a:rPr>
              <a:t>TAX</a:t>
            </a:r>
          </a:p>
        </p:txBody>
      </p:sp>
      <p:grpSp>
        <p:nvGrpSpPr>
          <p:cNvPr id="31" name="Group 123"/>
          <p:cNvGrpSpPr/>
          <p:nvPr/>
        </p:nvGrpSpPr>
        <p:grpSpPr>
          <a:xfrm>
            <a:off x="5548067" y="2542721"/>
            <a:ext cx="419100" cy="271463"/>
            <a:chOff x="3429000" y="5010150"/>
            <a:chExt cx="1219200" cy="608734"/>
          </a:xfrm>
          <a:solidFill>
            <a:schemeClr val="bg1"/>
          </a:solidFill>
        </p:grpSpPr>
        <p:sp>
          <p:nvSpPr>
            <p:cNvPr id="116" name="Rectangle 115"/>
            <p:cNvSpPr/>
            <p:nvPr/>
          </p:nvSpPr>
          <p:spPr>
            <a:xfrm>
              <a:off x="3429000" y="5010150"/>
              <a:ext cx="533400" cy="1333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7" name="Round Same Side Corner Rectangle 116"/>
            <p:cNvSpPr/>
            <p:nvPr/>
          </p:nvSpPr>
          <p:spPr>
            <a:xfrm flipV="1">
              <a:off x="3429000" y="5181601"/>
              <a:ext cx="1219200" cy="437283"/>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nvGrpSpPr>
          <p:cNvPr id="249895" name="Group 136"/>
          <p:cNvGrpSpPr>
            <a:grpSpLocks/>
          </p:cNvGrpSpPr>
          <p:nvPr/>
        </p:nvGrpSpPr>
        <p:grpSpPr bwMode="auto">
          <a:xfrm>
            <a:off x="6546850" y="3462338"/>
            <a:ext cx="330200" cy="457200"/>
            <a:chOff x="6477000" y="3276600"/>
            <a:chExt cx="457200" cy="633048"/>
          </a:xfrm>
        </p:grpSpPr>
        <p:sp>
          <p:nvSpPr>
            <p:cNvPr id="108" name="Rectangle 107"/>
            <p:cNvSpPr/>
            <p:nvPr/>
          </p:nvSpPr>
          <p:spPr>
            <a:xfrm>
              <a:off x="6560527" y="3276600"/>
              <a:ext cx="373673" cy="540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09" name="Rectangle 108"/>
            <p:cNvSpPr/>
            <p:nvPr/>
          </p:nvSpPr>
          <p:spPr>
            <a:xfrm>
              <a:off x="6477000" y="3368919"/>
              <a:ext cx="373673" cy="540729"/>
            </a:xfrm>
            <a:prstGeom prst="rect">
              <a:avLst/>
            </a:prstGeom>
            <a:solidFill>
              <a:srgbClr val="314C67"/>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0" name="Rectangle 109"/>
            <p:cNvSpPr/>
            <p:nvPr/>
          </p:nvSpPr>
          <p:spPr>
            <a:xfrm>
              <a:off x="6507773" y="3452447"/>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1" name="Rectangle 110"/>
            <p:cNvSpPr/>
            <p:nvPr/>
          </p:nvSpPr>
          <p:spPr>
            <a:xfrm>
              <a:off x="6507773" y="3527181"/>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2" name="Rectangle 111"/>
            <p:cNvSpPr/>
            <p:nvPr/>
          </p:nvSpPr>
          <p:spPr>
            <a:xfrm>
              <a:off x="6507773" y="3601916"/>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3" name="Rectangle 112"/>
            <p:cNvSpPr/>
            <p:nvPr/>
          </p:nvSpPr>
          <p:spPr>
            <a:xfrm>
              <a:off x="6507773" y="3676651"/>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4" name="Rectangle 113"/>
            <p:cNvSpPr/>
            <p:nvPr/>
          </p:nvSpPr>
          <p:spPr>
            <a:xfrm>
              <a:off x="6507773" y="3751386"/>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15" name="Rectangle 114"/>
            <p:cNvSpPr/>
            <p:nvPr/>
          </p:nvSpPr>
          <p:spPr>
            <a:xfrm>
              <a:off x="6507773" y="3826121"/>
              <a:ext cx="312127" cy="4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nvGrpSpPr>
          <p:cNvPr id="249896" name="Group 139"/>
          <p:cNvGrpSpPr>
            <a:grpSpLocks/>
          </p:cNvGrpSpPr>
          <p:nvPr/>
        </p:nvGrpSpPr>
        <p:grpSpPr bwMode="auto">
          <a:xfrm>
            <a:off x="6884988" y="4246563"/>
            <a:ext cx="296862" cy="311150"/>
            <a:chOff x="4130040" y="5029200"/>
            <a:chExt cx="510540" cy="533400"/>
          </a:xfrm>
        </p:grpSpPr>
        <p:sp>
          <p:nvSpPr>
            <p:cNvPr id="106" name="Pie 105"/>
            <p:cNvSpPr/>
            <p:nvPr/>
          </p:nvSpPr>
          <p:spPr>
            <a:xfrm>
              <a:off x="4130040" y="5113563"/>
              <a:ext cx="450476" cy="449037"/>
            </a:xfrm>
            <a:prstGeom prst="pi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sp>
          <p:nvSpPr>
            <p:cNvPr id="107" name="Pie 106"/>
            <p:cNvSpPr/>
            <p:nvPr/>
          </p:nvSpPr>
          <p:spPr>
            <a:xfrm flipH="1">
              <a:off x="4190104" y="5029200"/>
              <a:ext cx="450476" cy="449035"/>
            </a:xfrm>
            <a:prstGeom prst="pie">
              <a:avLst>
                <a:gd name="adj1" fmla="val 10697411"/>
                <a:gd name="adj2" fmla="val 162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cs typeface="Arial" pitchFamily="34" charset="0"/>
              </a:endParaRPr>
            </a:p>
          </p:txBody>
        </p:sp>
      </p:grpSp>
      <p:grpSp>
        <p:nvGrpSpPr>
          <p:cNvPr id="41" name="Group 147"/>
          <p:cNvGrpSpPr/>
          <p:nvPr/>
        </p:nvGrpSpPr>
        <p:grpSpPr>
          <a:xfrm>
            <a:off x="3573217" y="2655437"/>
            <a:ext cx="152400" cy="152400"/>
            <a:chOff x="2378870" y="3774279"/>
            <a:chExt cx="228600" cy="207171"/>
          </a:xfrm>
          <a:solidFill>
            <a:srgbClr val="A4BB01"/>
          </a:solidFill>
        </p:grpSpPr>
        <p:sp>
          <p:nvSpPr>
            <p:cNvPr id="103" name="Flowchart: Magnetic Disk 102"/>
            <p:cNvSpPr/>
            <p:nvPr/>
          </p:nvSpPr>
          <p:spPr>
            <a:xfrm>
              <a:off x="2378870" y="3905250"/>
              <a:ext cx="228600" cy="76200"/>
            </a:xfrm>
            <a:prstGeom prst="flowChartMagneticDisk">
              <a:avLst/>
            </a:prstGeom>
            <a:solidFill>
              <a:srgbClr val="1C563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sp>
          <p:nvSpPr>
            <p:cNvPr id="104" name="Flowchart: Magnetic Disk 103"/>
            <p:cNvSpPr/>
            <p:nvPr/>
          </p:nvSpPr>
          <p:spPr>
            <a:xfrm>
              <a:off x="2378870" y="3838574"/>
              <a:ext cx="228600" cy="76200"/>
            </a:xfrm>
            <a:prstGeom prst="flowChartMagneticDisk">
              <a:avLst/>
            </a:prstGeom>
            <a:solidFill>
              <a:srgbClr val="1C563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sp>
          <p:nvSpPr>
            <p:cNvPr id="105" name="Flowchart: Magnetic Disk 104"/>
            <p:cNvSpPr/>
            <p:nvPr/>
          </p:nvSpPr>
          <p:spPr>
            <a:xfrm>
              <a:off x="2378870" y="3774279"/>
              <a:ext cx="228600" cy="76200"/>
            </a:xfrm>
            <a:prstGeom prst="flowChartMagneticDisk">
              <a:avLst/>
            </a:prstGeom>
            <a:solidFill>
              <a:srgbClr val="1C563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grpSp>
      <p:grpSp>
        <p:nvGrpSpPr>
          <p:cNvPr id="249898" name="Group 155"/>
          <p:cNvGrpSpPr>
            <a:grpSpLocks/>
          </p:cNvGrpSpPr>
          <p:nvPr/>
        </p:nvGrpSpPr>
        <p:grpSpPr bwMode="auto">
          <a:xfrm>
            <a:off x="1947863" y="4300538"/>
            <a:ext cx="433387" cy="457200"/>
            <a:chOff x="1981200" y="4191000"/>
            <a:chExt cx="433385" cy="457200"/>
          </a:xfrm>
        </p:grpSpPr>
        <p:grpSp>
          <p:nvGrpSpPr>
            <p:cNvPr id="249950" name="Group 91"/>
            <p:cNvGrpSpPr>
              <a:grpSpLocks/>
            </p:cNvGrpSpPr>
            <p:nvPr/>
          </p:nvGrpSpPr>
          <p:grpSpPr bwMode="auto">
            <a:xfrm>
              <a:off x="1981200" y="4191000"/>
              <a:ext cx="381000" cy="457200"/>
              <a:chOff x="1981200" y="2819400"/>
              <a:chExt cx="1524000" cy="1828800"/>
            </a:xfrm>
          </p:grpSpPr>
          <p:sp>
            <p:nvSpPr>
              <p:cNvPr id="97" name="Rounded Rectangle 96"/>
              <p:cNvSpPr/>
              <p:nvPr/>
            </p:nvSpPr>
            <p:spPr>
              <a:xfrm rot="16200000">
                <a:off x="1752596" y="3048004"/>
                <a:ext cx="1828800" cy="1371593"/>
              </a:xfrm>
              <a:prstGeom prst="roundRect">
                <a:avLst>
                  <a:gd name="adj" fmla="val 4592"/>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98" name="Rectangle 97"/>
              <p:cNvSpPr/>
              <p:nvPr/>
            </p:nvSpPr>
            <p:spPr>
              <a:xfrm>
                <a:off x="2819396" y="2819400"/>
                <a:ext cx="685796" cy="457200"/>
              </a:xfrm>
              <a:prstGeom prst="rect">
                <a:avLst/>
              </a:prstGeom>
              <a:solidFill>
                <a:srgbClr val="1C563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99" name="Right Triangle 98"/>
              <p:cNvSpPr/>
              <p:nvPr/>
            </p:nvSpPr>
            <p:spPr>
              <a:xfrm>
                <a:off x="2819396" y="2819400"/>
                <a:ext cx="533397" cy="457200"/>
              </a:xfrm>
              <a:prstGeom prst="rtTriangle">
                <a:avLst/>
              </a:prstGeom>
              <a:solidFill>
                <a:schemeClr val="bg1"/>
              </a:solidFill>
              <a:ln w="19050">
                <a:solidFill>
                  <a:srgbClr val="1C56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00" name="Rectangle 95"/>
              <p:cNvSpPr/>
              <p:nvPr/>
            </p:nvSpPr>
            <p:spPr>
              <a:xfrm>
                <a:off x="2209799" y="3429000"/>
                <a:ext cx="304798" cy="304800"/>
              </a:xfrm>
              <a:prstGeom prst="rect">
                <a:avLst/>
              </a:prstGeom>
              <a:solidFill>
                <a:srgbClr val="1C563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01" name="Rectangle 96"/>
              <p:cNvSpPr/>
              <p:nvPr/>
            </p:nvSpPr>
            <p:spPr>
              <a:xfrm>
                <a:off x="2209799" y="3810000"/>
                <a:ext cx="304798" cy="304800"/>
              </a:xfrm>
              <a:prstGeom prst="rect">
                <a:avLst/>
              </a:prstGeom>
              <a:solidFill>
                <a:srgbClr val="1C563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102" name="Rectangle 101"/>
              <p:cNvSpPr/>
              <p:nvPr/>
            </p:nvSpPr>
            <p:spPr>
              <a:xfrm>
                <a:off x="2209799" y="4191000"/>
                <a:ext cx="304798" cy="304800"/>
              </a:xfrm>
              <a:prstGeom prst="rect">
                <a:avLst/>
              </a:prstGeom>
              <a:solidFill>
                <a:srgbClr val="1C563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nvGrpSpPr>
            <p:cNvPr id="44" name="Group 151"/>
            <p:cNvGrpSpPr/>
            <p:nvPr/>
          </p:nvGrpSpPr>
          <p:grpSpPr>
            <a:xfrm>
              <a:off x="2185985" y="4419600"/>
              <a:ext cx="228600" cy="207171"/>
              <a:chOff x="2378870" y="3774279"/>
              <a:chExt cx="228600" cy="207171"/>
            </a:xfrm>
            <a:solidFill>
              <a:srgbClr val="A4BB01"/>
            </a:solidFill>
          </p:grpSpPr>
          <p:sp>
            <p:nvSpPr>
              <p:cNvPr id="94" name="Flowchart: Magnetic Disk 93"/>
              <p:cNvSpPr/>
              <p:nvPr/>
            </p:nvSpPr>
            <p:spPr>
              <a:xfrm>
                <a:off x="2378870" y="3905250"/>
                <a:ext cx="228600" cy="76200"/>
              </a:xfrm>
              <a:prstGeom prst="flowChartMagneticDisk">
                <a:avLst/>
              </a:prstGeom>
              <a:solidFill>
                <a:srgbClr val="1C563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sp>
            <p:nvSpPr>
              <p:cNvPr id="95" name="Flowchart: Magnetic Disk 94"/>
              <p:cNvSpPr/>
              <p:nvPr/>
            </p:nvSpPr>
            <p:spPr>
              <a:xfrm>
                <a:off x="2378870" y="3838574"/>
                <a:ext cx="228600" cy="76200"/>
              </a:xfrm>
              <a:prstGeom prst="flowChartMagneticDisk">
                <a:avLst/>
              </a:prstGeom>
              <a:solidFill>
                <a:srgbClr val="1C563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sp>
            <p:nvSpPr>
              <p:cNvPr id="96" name="Flowchart: Magnetic Disk 95"/>
              <p:cNvSpPr/>
              <p:nvPr/>
            </p:nvSpPr>
            <p:spPr>
              <a:xfrm>
                <a:off x="2378870" y="3774279"/>
                <a:ext cx="228600" cy="76200"/>
              </a:xfrm>
              <a:prstGeom prst="flowChartMagneticDisk">
                <a:avLst/>
              </a:prstGeom>
              <a:solidFill>
                <a:srgbClr val="1C563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baseline="-25000" dirty="0">
                  <a:solidFill>
                    <a:prstClr val="white"/>
                  </a:solidFill>
                  <a:latin typeface="Arial" pitchFamily="34" charset="0"/>
                  <a:cs typeface="Arial" pitchFamily="34" charset="0"/>
                </a:endParaRPr>
              </a:p>
            </p:txBody>
          </p:sp>
        </p:grpSp>
      </p:grpSp>
      <p:grpSp>
        <p:nvGrpSpPr>
          <p:cNvPr id="249899" name="Group 168"/>
          <p:cNvGrpSpPr>
            <a:grpSpLocks/>
          </p:cNvGrpSpPr>
          <p:nvPr/>
        </p:nvGrpSpPr>
        <p:grpSpPr bwMode="auto">
          <a:xfrm>
            <a:off x="6118225" y="2928938"/>
            <a:ext cx="584200" cy="417512"/>
            <a:chOff x="6151398" y="2819400"/>
            <a:chExt cx="584418" cy="417859"/>
          </a:xfrm>
        </p:grpSpPr>
        <p:grpSp>
          <p:nvGrpSpPr>
            <p:cNvPr id="249943" name="Group 163"/>
            <p:cNvGrpSpPr>
              <a:grpSpLocks/>
            </p:cNvGrpSpPr>
            <p:nvPr/>
          </p:nvGrpSpPr>
          <p:grpSpPr bwMode="auto">
            <a:xfrm rot="8201182" flipH="1">
              <a:off x="6151398" y="2861562"/>
              <a:ext cx="584418" cy="375697"/>
              <a:chOff x="457200" y="4876800"/>
              <a:chExt cx="1066800" cy="685800"/>
            </a:xfrm>
          </p:grpSpPr>
          <p:sp>
            <p:nvSpPr>
              <p:cNvPr id="90" name="Rectangle 89"/>
              <p:cNvSpPr/>
              <p:nvPr/>
            </p:nvSpPr>
            <p:spPr>
              <a:xfrm>
                <a:off x="456740" y="4876983"/>
                <a:ext cx="1066800" cy="6844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cxnSp>
            <p:nvCxnSpPr>
              <p:cNvPr id="91" name="Elbow Connector 90"/>
              <p:cNvCxnSpPr/>
              <p:nvPr/>
            </p:nvCxnSpPr>
            <p:spPr>
              <a:xfrm flipV="1">
                <a:off x="532111" y="5027795"/>
                <a:ext cx="916057" cy="382832"/>
              </a:xfrm>
              <a:prstGeom prst="bentConnector3">
                <a:avLst>
                  <a:gd name="adj1" fmla="val 50000"/>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9944" name="Group 164"/>
            <p:cNvGrpSpPr>
              <a:grpSpLocks/>
            </p:cNvGrpSpPr>
            <p:nvPr/>
          </p:nvGrpSpPr>
          <p:grpSpPr bwMode="auto">
            <a:xfrm>
              <a:off x="6172200" y="2819400"/>
              <a:ext cx="312502" cy="381000"/>
              <a:chOff x="2514600" y="5943600"/>
              <a:chExt cx="609600" cy="533400"/>
            </a:xfrm>
          </p:grpSpPr>
          <p:sp>
            <p:nvSpPr>
              <p:cNvPr id="87" name="Rectangle 86"/>
              <p:cNvSpPr/>
              <p:nvPr/>
            </p:nvSpPr>
            <p:spPr>
              <a:xfrm>
                <a:off x="2514296" y="6248335"/>
                <a:ext cx="151797" cy="229108"/>
              </a:xfrm>
              <a:prstGeom prst="rect">
                <a:avLst/>
              </a:prstGeom>
              <a:solidFill>
                <a:schemeClr val="bg1"/>
              </a:solidFill>
              <a:ln>
                <a:solidFill>
                  <a:srgbClr val="314C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8" name="Rectangle 87"/>
              <p:cNvSpPr/>
              <p:nvPr/>
            </p:nvSpPr>
            <p:spPr>
              <a:xfrm>
                <a:off x="2743541" y="6097079"/>
                <a:ext cx="151797" cy="380364"/>
              </a:xfrm>
              <a:prstGeom prst="rect">
                <a:avLst/>
              </a:prstGeom>
              <a:solidFill>
                <a:schemeClr val="bg1"/>
              </a:solidFill>
              <a:ln>
                <a:solidFill>
                  <a:srgbClr val="314C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9" name="Rectangle 88"/>
              <p:cNvSpPr/>
              <p:nvPr/>
            </p:nvSpPr>
            <p:spPr>
              <a:xfrm>
                <a:off x="2972786" y="5943600"/>
                <a:ext cx="151797" cy="533843"/>
              </a:xfrm>
              <a:prstGeom prst="rect">
                <a:avLst/>
              </a:prstGeom>
              <a:solidFill>
                <a:schemeClr val="bg1"/>
              </a:solidFill>
              <a:ln>
                <a:solidFill>
                  <a:srgbClr val="314C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grpSp>
        <p:nvGrpSpPr>
          <p:cNvPr id="249900" name="Group 288"/>
          <p:cNvGrpSpPr>
            <a:grpSpLocks/>
          </p:cNvGrpSpPr>
          <p:nvPr/>
        </p:nvGrpSpPr>
        <p:grpSpPr bwMode="auto">
          <a:xfrm>
            <a:off x="4081463" y="2176463"/>
            <a:ext cx="500062" cy="450850"/>
            <a:chOff x="4114800" y="2085975"/>
            <a:chExt cx="478604" cy="431769"/>
          </a:xfrm>
        </p:grpSpPr>
        <p:sp>
          <p:nvSpPr>
            <p:cNvPr id="60" name="Rounded Rectangle 59"/>
            <p:cNvSpPr/>
            <p:nvPr/>
          </p:nvSpPr>
          <p:spPr>
            <a:xfrm>
              <a:off x="4114800" y="2134625"/>
              <a:ext cx="264372" cy="383119"/>
            </a:xfrm>
            <a:prstGeom prst="roundRect">
              <a:avLst>
                <a:gd name="adj" fmla="val 5834"/>
              </a:avLst>
            </a:prstGeom>
            <a:solidFill>
              <a:srgbClr val="1C563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61" name="Rounded Rectangle 60"/>
            <p:cNvSpPr/>
            <p:nvPr/>
          </p:nvSpPr>
          <p:spPr>
            <a:xfrm>
              <a:off x="4160381" y="2085975"/>
              <a:ext cx="265891" cy="383119"/>
            </a:xfrm>
            <a:prstGeom prst="roundRect">
              <a:avLst>
                <a:gd name="adj" fmla="val 5834"/>
              </a:avLst>
            </a:prstGeom>
            <a:solidFill>
              <a:srgbClr val="1C563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nvGrpSpPr>
            <p:cNvPr id="249926" name="Group 120"/>
            <p:cNvGrpSpPr>
              <a:grpSpLocks/>
            </p:cNvGrpSpPr>
            <p:nvPr/>
          </p:nvGrpSpPr>
          <p:grpSpPr bwMode="auto">
            <a:xfrm>
              <a:off x="4194240" y="2214561"/>
              <a:ext cx="196946" cy="208640"/>
              <a:chOff x="4800600" y="2362200"/>
              <a:chExt cx="566738" cy="457200"/>
            </a:xfrm>
          </p:grpSpPr>
          <p:sp>
            <p:nvSpPr>
              <p:cNvPr id="80" name="Rounded Rectangle 79"/>
              <p:cNvSpPr/>
              <p:nvPr/>
            </p:nvSpPr>
            <p:spPr>
              <a:xfrm>
                <a:off x="4799355" y="2363602"/>
                <a:ext cx="568388" cy="66630"/>
              </a:xfrm>
              <a:prstGeom prst="roundRect">
                <a:avLst>
                  <a:gd name="adj" fmla="val 58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1" name="Rounded Rectangle 80"/>
              <p:cNvSpPr/>
              <p:nvPr/>
            </p:nvSpPr>
            <p:spPr>
              <a:xfrm>
                <a:off x="4799355" y="2460217"/>
                <a:ext cx="568388" cy="66630"/>
              </a:xfrm>
              <a:prstGeom prst="roundRect">
                <a:avLst>
                  <a:gd name="adj" fmla="val 58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2" name="Rounded Rectangle 81"/>
              <p:cNvSpPr/>
              <p:nvPr/>
            </p:nvSpPr>
            <p:spPr>
              <a:xfrm>
                <a:off x="4799355" y="2650113"/>
                <a:ext cx="568388" cy="66630"/>
              </a:xfrm>
              <a:prstGeom prst="roundRect">
                <a:avLst>
                  <a:gd name="adj" fmla="val 58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3" name="Rounded Rectangle 82"/>
              <p:cNvSpPr/>
              <p:nvPr/>
            </p:nvSpPr>
            <p:spPr>
              <a:xfrm>
                <a:off x="4799355" y="2743395"/>
                <a:ext cx="345403" cy="76626"/>
              </a:xfrm>
              <a:prstGeom prst="roundRect">
                <a:avLst>
                  <a:gd name="adj" fmla="val 58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84" name="Rounded Rectangle 83"/>
              <p:cNvSpPr/>
              <p:nvPr/>
            </p:nvSpPr>
            <p:spPr>
              <a:xfrm>
                <a:off x="4799355" y="2553500"/>
                <a:ext cx="568388" cy="66630"/>
              </a:xfrm>
              <a:prstGeom prst="roundRect">
                <a:avLst>
                  <a:gd name="adj" fmla="val 58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nvGrpSpPr>
            <p:cNvPr id="249927" name="Group 287"/>
            <p:cNvGrpSpPr>
              <a:grpSpLocks/>
            </p:cNvGrpSpPr>
            <p:nvPr/>
          </p:nvGrpSpPr>
          <p:grpSpPr bwMode="auto">
            <a:xfrm>
              <a:off x="4247385" y="2279972"/>
              <a:ext cx="346019" cy="104729"/>
              <a:chOff x="4247385" y="2279972"/>
              <a:chExt cx="346019" cy="104729"/>
            </a:xfrm>
          </p:grpSpPr>
          <p:grpSp>
            <p:nvGrpSpPr>
              <p:cNvPr id="65" name="Group 115"/>
              <p:cNvGrpSpPr/>
              <p:nvPr/>
            </p:nvGrpSpPr>
            <p:grpSpPr>
              <a:xfrm rot="3144999">
                <a:off x="4369128" y="2158229"/>
                <a:ext cx="98099" cy="341586"/>
                <a:chOff x="3117062" y="1524000"/>
                <a:chExt cx="311938" cy="1320048"/>
              </a:xfrm>
              <a:solidFill>
                <a:srgbClr val="A4BB01"/>
              </a:solidFill>
            </p:grpSpPr>
            <p:sp>
              <p:nvSpPr>
                <p:cNvPr id="74" name="Freeform 73"/>
                <p:cNvSpPr/>
                <p:nvPr/>
              </p:nvSpPr>
              <p:spPr>
                <a:xfrm rot="16200000">
                  <a:off x="2937802" y="1710398"/>
                  <a:ext cx="677596" cy="304800"/>
                </a:xfrm>
                <a:custGeom>
                  <a:avLst/>
                  <a:gdLst>
                    <a:gd name="connsiteX0" fmla="*/ 0 w 685800"/>
                    <a:gd name="connsiteY0" fmla="*/ 79376 h 304800"/>
                    <a:gd name="connsiteX1" fmla="*/ 23249 w 685800"/>
                    <a:gd name="connsiteY1" fmla="*/ 23249 h 304800"/>
                    <a:gd name="connsiteX2" fmla="*/ 79376 w 685800"/>
                    <a:gd name="connsiteY2" fmla="*/ 0 h 304800"/>
                    <a:gd name="connsiteX3" fmla="*/ 606424 w 685800"/>
                    <a:gd name="connsiteY3" fmla="*/ 0 h 304800"/>
                    <a:gd name="connsiteX4" fmla="*/ 662551 w 685800"/>
                    <a:gd name="connsiteY4" fmla="*/ 23249 h 304800"/>
                    <a:gd name="connsiteX5" fmla="*/ 685800 w 685800"/>
                    <a:gd name="connsiteY5" fmla="*/ 79376 h 304800"/>
                    <a:gd name="connsiteX6" fmla="*/ 685800 w 685800"/>
                    <a:gd name="connsiteY6" fmla="*/ 225424 h 304800"/>
                    <a:gd name="connsiteX7" fmla="*/ 662551 w 685800"/>
                    <a:gd name="connsiteY7" fmla="*/ 281551 h 304800"/>
                    <a:gd name="connsiteX8" fmla="*/ 606424 w 685800"/>
                    <a:gd name="connsiteY8" fmla="*/ 304800 h 304800"/>
                    <a:gd name="connsiteX9" fmla="*/ 79376 w 685800"/>
                    <a:gd name="connsiteY9" fmla="*/ 304800 h 304800"/>
                    <a:gd name="connsiteX10" fmla="*/ 23249 w 685800"/>
                    <a:gd name="connsiteY10" fmla="*/ 281551 h 304800"/>
                    <a:gd name="connsiteX11" fmla="*/ 0 w 685800"/>
                    <a:gd name="connsiteY11" fmla="*/ 225424 h 304800"/>
                    <a:gd name="connsiteX12" fmla="*/ 0 w 685800"/>
                    <a:gd name="connsiteY12"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79376 h 304800"/>
                    <a:gd name="connsiteX5" fmla="*/ 685800 w 707495"/>
                    <a:gd name="connsiteY5" fmla="*/ 225424 h 304800"/>
                    <a:gd name="connsiteX6" fmla="*/ 662551 w 707495"/>
                    <a:gd name="connsiteY6" fmla="*/ 281551 h 304800"/>
                    <a:gd name="connsiteX7" fmla="*/ 606424 w 707495"/>
                    <a:gd name="connsiteY7" fmla="*/ 304800 h 304800"/>
                    <a:gd name="connsiteX8" fmla="*/ 79376 w 707495"/>
                    <a:gd name="connsiteY8" fmla="*/ 304800 h 304800"/>
                    <a:gd name="connsiteX9" fmla="*/ 23249 w 707495"/>
                    <a:gd name="connsiteY9" fmla="*/ 281551 h 304800"/>
                    <a:gd name="connsiteX10" fmla="*/ 0 w 707495"/>
                    <a:gd name="connsiteY10" fmla="*/ 225424 h 304800"/>
                    <a:gd name="connsiteX11" fmla="*/ 0 w 707495"/>
                    <a:gd name="connsiteY11"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225424 h 304800"/>
                    <a:gd name="connsiteX5" fmla="*/ 662551 w 707495"/>
                    <a:gd name="connsiteY5" fmla="*/ 281551 h 304800"/>
                    <a:gd name="connsiteX6" fmla="*/ 606424 w 707495"/>
                    <a:gd name="connsiteY6" fmla="*/ 304800 h 304800"/>
                    <a:gd name="connsiteX7" fmla="*/ 79376 w 707495"/>
                    <a:gd name="connsiteY7" fmla="*/ 304800 h 304800"/>
                    <a:gd name="connsiteX8" fmla="*/ 23249 w 707495"/>
                    <a:gd name="connsiteY8" fmla="*/ 281551 h 304800"/>
                    <a:gd name="connsiteX9" fmla="*/ 0 w 707495"/>
                    <a:gd name="connsiteY9" fmla="*/ 225424 h 304800"/>
                    <a:gd name="connsiteX10" fmla="*/ 0 w 707495"/>
                    <a:gd name="connsiteY10"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225424 h 304800"/>
                    <a:gd name="connsiteX5" fmla="*/ 606424 w 707495"/>
                    <a:gd name="connsiteY5" fmla="*/ 304800 h 304800"/>
                    <a:gd name="connsiteX6" fmla="*/ 79376 w 707495"/>
                    <a:gd name="connsiteY6" fmla="*/ 304800 h 304800"/>
                    <a:gd name="connsiteX7" fmla="*/ 23249 w 707495"/>
                    <a:gd name="connsiteY7" fmla="*/ 281551 h 304800"/>
                    <a:gd name="connsiteX8" fmla="*/ 0 w 707495"/>
                    <a:gd name="connsiteY8" fmla="*/ 225424 h 304800"/>
                    <a:gd name="connsiteX9" fmla="*/ 0 w 707495"/>
                    <a:gd name="connsiteY9" fmla="*/ 79376 h 304800"/>
                    <a:gd name="connsiteX0" fmla="*/ 0 w 694265"/>
                    <a:gd name="connsiteY0" fmla="*/ 79376 h 304800"/>
                    <a:gd name="connsiteX1" fmla="*/ 23249 w 694265"/>
                    <a:gd name="connsiteY1" fmla="*/ 23249 h 304800"/>
                    <a:gd name="connsiteX2" fmla="*/ 79376 w 694265"/>
                    <a:gd name="connsiteY2" fmla="*/ 0 h 304800"/>
                    <a:gd name="connsiteX3" fmla="*/ 606424 w 694265"/>
                    <a:gd name="connsiteY3" fmla="*/ 0 h 304800"/>
                    <a:gd name="connsiteX4" fmla="*/ 606424 w 694265"/>
                    <a:gd name="connsiteY4" fmla="*/ 304800 h 304800"/>
                    <a:gd name="connsiteX5" fmla="*/ 79376 w 694265"/>
                    <a:gd name="connsiteY5" fmla="*/ 304800 h 304800"/>
                    <a:gd name="connsiteX6" fmla="*/ 23249 w 694265"/>
                    <a:gd name="connsiteY6" fmla="*/ 281551 h 304800"/>
                    <a:gd name="connsiteX7" fmla="*/ 0 w 694265"/>
                    <a:gd name="connsiteY7" fmla="*/ 225424 h 304800"/>
                    <a:gd name="connsiteX8" fmla="*/ 0 w 694265"/>
                    <a:gd name="connsiteY8" fmla="*/ 79376 h 304800"/>
                    <a:gd name="connsiteX0" fmla="*/ 0 w 694265"/>
                    <a:gd name="connsiteY0" fmla="*/ 79376 h 304800"/>
                    <a:gd name="connsiteX1" fmla="*/ 23249 w 694265"/>
                    <a:gd name="connsiteY1" fmla="*/ 23249 h 304800"/>
                    <a:gd name="connsiteX2" fmla="*/ 79376 w 694265"/>
                    <a:gd name="connsiteY2" fmla="*/ 0 h 304800"/>
                    <a:gd name="connsiteX3" fmla="*/ 606424 w 694265"/>
                    <a:gd name="connsiteY3" fmla="*/ 0 h 304800"/>
                    <a:gd name="connsiteX4" fmla="*/ 606424 w 694265"/>
                    <a:gd name="connsiteY4" fmla="*/ 304800 h 304800"/>
                    <a:gd name="connsiteX5" fmla="*/ 79376 w 694265"/>
                    <a:gd name="connsiteY5" fmla="*/ 304800 h 304800"/>
                    <a:gd name="connsiteX6" fmla="*/ 23249 w 694265"/>
                    <a:gd name="connsiteY6" fmla="*/ 281551 h 304800"/>
                    <a:gd name="connsiteX7" fmla="*/ 0 w 694265"/>
                    <a:gd name="connsiteY7" fmla="*/ 225424 h 304800"/>
                    <a:gd name="connsiteX8" fmla="*/ 0 w 694265"/>
                    <a:gd name="connsiteY8" fmla="*/ 79376 h 304800"/>
                    <a:gd name="connsiteX0" fmla="*/ 0 w 677596"/>
                    <a:gd name="connsiteY0" fmla="*/ 79376 h 304800"/>
                    <a:gd name="connsiteX1" fmla="*/ 23249 w 677596"/>
                    <a:gd name="connsiteY1" fmla="*/ 23249 h 304800"/>
                    <a:gd name="connsiteX2" fmla="*/ 79376 w 677596"/>
                    <a:gd name="connsiteY2" fmla="*/ 0 h 304800"/>
                    <a:gd name="connsiteX3" fmla="*/ 606424 w 677596"/>
                    <a:gd name="connsiteY3" fmla="*/ 0 h 304800"/>
                    <a:gd name="connsiteX4" fmla="*/ 606424 w 677596"/>
                    <a:gd name="connsiteY4" fmla="*/ 304800 h 304800"/>
                    <a:gd name="connsiteX5" fmla="*/ 79376 w 677596"/>
                    <a:gd name="connsiteY5" fmla="*/ 304800 h 304800"/>
                    <a:gd name="connsiteX6" fmla="*/ 23249 w 677596"/>
                    <a:gd name="connsiteY6" fmla="*/ 281551 h 304800"/>
                    <a:gd name="connsiteX7" fmla="*/ 0 w 677596"/>
                    <a:gd name="connsiteY7" fmla="*/ 225424 h 304800"/>
                    <a:gd name="connsiteX8" fmla="*/ 0 w 677596"/>
                    <a:gd name="connsiteY8" fmla="*/ 793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596" h="304800">
                      <a:moveTo>
                        <a:pt x="0" y="79376"/>
                      </a:moveTo>
                      <a:cubicBezTo>
                        <a:pt x="0" y="58324"/>
                        <a:pt x="8363" y="38135"/>
                        <a:pt x="23249" y="23249"/>
                      </a:cubicBezTo>
                      <a:cubicBezTo>
                        <a:pt x="38135" y="8363"/>
                        <a:pt x="58325" y="0"/>
                        <a:pt x="79376" y="0"/>
                      </a:cubicBezTo>
                      <a:lnTo>
                        <a:pt x="606424" y="0"/>
                      </a:lnTo>
                      <a:cubicBezTo>
                        <a:pt x="677596" y="88900"/>
                        <a:pt x="672834" y="249238"/>
                        <a:pt x="606424" y="304800"/>
                      </a:cubicBezTo>
                      <a:lnTo>
                        <a:pt x="79376" y="304800"/>
                      </a:lnTo>
                      <a:cubicBezTo>
                        <a:pt x="58324" y="304800"/>
                        <a:pt x="38135" y="296437"/>
                        <a:pt x="23249" y="281551"/>
                      </a:cubicBezTo>
                      <a:cubicBezTo>
                        <a:pt x="8363" y="266665"/>
                        <a:pt x="0" y="246475"/>
                        <a:pt x="0" y="225424"/>
                      </a:cubicBezTo>
                      <a:lnTo>
                        <a:pt x="0" y="79376"/>
                      </a:lnTo>
                      <a:close/>
                    </a:path>
                  </a:pathLst>
                </a:custGeom>
                <a:solidFill>
                  <a:srgbClr val="1C5632"/>
                </a:solidFill>
                <a:ln w="12700">
                  <a:solidFill>
                    <a:srgbClr val="1C56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nvGrpSpPr>
                <p:cNvPr id="67" name="Group 114"/>
                <p:cNvGrpSpPr/>
                <p:nvPr/>
              </p:nvGrpSpPr>
              <p:grpSpPr>
                <a:xfrm>
                  <a:off x="3117062" y="2214563"/>
                  <a:ext cx="310054" cy="629485"/>
                  <a:chOff x="3048006" y="2438400"/>
                  <a:chExt cx="310054" cy="629485"/>
                </a:xfrm>
                <a:grpFill/>
              </p:grpSpPr>
              <p:grpSp>
                <p:nvGrpSpPr>
                  <p:cNvPr id="68" name="Group 110"/>
                  <p:cNvGrpSpPr/>
                  <p:nvPr/>
                </p:nvGrpSpPr>
                <p:grpSpPr>
                  <a:xfrm>
                    <a:off x="3048006" y="2438400"/>
                    <a:ext cx="310054" cy="629485"/>
                    <a:chOff x="3048006" y="2438400"/>
                    <a:chExt cx="310054" cy="629485"/>
                  </a:xfrm>
                  <a:grpFill/>
                </p:grpSpPr>
                <p:sp>
                  <p:nvSpPr>
                    <p:cNvPr id="78" name="Isosceles Triangle 77"/>
                    <p:cNvSpPr/>
                    <p:nvPr/>
                  </p:nvSpPr>
                  <p:spPr>
                    <a:xfrm flipV="1">
                      <a:off x="3053260" y="2696745"/>
                      <a:ext cx="304800" cy="371140"/>
                    </a:xfrm>
                    <a:prstGeom prst="triangle">
                      <a:avLst/>
                    </a:prstGeom>
                    <a:solidFill>
                      <a:srgbClr val="1C5632"/>
                    </a:solidFill>
                    <a:ln>
                      <a:solidFill>
                        <a:srgbClr val="1C56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79" name="Snip Same Side Corner Rectangle 78"/>
                    <p:cNvSpPr/>
                    <p:nvPr/>
                  </p:nvSpPr>
                  <p:spPr>
                    <a:xfrm>
                      <a:off x="3048006" y="2438400"/>
                      <a:ext cx="304801" cy="266337"/>
                    </a:xfrm>
                    <a:prstGeom prst="snip2SameRect">
                      <a:avLst>
                        <a:gd name="adj1" fmla="val 31251"/>
                        <a:gd name="adj2" fmla="val 0"/>
                      </a:avLst>
                    </a:prstGeom>
                    <a:solidFill>
                      <a:srgbClr val="1C5632"/>
                    </a:solidFill>
                    <a:ln>
                      <a:solidFill>
                        <a:srgbClr val="1C56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sp>
                <p:nvSpPr>
                  <p:cNvPr id="77" name="Oval 76"/>
                  <p:cNvSpPr/>
                  <p:nvPr/>
                </p:nvSpPr>
                <p:spPr>
                  <a:xfrm>
                    <a:off x="3146040" y="2590800"/>
                    <a:ext cx="94435" cy="94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grpSp>
            <p:nvGrpSpPr>
              <p:cNvPr id="249929" name="Group 121"/>
              <p:cNvGrpSpPr>
                <a:grpSpLocks/>
              </p:cNvGrpSpPr>
              <p:nvPr/>
            </p:nvGrpSpPr>
            <p:grpSpPr bwMode="auto">
              <a:xfrm rot="3144999">
                <a:off x="4376133" y="2167430"/>
                <a:ext cx="98099" cy="336443"/>
                <a:chOff x="3117056" y="1523989"/>
                <a:chExt cx="311938" cy="1300174"/>
              </a:xfrm>
            </p:grpSpPr>
            <p:sp>
              <p:nvSpPr>
                <p:cNvPr id="66" name="Freeform 65"/>
                <p:cNvSpPr/>
                <p:nvPr/>
              </p:nvSpPr>
              <p:spPr>
                <a:xfrm rot="16200000">
                  <a:off x="2926270" y="1706897"/>
                  <a:ext cx="681104" cy="304565"/>
                </a:xfrm>
                <a:custGeom>
                  <a:avLst/>
                  <a:gdLst>
                    <a:gd name="connsiteX0" fmla="*/ 0 w 685800"/>
                    <a:gd name="connsiteY0" fmla="*/ 79376 h 304800"/>
                    <a:gd name="connsiteX1" fmla="*/ 23249 w 685800"/>
                    <a:gd name="connsiteY1" fmla="*/ 23249 h 304800"/>
                    <a:gd name="connsiteX2" fmla="*/ 79376 w 685800"/>
                    <a:gd name="connsiteY2" fmla="*/ 0 h 304800"/>
                    <a:gd name="connsiteX3" fmla="*/ 606424 w 685800"/>
                    <a:gd name="connsiteY3" fmla="*/ 0 h 304800"/>
                    <a:gd name="connsiteX4" fmla="*/ 662551 w 685800"/>
                    <a:gd name="connsiteY4" fmla="*/ 23249 h 304800"/>
                    <a:gd name="connsiteX5" fmla="*/ 685800 w 685800"/>
                    <a:gd name="connsiteY5" fmla="*/ 79376 h 304800"/>
                    <a:gd name="connsiteX6" fmla="*/ 685800 w 685800"/>
                    <a:gd name="connsiteY6" fmla="*/ 225424 h 304800"/>
                    <a:gd name="connsiteX7" fmla="*/ 662551 w 685800"/>
                    <a:gd name="connsiteY7" fmla="*/ 281551 h 304800"/>
                    <a:gd name="connsiteX8" fmla="*/ 606424 w 685800"/>
                    <a:gd name="connsiteY8" fmla="*/ 304800 h 304800"/>
                    <a:gd name="connsiteX9" fmla="*/ 79376 w 685800"/>
                    <a:gd name="connsiteY9" fmla="*/ 304800 h 304800"/>
                    <a:gd name="connsiteX10" fmla="*/ 23249 w 685800"/>
                    <a:gd name="connsiteY10" fmla="*/ 281551 h 304800"/>
                    <a:gd name="connsiteX11" fmla="*/ 0 w 685800"/>
                    <a:gd name="connsiteY11" fmla="*/ 225424 h 304800"/>
                    <a:gd name="connsiteX12" fmla="*/ 0 w 685800"/>
                    <a:gd name="connsiteY12"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79376 h 304800"/>
                    <a:gd name="connsiteX5" fmla="*/ 685800 w 707495"/>
                    <a:gd name="connsiteY5" fmla="*/ 225424 h 304800"/>
                    <a:gd name="connsiteX6" fmla="*/ 662551 w 707495"/>
                    <a:gd name="connsiteY6" fmla="*/ 281551 h 304800"/>
                    <a:gd name="connsiteX7" fmla="*/ 606424 w 707495"/>
                    <a:gd name="connsiteY7" fmla="*/ 304800 h 304800"/>
                    <a:gd name="connsiteX8" fmla="*/ 79376 w 707495"/>
                    <a:gd name="connsiteY8" fmla="*/ 304800 h 304800"/>
                    <a:gd name="connsiteX9" fmla="*/ 23249 w 707495"/>
                    <a:gd name="connsiteY9" fmla="*/ 281551 h 304800"/>
                    <a:gd name="connsiteX10" fmla="*/ 0 w 707495"/>
                    <a:gd name="connsiteY10" fmla="*/ 225424 h 304800"/>
                    <a:gd name="connsiteX11" fmla="*/ 0 w 707495"/>
                    <a:gd name="connsiteY11"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225424 h 304800"/>
                    <a:gd name="connsiteX5" fmla="*/ 662551 w 707495"/>
                    <a:gd name="connsiteY5" fmla="*/ 281551 h 304800"/>
                    <a:gd name="connsiteX6" fmla="*/ 606424 w 707495"/>
                    <a:gd name="connsiteY6" fmla="*/ 304800 h 304800"/>
                    <a:gd name="connsiteX7" fmla="*/ 79376 w 707495"/>
                    <a:gd name="connsiteY7" fmla="*/ 304800 h 304800"/>
                    <a:gd name="connsiteX8" fmla="*/ 23249 w 707495"/>
                    <a:gd name="connsiteY8" fmla="*/ 281551 h 304800"/>
                    <a:gd name="connsiteX9" fmla="*/ 0 w 707495"/>
                    <a:gd name="connsiteY9" fmla="*/ 225424 h 304800"/>
                    <a:gd name="connsiteX10" fmla="*/ 0 w 707495"/>
                    <a:gd name="connsiteY10" fmla="*/ 79376 h 304800"/>
                    <a:gd name="connsiteX0" fmla="*/ 0 w 707495"/>
                    <a:gd name="connsiteY0" fmla="*/ 79376 h 304800"/>
                    <a:gd name="connsiteX1" fmla="*/ 23249 w 707495"/>
                    <a:gd name="connsiteY1" fmla="*/ 23249 h 304800"/>
                    <a:gd name="connsiteX2" fmla="*/ 79376 w 707495"/>
                    <a:gd name="connsiteY2" fmla="*/ 0 h 304800"/>
                    <a:gd name="connsiteX3" fmla="*/ 606424 w 707495"/>
                    <a:gd name="connsiteY3" fmla="*/ 0 h 304800"/>
                    <a:gd name="connsiteX4" fmla="*/ 685800 w 707495"/>
                    <a:gd name="connsiteY4" fmla="*/ 225424 h 304800"/>
                    <a:gd name="connsiteX5" fmla="*/ 606424 w 707495"/>
                    <a:gd name="connsiteY5" fmla="*/ 304800 h 304800"/>
                    <a:gd name="connsiteX6" fmla="*/ 79376 w 707495"/>
                    <a:gd name="connsiteY6" fmla="*/ 304800 h 304800"/>
                    <a:gd name="connsiteX7" fmla="*/ 23249 w 707495"/>
                    <a:gd name="connsiteY7" fmla="*/ 281551 h 304800"/>
                    <a:gd name="connsiteX8" fmla="*/ 0 w 707495"/>
                    <a:gd name="connsiteY8" fmla="*/ 225424 h 304800"/>
                    <a:gd name="connsiteX9" fmla="*/ 0 w 707495"/>
                    <a:gd name="connsiteY9" fmla="*/ 79376 h 304800"/>
                    <a:gd name="connsiteX0" fmla="*/ 0 w 694265"/>
                    <a:gd name="connsiteY0" fmla="*/ 79376 h 304800"/>
                    <a:gd name="connsiteX1" fmla="*/ 23249 w 694265"/>
                    <a:gd name="connsiteY1" fmla="*/ 23249 h 304800"/>
                    <a:gd name="connsiteX2" fmla="*/ 79376 w 694265"/>
                    <a:gd name="connsiteY2" fmla="*/ 0 h 304800"/>
                    <a:gd name="connsiteX3" fmla="*/ 606424 w 694265"/>
                    <a:gd name="connsiteY3" fmla="*/ 0 h 304800"/>
                    <a:gd name="connsiteX4" fmla="*/ 606424 w 694265"/>
                    <a:gd name="connsiteY4" fmla="*/ 304800 h 304800"/>
                    <a:gd name="connsiteX5" fmla="*/ 79376 w 694265"/>
                    <a:gd name="connsiteY5" fmla="*/ 304800 h 304800"/>
                    <a:gd name="connsiteX6" fmla="*/ 23249 w 694265"/>
                    <a:gd name="connsiteY6" fmla="*/ 281551 h 304800"/>
                    <a:gd name="connsiteX7" fmla="*/ 0 w 694265"/>
                    <a:gd name="connsiteY7" fmla="*/ 225424 h 304800"/>
                    <a:gd name="connsiteX8" fmla="*/ 0 w 694265"/>
                    <a:gd name="connsiteY8" fmla="*/ 79376 h 304800"/>
                    <a:gd name="connsiteX0" fmla="*/ 0 w 694265"/>
                    <a:gd name="connsiteY0" fmla="*/ 79376 h 304800"/>
                    <a:gd name="connsiteX1" fmla="*/ 23249 w 694265"/>
                    <a:gd name="connsiteY1" fmla="*/ 23249 h 304800"/>
                    <a:gd name="connsiteX2" fmla="*/ 79376 w 694265"/>
                    <a:gd name="connsiteY2" fmla="*/ 0 h 304800"/>
                    <a:gd name="connsiteX3" fmla="*/ 606424 w 694265"/>
                    <a:gd name="connsiteY3" fmla="*/ 0 h 304800"/>
                    <a:gd name="connsiteX4" fmla="*/ 606424 w 694265"/>
                    <a:gd name="connsiteY4" fmla="*/ 304800 h 304800"/>
                    <a:gd name="connsiteX5" fmla="*/ 79376 w 694265"/>
                    <a:gd name="connsiteY5" fmla="*/ 304800 h 304800"/>
                    <a:gd name="connsiteX6" fmla="*/ 23249 w 694265"/>
                    <a:gd name="connsiteY6" fmla="*/ 281551 h 304800"/>
                    <a:gd name="connsiteX7" fmla="*/ 0 w 694265"/>
                    <a:gd name="connsiteY7" fmla="*/ 225424 h 304800"/>
                    <a:gd name="connsiteX8" fmla="*/ 0 w 694265"/>
                    <a:gd name="connsiteY8" fmla="*/ 79376 h 304800"/>
                    <a:gd name="connsiteX0" fmla="*/ 0 w 677596"/>
                    <a:gd name="connsiteY0" fmla="*/ 79376 h 304800"/>
                    <a:gd name="connsiteX1" fmla="*/ 23249 w 677596"/>
                    <a:gd name="connsiteY1" fmla="*/ 23249 h 304800"/>
                    <a:gd name="connsiteX2" fmla="*/ 79376 w 677596"/>
                    <a:gd name="connsiteY2" fmla="*/ 0 h 304800"/>
                    <a:gd name="connsiteX3" fmla="*/ 606424 w 677596"/>
                    <a:gd name="connsiteY3" fmla="*/ 0 h 304800"/>
                    <a:gd name="connsiteX4" fmla="*/ 606424 w 677596"/>
                    <a:gd name="connsiteY4" fmla="*/ 304800 h 304800"/>
                    <a:gd name="connsiteX5" fmla="*/ 79376 w 677596"/>
                    <a:gd name="connsiteY5" fmla="*/ 304800 h 304800"/>
                    <a:gd name="connsiteX6" fmla="*/ 23249 w 677596"/>
                    <a:gd name="connsiteY6" fmla="*/ 281551 h 304800"/>
                    <a:gd name="connsiteX7" fmla="*/ 0 w 677596"/>
                    <a:gd name="connsiteY7" fmla="*/ 225424 h 304800"/>
                    <a:gd name="connsiteX8" fmla="*/ 0 w 677596"/>
                    <a:gd name="connsiteY8" fmla="*/ 793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596" h="304800">
                      <a:moveTo>
                        <a:pt x="0" y="79376"/>
                      </a:moveTo>
                      <a:cubicBezTo>
                        <a:pt x="0" y="58324"/>
                        <a:pt x="8363" y="38135"/>
                        <a:pt x="23249" y="23249"/>
                      </a:cubicBezTo>
                      <a:cubicBezTo>
                        <a:pt x="38135" y="8363"/>
                        <a:pt x="58325" y="0"/>
                        <a:pt x="79376" y="0"/>
                      </a:cubicBezTo>
                      <a:lnTo>
                        <a:pt x="606424" y="0"/>
                      </a:lnTo>
                      <a:cubicBezTo>
                        <a:pt x="677596" y="88900"/>
                        <a:pt x="672834" y="249238"/>
                        <a:pt x="606424" y="304800"/>
                      </a:cubicBezTo>
                      <a:lnTo>
                        <a:pt x="79376" y="304800"/>
                      </a:lnTo>
                      <a:cubicBezTo>
                        <a:pt x="58324" y="304800"/>
                        <a:pt x="38135" y="296437"/>
                        <a:pt x="23249" y="281551"/>
                      </a:cubicBezTo>
                      <a:cubicBezTo>
                        <a:pt x="8363" y="266665"/>
                        <a:pt x="0" y="246475"/>
                        <a:pt x="0" y="225424"/>
                      </a:cubicBezTo>
                      <a:lnTo>
                        <a:pt x="0" y="79376"/>
                      </a:lnTo>
                      <a:close/>
                    </a:path>
                  </a:pathLst>
                </a:custGeom>
                <a:solidFill>
                  <a:schemeClr val="bg1"/>
                </a:solidFill>
                <a:ln w="12700">
                  <a:solidFill>
                    <a:srgbClr val="1C56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nvGrpSpPr>
                <p:cNvPr id="249931" name="Group 123"/>
                <p:cNvGrpSpPr>
                  <a:grpSpLocks/>
                </p:cNvGrpSpPr>
                <p:nvPr/>
              </p:nvGrpSpPr>
              <p:grpSpPr bwMode="auto">
                <a:xfrm>
                  <a:off x="3117056" y="2214563"/>
                  <a:ext cx="304800" cy="609600"/>
                  <a:chOff x="3048000" y="2438400"/>
                  <a:chExt cx="304800" cy="609600"/>
                </a:xfrm>
              </p:grpSpPr>
              <p:grpSp>
                <p:nvGrpSpPr>
                  <p:cNvPr id="249932" name="Group 124"/>
                  <p:cNvGrpSpPr>
                    <a:grpSpLocks/>
                  </p:cNvGrpSpPr>
                  <p:nvPr/>
                </p:nvGrpSpPr>
                <p:grpSpPr bwMode="auto">
                  <a:xfrm>
                    <a:off x="3048000" y="2438400"/>
                    <a:ext cx="304800" cy="609600"/>
                    <a:chOff x="3048000" y="2438400"/>
                    <a:chExt cx="304800" cy="609600"/>
                  </a:xfrm>
                </p:grpSpPr>
                <p:sp>
                  <p:nvSpPr>
                    <p:cNvPr id="72" name="Isosceles Triangle 71"/>
                    <p:cNvSpPr/>
                    <p:nvPr/>
                  </p:nvSpPr>
                  <p:spPr>
                    <a:xfrm flipV="1">
                      <a:off x="3033146" y="2668251"/>
                      <a:ext cx="299730" cy="38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73" name="Snip Same Side Corner Rectangle 72"/>
                    <p:cNvSpPr/>
                    <p:nvPr/>
                  </p:nvSpPr>
                  <p:spPr>
                    <a:xfrm>
                      <a:off x="3028582" y="2438028"/>
                      <a:ext cx="304566" cy="228993"/>
                    </a:xfrm>
                    <a:prstGeom prst="snip2SameRect">
                      <a:avLst>
                        <a:gd name="adj1" fmla="val 3125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nvGrpSpPr>
                  <p:cNvPr id="249933" name="Group 125"/>
                  <p:cNvGrpSpPr>
                    <a:grpSpLocks/>
                  </p:cNvGrpSpPr>
                  <p:nvPr/>
                </p:nvGrpSpPr>
                <p:grpSpPr bwMode="auto">
                  <a:xfrm>
                    <a:off x="3146039" y="2590801"/>
                    <a:ext cx="94436" cy="457199"/>
                    <a:chOff x="3069431" y="2390383"/>
                    <a:chExt cx="176213" cy="853120"/>
                  </a:xfrm>
                </p:grpSpPr>
                <p:sp>
                  <p:nvSpPr>
                    <p:cNvPr id="70" name="Rectangle 69"/>
                    <p:cNvSpPr/>
                    <p:nvPr/>
                  </p:nvSpPr>
                  <p:spPr>
                    <a:xfrm>
                      <a:off x="3086002" y="2550067"/>
                      <a:ext cx="81183" cy="712156"/>
                    </a:xfrm>
                    <a:prstGeom prst="rect">
                      <a:avLst/>
                    </a:prstGeom>
                    <a:solidFill>
                      <a:srgbClr val="1C56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sp>
                  <p:nvSpPr>
                    <p:cNvPr id="71" name="Oval 70"/>
                    <p:cNvSpPr/>
                    <p:nvPr/>
                  </p:nvSpPr>
                  <p:spPr>
                    <a:xfrm>
                      <a:off x="3029055" y="2389959"/>
                      <a:ext cx="180412" cy="175299"/>
                    </a:xfrm>
                    <a:prstGeom prst="ellipse">
                      <a:avLst/>
                    </a:prstGeom>
                    <a:solidFill>
                      <a:srgbClr val="1C56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cs typeface="Arial" pitchFamily="34" charset="0"/>
                      </a:endParaRPr>
                    </a:p>
                  </p:txBody>
                </p:sp>
              </p:grpSp>
            </p:grpSp>
          </p:grpSp>
        </p:grpSp>
      </p:grpSp>
      <p:sp>
        <p:nvSpPr>
          <p:cNvPr id="249901" name="Rectangle 46"/>
          <p:cNvSpPr>
            <a:spLocks noChangeArrowheads="1"/>
          </p:cNvSpPr>
          <p:nvPr/>
        </p:nvSpPr>
        <p:spPr bwMode="auto">
          <a:xfrm>
            <a:off x="4083050" y="2179638"/>
            <a:ext cx="366713"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ct val="35000"/>
              </a:spcAft>
            </a:pPr>
            <a:r>
              <a:rPr lang="en-US" altLang="en-US" sz="500" b="1" smtClean="0">
                <a:solidFill>
                  <a:srgbClr val="FFFFFF"/>
                </a:solidFill>
                <a:cs typeface="Arial" panose="020B0604020202020204" pitchFamily="34" charset="0"/>
              </a:rPr>
              <a:t>LOAN</a:t>
            </a:r>
          </a:p>
        </p:txBody>
      </p:sp>
      <p:grpSp>
        <p:nvGrpSpPr>
          <p:cNvPr id="249902" name="Group 384"/>
          <p:cNvGrpSpPr>
            <a:grpSpLocks/>
          </p:cNvGrpSpPr>
          <p:nvPr/>
        </p:nvGrpSpPr>
        <p:grpSpPr bwMode="auto">
          <a:xfrm>
            <a:off x="2297113" y="3095625"/>
            <a:ext cx="614362" cy="587375"/>
            <a:chOff x="2503617" y="2726975"/>
            <a:chExt cx="738190" cy="704613"/>
          </a:xfrm>
        </p:grpSpPr>
        <p:sp>
          <p:nvSpPr>
            <p:cNvPr id="50" name="Oval 49"/>
            <p:cNvSpPr/>
            <p:nvPr/>
          </p:nvSpPr>
          <p:spPr>
            <a:xfrm>
              <a:off x="2988114" y="2984064"/>
              <a:ext cx="225081" cy="222809"/>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51" name="Oval 50"/>
            <p:cNvSpPr/>
            <p:nvPr/>
          </p:nvSpPr>
          <p:spPr>
            <a:xfrm>
              <a:off x="2791644" y="3130699"/>
              <a:ext cx="223175" cy="22471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52" name="Oval 51"/>
            <p:cNvSpPr/>
            <p:nvPr/>
          </p:nvSpPr>
          <p:spPr>
            <a:xfrm>
              <a:off x="2557026" y="3024055"/>
              <a:ext cx="225081" cy="22471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53" name="Rectangle 52"/>
            <p:cNvSpPr/>
            <p:nvPr/>
          </p:nvSpPr>
          <p:spPr>
            <a:xfrm>
              <a:off x="2696271" y="2799341"/>
              <a:ext cx="421551" cy="209480"/>
            </a:xfrm>
            <a:prstGeom prst="rect">
              <a:avLst/>
            </a:prstGeom>
            <a:solidFill>
              <a:srgbClr val="1C56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54" name="Rectangle 53"/>
            <p:cNvSpPr/>
            <p:nvPr/>
          </p:nvSpPr>
          <p:spPr>
            <a:xfrm>
              <a:off x="2719160" y="2822193"/>
              <a:ext cx="375772" cy="1618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55" name="Oval 54"/>
            <p:cNvSpPr/>
            <p:nvPr/>
          </p:nvSpPr>
          <p:spPr>
            <a:xfrm>
              <a:off x="2778293" y="2782202"/>
              <a:ext cx="257508" cy="257088"/>
            </a:xfrm>
            <a:prstGeom prst="ellipse">
              <a:avLst/>
            </a:prstGeom>
            <a:solidFill>
              <a:srgbClr val="1C563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dirty="0">
                <a:solidFill>
                  <a:prstClr val="white"/>
                </a:solidFill>
                <a:latin typeface="Arial" pitchFamily="34" charset="0"/>
                <a:cs typeface="Arial" pitchFamily="34" charset="0"/>
              </a:endParaRPr>
            </a:p>
          </p:txBody>
        </p:sp>
        <p:sp>
          <p:nvSpPr>
            <p:cNvPr id="249920" name="TextBox 55"/>
            <p:cNvSpPr txBox="1">
              <a:spLocks noChangeArrowheads="1"/>
            </p:cNvSpPr>
            <p:nvPr/>
          </p:nvSpPr>
          <p:spPr bwMode="auto">
            <a:xfrm>
              <a:off x="2735540" y="2726975"/>
              <a:ext cx="341305" cy="36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smtClean="0">
                  <a:solidFill>
                    <a:srgbClr val="FFFFFF"/>
                  </a:solidFill>
                  <a:cs typeface="Arial" panose="020B0604020202020204" pitchFamily="34" charset="0"/>
                </a:rPr>
                <a:t>$</a:t>
              </a:r>
            </a:p>
          </p:txBody>
        </p:sp>
        <p:sp>
          <p:nvSpPr>
            <p:cNvPr id="249921" name="TextBox 56"/>
            <p:cNvSpPr txBox="1">
              <a:spLocks noChangeArrowheads="1"/>
            </p:cNvSpPr>
            <p:nvPr/>
          </p:nvSpPr>
          <p:spPr bwMode="auto">
            <a:xfrm>
              <a:off x="2748394" y="3061776"/>
              <a:ext cx="304800" cy="36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smtClean="0">
                  <a:solidFill>
                    <a:srgbClr val="1C5632"/>
                  </a:solidFill>
                  <a:cs typeface="Arial" panose="020B0604020202020204" pitchFamily="34" charset="0"/>
                </a:rPr>
                <a:t>₣</a:t>
              </a:r>
            </a:p>
          </p:txBody>
        </p:sp>
        <p:sp>
          <p:nvSpPr>
            <p:cNvPr id="249922" name="TextBox 57"/>
            <p:cNvSpPr txBox="1">
              <a:spLocks noChangeArrowheads="1"/>
            </p:cNvSpPr>
            <p:nvPr/>
          </p:nvSpPr>
          <p:spPr bwMode="auto">
            <a:xfrm>
              <a:off x="2503617" y="2948912"/>
              <a:ext cx="304800" cy="36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smtClean="0">
                  <a:solidFill>
                    <a:srgbClr val="1C5632"/>
                  </a:solidFill>
                  <a:cs typeface="Arial" panose="020B0604020202020204" pitchFamily="34" charset="0"/>
                </a:rPr>
                <a:t>£</a:t>
              </a:r>
            </a:p>
          </p:txBody>
        </p:sp>
        <p:sp>
          <p:nvSpPr>
            <p:cNvPr id="249923" name="TextBox 58"/>
            <p:cNvSpPr txBox="1">
              <a:spLocks noChangeArrowheads="1"/>
            </p:cNvSpPr>
            <p:nvPr/>
          </p:nvSpPr>
          <p:spPr bwMode="auto">
            <a:xfrm>
              <a:off x="2937007" y="2924866"/>
              <a:ext cx="304800" cy="36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smtClean="0">
                  <a:solidFill>
                    <a:srgbClr val="1C5632"/>
                  </a:solidFill>
                  <a:cs typeface="Arial" panose="020B0604020202020204" pitchFamily="34" charset="0"/>
                </a:rPr>
                <a:t>¥</a:t>
              </a:r>
            </a:p>
          </p:txBody>
        </p:sp>
      </p:grpSp>
      <p:pic>
        <p:nvPicPr>
          <p:cNvPr id="249903" name="Picture 4" descr="\\arlmsnas01\ctrx_Data\deepak.kamble\Desktop\bucetbush.png"/>
          <p:cNvPicPr>
            <a:picLocks noChangeAspect="1" noChangeArrowheads="1"/>
          </p:cNvPicPr>
          <p:nvPr/>
        </p:nvPicPr>
        <p:blipFill>
          <a:blip r:embed="rId3">
            <a:lum bright="100000" contrast="100000"/>
            <a:grayscl/>
            <a:extLst>
              <a:ext uri="{28A0092B-C50C-407E-A947-70E740481C1C}">
                <a14:useLocalDpi xmlns:a14="http://schemas.microsoft.com/office/drawing/2010/main" val="0"/>
              </a:ext>
            </a:extLst>
          </a:blip>
          <a:srcRect l="15367" t="19661" r="15932" b="27458"/>
          <a:stretch>
            <a:fillRect/>
          </a:stretch>
        </p:blipFill>
        <p:spPr bwMode="auto">
          <a:xfrm>
            <a:off x="1968500" y="3514725"/>
            <a:ext cx="61753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904" name="TextBox 144"/>
          <p:cNvSpPr txBox="1">
            <a:spLocks noChangeArrowheads="1"/>
          </p:cNvSpPr>
          <p:nvPr/>
        </p:nvSpPr>
        <p:spPr bwMode="auto">
          <a:xfrm>
            <a:off x="3590925" y="4319588"/>
            <a:ext cx="211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b="1" smtClean="0">
                <a:solidFill>
                  <a:srgbClr val="000000"/>
                </a:solidFill>
                <a:cs typeface="Arial" panose="020B0604020202020204" pitchFamily="34" charset="0"/>
              </a:rPr>
              <a:t>Financial Services</a:t>
            </a:r>
          </a:p>
        </p:txBody>
      </p:sp>
      <p:grpSp>
        <p:nvGrpSpPr>
          <p:cNvPr id="249905" name="Group 145"/>
          <p:cNvGrpSpPr>
            <a:grpSpLocks/>
          </p:cNvGrpSpPr>
          <p:nvPr/>
        </p:nvGrpSpPr>
        <p:grpSpPr bwMode="auto">
          <a:xfrm>
            <a:off x="3065463" y="3289300"/>
            <a:ext cx="3100387" cy="3111500"/>
            <a:chOff x="3190890" y="4876800"/>
            <a:chExt cx="2627667" cy="2590800"/>
          </a:xfrm>
        </p:grpSpPr>
        <p:sp>
          <p:nvSpPr>
            <p:cNvPr id="147" name="Chord 146"/>
            <p:cNvSpPr/>
            <p:nvPr/>
          </p:nvSpPr>
          <p:spPr>
            <a:xfrm rot="6677867">
              <a:off x="3586000" y="5163265"/>
              <a:ext cx="1907411" cy="2000687"/>
            </a:xfrm>
            <a:prstGeom prst="chord">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Arial" pitchFamily="34" charset="0"/>
              </a:endParaRPr>
            </a:p>
          </p:txBody>
        </p:sp>
        <p:sp>
          <p:nvSpPr>
            <p:cNvPr id="148" name="Block Arc 147"/>
            <p:cNvSpPr/>
            <p:nvPr/>
          </p:nvSpPr>
          <p:spPr>
            <a:xfrm>
              <a:off x="3190890" y="4876800"/>
              <a:ext cx="2627667" cy="2590800"/>
            </a:xfrm>
            <a:prstGeom prst="blockArc">
              <a:avLst>
                <a:gd name="adj1" fmla="val 10787759"/>
                <a:gd name="adj2" fmla="val 28953"/>
                <a:gd name="adj3" fmla="val 14624"/>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000000"/>
                </a:solidFill>
                <a:latin typeface="Arial" pitchFamily="34" charset="0"/>
              </a:endParaRPr>
            </a:p>
          </p:txBody>
        </p:sp>
        <p:cxnSp>
          <p:nvCxnSpPr>
            <p:cNvPr id="149" name="Straight Connector 148"/>
            <p:cNvCxnSpPr/>
            <p:nvPr/>
          </p:nvCxnSpPr>
          <p:spPr>
            <a:xfrm>
              <a:off x="3863616" y="5040708"/>
              <a:ext cx="182981" cy="366149"/>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5028777" y="5084329"/>
              <a:ext cx="182981" cy="3648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rot="17930844">
              <a:off x="3216168" y="5551972"/>
              <a:ext cx="1307346" cy="475098"/>
            </a:xfrm>
            <a:prstGeom prst="rect">
              <a:avLst/>
            </a:prstGeom>
            <a:noFill/>
          </p:spPr>
          <p:txBody>
            <a:bodyPr spcFirstLastPara="1" wrap="none" anchor="ctr">
              <a:prstTxWarp prst="textArchUp">
                <a:avLst>
                  <a:gd name="adj" fmla="val 11095586"/>
                </a:avLst>
              </a:prstTxWarp>
              <a:spAutoFit/>
            </a:bodyPr>
            <a:lstStyle/>
            <a:p>
              <a:pPr algn="ctr" eaLnBrk="1" hangingPunct="1">
                <a:defRPr/>
              </a:pPr>
              <a:r>
                <a:rPr lang="en-US" sz="1200" b="1" dirty="0">
                  <a:solidFill>
                    <a:prstClr val="white"/>
                  </a:solidFill>
                  <a:cs typeface="Arial" pitchFamily="34" charset="0"/>
                </a:rPr>
                <a:t>Advisory </a:t>
              </a:r>
              <a:br>
                <a:rPr lang="en-US" sz="1200" b="1" dirty="0">
                  <a:solidFill>
                    <a:prstClr val="white"/>
                  </a:solidFill>
                  <a:cs typeface="Arial" pitchFamily="34" charset="0"/>
                </a:rPr>
              </a:br>
              <a:r>
                <a:rPr lang="en-US" sz="1200" b="1" dirty="0">
                  <a:solidFill>
                    <a:prstClr val="white"/>
                  </a:solidFill>
                  <a:cs typeface="Arial" pitchFamily="34" charset="0"/>
                </a:rPr>
                <a:t>Services</a:t>
              </a:r>
            </a:p>
          </p:txBody>
        </p:sp>
        <p:sp>
          <p:nvSpPr>
            <p:cNvPr id="152" name="TextBox 151"/>
            <p:cNvSpPr txBox="1"/>
            <p:nvPr/>
          </p:nvSpPr>
          <p:spPr>
            <a:xfrm rot="3704669">
              <a:off x="4542631" y="5602494"/>
              <a:ext cx="1307346" cy="475098"/>
            </a:xfrm>
            <a:prstGeom prst="rect">
              <a:avLst/>
            </a:prstGeom>
            <a:noFill/>
          </p:spPr>
          <p:txBody>
            <a:bodyPr spcFirstLastPara="1" wrap="none" anchor="ctr">
              <a:prstTxWarp prst="textArchUp">
                <a:avLst>
                  <a:gd name="adj" fmla="val 11679162"/>
                </a:avLst>
              </a:prstTxWarp>
              <a:spAutoFit/>
            </a:bodyPr>
            <a:lstStyle/>
            <a:p>
              <a:pPr algn="ctr" eaLnBrk="1" hangingPunct="1">
                <a:defRPr/>
              </a:pPr>
              <a:r>
                <a:rPr lang="en-US" sz="1200" b="1" dirty="0">
                  <a:solidFill>
                    <a:prstClr val="white"/>
                  </a:solidFill>
                  <a:cs typeface="Arial" pitchFamily="34" charset="0"/>
                </a:rPr>
                <a:t>Ongoing / BAU </a:t>
              </a:r>
              <a:br>
                <a:rPr lang="en-US" sz="1200" b="1" dirty="0">
                  <a:solidFill>
                    <a:prstClr val="white"/>
                  </a:solidFill>
                  <a:cs typeface="Arial" pitchFamily="34" charset="0"/>
                </a:rPr>
              </a:br>
              <a:r>
                <a:rPr lang="en-US" sz="1200" b="1" dirty="0">
                  <a:solidFill>
                    <a:prstClr val="white"/>
                  </a:solidFill>
                  <a:cs typeface="Arial" pitchFamily="34" charset="0"/>
                </a:rPr>
                <a:t>Support</a:t>
              </a:r>
            </a:p>
          </p:txBody>
        </p:sp>
        <p:sp>
          <p:nvSpPr>
            <p:cNvPr id="153" name="TextBox 152"/>
            <p:cNvSpPr txBox="1"/>
            <p:nvPr/>
          </p:nvSpPr>
          <p:spPr>
            <a:xfrm>
              <a:off x="3893304" y="5181726"/>
              <a:ext cx="1307346" cy="475098"/>
            </a:xfrm>
            <a:prstGeom prst="rect">
              <a:avLst/>
            </a:prstGeom>
            <a:noFill/>
          </p:spPr>
          <p:txBody>
            <a:bodyPr spcFirstLastPara="1" wrap="none" anchor="ctr">
              <a:prstTxWarp prst="textArchUp">
                <a:avLst>
                  <a:gd name="adj" fmla="val 11095586"/>
                </a:avLst>
              </a:prstTxWarp>
              <a:spAutoFit/>
            </a:bodyPr>
            <a:lstStyle/>
            <a:p>
              <a:pPr algn="ctr" eaLnBrk="1" hangingPunct="1">
                <a:defRPr/>
              </a:pPr>
              <a:r>
                <a:rPr lang="en-US" sz="1200" b="1" dirty="0">
                  <a:solidFill>
                    <a:prstClr val="white"/>
                  </a:solidFill>
                  <a:cs typeface="Arial" pitchFamily="34" charset="0"/>
                </a:rPr>
                <a:t>Project </a:t>
              </a:r>
              <a:br>
                <a:rPr lang="en-US" sz="1200" b="1" dirty="0">
                  <a:solidFill>
                    <a:prstClr val="white"/>
                  </a:solidFill>
                  <a:cs typeface="Arial" pitchFamily="34" charset="0"/>
                </a:rPr>
              </a:br>
              <a:r>
                <a:rPr lang="en-US" sz="1200" b="1" dirty="0">
                  <a:solidFill>
                    <a:prstClr val="white"/>
                  </a:solidFill>
                  <a:cs typeface="Arial" pitchFamily="34" charset="0"/>
                </a:rPr>
                <a:t>Support</a:t>
              </a:r>
            </a:p>
          </p:txBody>
        </p:sp>
        <p:sp>
          <p:nvSpPr>
            <p:cNvPr id="249913" name="TextBox 153"/>
            <p:cNvSpPr txBox="1">
              <a:spLocks noChangeArrowheads="1"/>
            </p:cNvSpPr>
            <p:nvPr/>
          </p:nvSpPr>
          <p:spPr bwMode="auto">
            <a:xfrm>
              <a:off x="3635828" y="5734309"/>
              <a:ext cx="17956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b="1" smtClean="0">
                  <a:solidFill>
                    <a:srgbClr val="000000"/>
                  </a:solidFill>
                  <a:cs typeface="Arial" panose="020B0604020202020204" pitchFamily="34" charset="0"/>
                </a:rPr>
                <a:t>Financial Services</a:t>
              </a:r>
            </a:p>
          </p:txBody>
        </p:sp>
      </p:grpSp>
    </p:spTree>
    <p:extLst>
      <p:ext uri="{BB962C8B-B14F-4D97-AF65-F5344CB8AC3E}">
        <p14:creationId xmlns:p14="http://schemas.microsoft.com/office/powerpoint/2010/main" val="32199024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bwMode="auto">
          <a:xfrm>
            <a:off x="779463" y="5033963"/>
            <a:ext cx="8072437"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smtClean="0"/>
              <a:t>Annexure – Questions?</a:t>
            </a:r>
          </a:p>
        </p:txBody>
      </p:sp>
    </p:spTree>
    <p:extLst>
      <p:ext uri="{BB962C8B-B14F-4D97-AF65-F5344CB8AC3E}">
        <p14:creationId xmlns:p14="http://schemas.microsoft.com/office/powerpoint/2010/main" val="157251348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0"/>
          </p:nvPr>
        </p:nvSpPr>
        <p:spPr/>
        <p:txBody>
          <a:bodyPr/>
          <a:lstStyle/>
          <a:p>
            <a:pPr marL="0" indent="0">
              <a:buNone/>
            </a:pPr>
            <a:r>
              <a:rPr lang="en-US" sz="1400" dirty="0" smtClean="0"/>
              <a:t>Clearing function is performed for both OTC and listed trades – State True of False?</a:t>
            </a:r>
          </a:p>
          <a:p>
            <a:r>
              <a:rPr lang="en-US" sz="1400" dirty="0" smtClean="0"/>
              <a:t> True</a:t>
            </a:r>
          </a:p>
          <a:p>
            <a:pPr>
              <a:spcAft>
                <a:spcPts val="3000"/>
              </a:spcAft>
            </a:pPr>
            <a:r>
              <a:rPr lang="en-US" sz="1400" dirty="0" smtClean="0"/>
              <a:t> False</a:t>
            </a:r>
          </a:p>
          <a:p>
            <a:pPr marL="0" indent="0">
              <a:buNone/>
            </a:pPr>
            <a:r>
              <a:rPr lang="en-US" sz="1400" dirty="0" smtClean="0"/>
              <a:t>What are the other functions of CCPs?</a:t>
            </a:r>
          </a:p>
          <a:p>
            <a:pPr>
              <a:spcAft>
                <a:spcPts val="3000"/>
              </a:spcAft>
            </a:pPr>
            <a:r>
              <a:rPr lang="en-US" sz="1400" dirty="0" smtClean="0"/>
              <a:t>Collateral management (holding collateral against members; obligations) and also enabling buyers and sellers to trade anonymously with each other, if required.</a:t>
            </a:r>
          </a:p>
          <a:p>
            <a:pPr marL="0" indent="0">
              <a:buNone/>
            </a:pPr>
            <a:r>
              <a:rPr lang="en-US" sz="1400" dirty="0" smtClean="0"/>
              <a:t>Select the correct option for Regulator :</a:t>
            </a:r>
          </a:p>
          <a:p>
            <a:r>
              <a:rPr lang="en-US" sz="1400" dirty="0" smtClean="0"/>
              <a:t>Assess the suitability of various market participants to carry out their business </a:t>
            </a:r>
          </a:p>
          <a:p>
            <a:r>
              <a:rPr lang="en-US" sz="1400" dirty="0" smtClean="0"/>
              <a:t>Promote the disclosure of important market-related information </a:t>
            </a:r>
          </a:p>
          <a:p>
            <a:r>
              <a:rPr lang="en-US" sz="1400" dirty="0" smtClean="0"/>
              <a:t>Enforcement of legislation and industry practices </a:t>
            </a:r>
          </a:p>
          <a:p>
            <a:r>
              <a:rPr lang="en-US" sz="1400" dirty="0" smtClean="0"/>
              <a:t>All of the above</a:t>
            </a:r>
          </a:p>
          <a:p>
            <a:endParaRPr lang="en-US" sz="1400" dirty="0"/>
          </a:p>
        </p:txBody>
      </p:sp>
      <p:sp>
        <p:nvSpPr>
          <p:cNvPr id="217090" name="Title 1"/>
          <p:cNvSpPr>
            <a:spLocks noGrp="1"/>
          </p:cNvSpPr>
          <p:nvPr>
            <p:ph type="title"/>
          </p:nvPr>
        </p:nvSpPr>
        <p:spPr/>
        <p:txBody>
          <a:bodyPr/>
          <a:lstStyle/>
          <a:p>
            <a:r>
              <a:rPr lang="en-US" altLang="en-US" dirty="0" smtClean="0"/>
              <a:t>Questions? Module 1</a:t>
            </a:r>
            <a:endParaRPr lang="en-IN" altLang="en-US" dirty="0" smtClean="0"/>
          </a:p>
        </p:txBody>
      </p:sp>
      <p:sp>
        <p:nvSpPr>
          <p:cNvPr id="4" name="Flowchart: Merge 3">
            <a:hlinkClick r:id="rId2" action="ppaction://hlinksldjump"/>
          </p:cNvPr>
          <p:cNvSpPr/>
          <p:nvPr/>
        </p:nvSpPr>
        <p:spPr>
          <a:xfrm rot="5400000">
            <a:off x="8916987" y="6626226"/>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871053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6">
                                            <p:txEl>
                                              <p:pRg st="1" end="1"/>
                                            </p:txEl>
                                          </p:spTgt>
                                        </p:tgtEl>
                                        <p:attrNameLst>
                                          <p:attrName>style.fontWeight</p:attrName>
                                        </p:attrNameLst>
                                      </p:cBhvr>
                                      <p:to>
                                        <p:strVal val="bol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iterate type="lt">
                                    <p:tmAbs val="0"/>
                                  </p:iterate>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mph" presetSubtype="0" nodeType="clickEffect">
                                  <p:stCondLst>
                                    <p:cond delay="0"/>
                                  </p:stCondLst>
                                  <p:iterate type="lt">
                                    <p:tmAbs val="25"/>
                                  </p:iterate>
                                  <p:childTnLst>
                                    <p:set>
                                      <p:cBhvr override="childStyle">
                                        <p:cTn id="28" dur="indefinite"/>
                                        <p:tgtEl>
                                          <p:spTgt spid="6">
                                            <p:txEl>
                                              <p:pRg st="4" end="4"/>
                                            </p:txEl>
                                          </p:spTgt>
                                        </p:tgtEl>
                                        <p:attrNameLst>
                                          <p:attrName>style.fontWeight</p:attrName>
                                        </p:attrNameLst>
                                      </p:cBhvr>
                                      <p:to>
                                        <p:strVal val="bol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iterate type="lt">
                                    <p:tmAbs val="0"/>
                                  </p:iterate>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6">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Placeholder 1"/>
          <p:cNvSpPr>
            <a:spLocks noGrp="1"/>
          </p:cNvSpPr>
          <p:nvPr>
            <p:ph type="body" sz="quarter" idx="10"/>
          </p:nvPr>
        </p:nvSpPr>
        <p:spPr/>
        <p:txBody>
          <a:bodyPr/>
          <a:lstStyle/>
          <a:p>
            <a:pPr marL="0" indent="0">
              <a:buNone/>
            </a:pPr>
            <a:r>
              <a:rPr lang="en-US" sz="1400" dirty="0" smtClean="0"/>
              <a:t>Give Two difference between Exchange and OTC Trades</a:t>
            </a:r>
          </a:p>
          <a:p>
            <a:r>
              <a:rPr lang="en-US" sz="1400" dirty="0" smtClean="0"/>
              <a:t>Exchange traded: Low Risk, Standard contract type</a:t>
            </a:r>
          </a:p>
          <a:p>
            <a:pPr>
              <a:spcAft>
                <a:spcPts val="3000"/>
              </a:spcAft>
            </a:pPr>
            <a:r>
              <a:rPr lang="en-US" sz="1400" dirty="0" smtClean="0"/>
              <a:t>OTC: Medium / High risk, Bespoke and customized</a:t>
            </a:r>
          </a:p>
          <a:p>
            <a:pPr marL="0" indent="0">
              <a:buNone/>
            </a:pPr>
            <a:r>
              <a:rPr lang="en-US" sz="1400" dirty="0" smtClean="0"/>
              <a:t>Give names of few stock exchanges in the world? </a:t>
            </a:r>
          </a:p>
          <a:p>
            <a:pPr>
              <a:spcAft>
                <a:spcPts val="3000"/>
              </a:spcAft>
            </a:pPr>
            <a:r>
              <a:rPr lang="en-US" sz="1400" dirty="0" smtClean="0"/>
              <a:t>BSE, NSE, Dow Jones, NYSE, LSE</a:t>
            </a:r>
            <a:endParaRPr lang="en-US" altLang="en-US" sz="1400" dirty="0" smtClean="0"/>
          </a:p>
          <a:p>
            <a:pPr marL="0" indent="0">
              <a:buNone/>
            </a:pPr>
            <a:r>
              <a:rPr lang="en-US" altLang="en-US" sz="1400" dirty="0" smtClean="0"/>
              <a:t>What is Operational Risk?</a:t>
            </a:r>
          </a:p>
          <a:p>
            <a:pPr>
              <a:spcAft>
                <a:spcPts val="3000"/>
              </a:spcAft>
            </a:pPr>
            <a:r>
              <a:rPr lang="en-US" sz="1400" dirty="0" smtClean="0"/>
              <a:t>Operational risk are risks resulting from breakdowns in internal procedures, people and systems</a:t>
            </a:r>
          </a:p>
          <a:p>
            <a:pPr marL="0" indent="0">
              <a:buNone/>
            </a:pPr>
            <a:r>
              <a:rPr lang="en-US" altLang="en-US" sz="1400" dirty="0" smtClean="0"/>
              <a:t>What is Execution Risk? </a:t>
            </a:r>
          </a:p>
          <a:p>
            <a:r>
              <a:rPr lang="en-US" sz="1400" dirty="0" smtClean="0"/>
              <a:t>Execution Risk are risks arising due to not following the agreed upon guideline or procedures</a:t>
            </a:r>
          </a:p>
          <a:p>
            <a:pPr lvl="1"/>
            <a:endParaRPr lang="en-US" altLang="en-US" sz="1400" dirty="0"/>
          </a:p>
        </p:txBody>
      </p:sp>
      <p:sp>
        <p:nvSpPr>
          <p:cNvPr id="218115" name="Title 2"/>
          <p:cNvSpPr>
            <a:spLocks noGrp="1"/>
          </p:cNvSpPr>
          <p:nvPr>
            <p:ph type="title"/>
          </p:nvPr>
        </p:nvSpPr>
        <p:spPr/>
        <p:txBody>
          <a:bodyPr/>
          <a:lstStyle/>
          <a:p>
            <a:r>
              <a:rPr lang="en-US" altLang="en-US" dirty="0" smtClean="0"/>
              <a:t>Questions? Module 1 </a:t>
            </a:r>
          </a:p>
        </p:txBody>
      </p:sp>
      <p:sp>
        <p:nvSpPr>
          <p:cNvPr id="4" name="Flowchart: Merge 3">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88597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66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966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196610">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196610">
                                            <p:txEl>
                                              <p:pRg st="1" end="1"/>
                                            </p:txEl>
                                          </p:spTgt>
                                        </p:tgtEl>
                                        <p:attrNameLst>
                                          <p:attrName>style.fontWeight</p:attrName>
                                        </p:attrNameLst>
                                      </p:cBhvr>
                                      <p:to>
                                        <p:strVal val="bold"/>
                                      </p:to>
                                    </p:set>
                                  </p:childTnLst>
                                </p:cTn>
                              </p:par>
                              <p:par>
                                <p:cTn id="17" presetID="15" presetClass="emph" presetSubtype="0" nodeType="withEffect">
                                  <p:stCondLst>
                                    <p:cond delay="0"/>
                                  </p:stCondLst>
                                  <p:iterate type="lt">
                                    <p:tmAbs val="25"/>
                                  </p:iterate>
                                  <p:childTnLst>
                                    <p:set>
                                      <p:cBhvr override="childStyle">
                                        <p:cTn id="18" dur="indefinite"/>
                                        <p:tgtEl>
                                          <p:spTgt spid="196610">
                                            <p:txEl>
                                              <p:pRg st="2" end="2"/>
                                            </p:txEl>
                                          </p:spTgt>
                                        </p:tgtEl>
                                        <p:attrNameLst>
                                          <p:attrName>style.fontWeight</p:attrName>
                                        </p:attrNameLst>
                                      </p:cBhvr>
                                      <p:to>
                                        <p:strVal val="bold"/>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661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iterate type="lt">
                                    <p:tmAbs val="0"/>
                                  </p:iterate>
                                  <p:childTnLst>
                                    <p:set>
                                      <p:cBhvr>
                                        <p:cTn id="26" dur="1" fill="hold">
                                          <p:stCondLst>
                                            <p:cond delay="0"/>
                                          </p:stCondLst>
                                        </p:cTn>
                                        <p:tgtEl>
                                          <p:spTgt spid="196610">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mph" presetSubtype="0" nodeType="clickEffect">
                                  <p:stCondLst>
                                    <p:cond delay="0"/>
                                  </p:stCondLst>
                                  <p:iterate type="lt">
                                    <p:tmAbs val="25"/>
                                  </p:iterate>
                                  <p:childTnLst>
                                    <p:set>
                                      <p:cBhvr override="childStyle">
                                        <p:cTn id="30" dur="indefinite"/>
                                        <p:tgtEl>
                                          <p:spTgt spid="196610">
                                            <p:txEl>
                                              <p:pRg st="4" end="4"/>
                                            </p:txEl>
                                          </p:spTgt>
                                        </p:tgtEl>
                                        <p:attrNameLst>
                                          <p:attrName>style.fontWeight</p:attrName>
                                        </p:attrNameLst>
                                      </p:cBhvr>
                                      <p:to>
                                        <p:strVal val="bol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6610">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iterate type="lt">
                                    <p:tmAbs val="0"/>
                                  </p:iterate>
                                  <p:childTnLst>
                                    <p:set>
                                      <p:cBhvr>
                                        <p:cTn id="38" dur="1" fill="hold">
                                          <p:stCondLst>
                                            <p:cond delay="0"/>
                                          </p:stCondLst>
                                        </p:cTn>
                                        <p:tgtEl>
                                          <p:spTgt spid="196610">
                                            <p:txEl>
                                              <p:pRg st="6" end="6"/>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5" presetClass="emph" presetSubtype="0" nodeType="clickEffect">
                                  <p:stCondLst>
                                    <p:cond delay="0"/>
                                  </p:stCondLst>
                                  <p:iterate type="lt">
                                    <p:tmAbs val="25"/>
                                  </p:iterate>
                                  <p:childTnLst>
                                    <p:set>
                                      <p:cBhvr override="childStyle">
                                        <p:cTn id="42" dur="indefinite"/>
                                        <p:tgtEl>
                                          <p:spTgt spid="196610">
                                            <p:txEl>
                                              <p:pRg st="6" end="6"/>
                                            </p:txEl>
                                          </p:spTgt>
                                        </p:tgtEl>
                                        <p:attrNameLst>
                                          <p:attrName>style.fontWeight</p:attrName>
                                        </p:attrNameLst>
                                      </p:cBhvr>
                                      <p:to>
                                        <p:strVal val="bol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6610">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iterate type="lt">
                                    <p:tmAbs val="0"/>
                                  </p:iterate>
                                  <p:childTnLst>
                                    <p:set>
                                      <p:cBhvr>
                                        <p:cTn id="50" dur="1" fill="hold">
                                          <p:stCondLst>
                                            <p:cond delay="0"/>
                                          </p:stCondLst>
                                        </p:cTn>
                                        <p:tgtEl>
                                          <p:spTgt spid="196610">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5" presetClass="emph" presetSubtype="0" nodeType="clickEffect">
                                  <p:stCondLst>
                                    <p:cond delay="0"/>
                                  </p:stCondLst>
                                  <p:iterate type="lt">
                                    <p:tmAbs val="25"/>
                                  </p:iterate>
                                  <p:childTnLst>
                                    <p:set>
                                      <p:cBhvr override="childStyle">
                                        <p:cTn id="54" dur="indefinite"/>
                                        <p:tgtEl>
                                          <p:spTgt spid="196610">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dirty="0" smtClean="0"/>
              <a:t>Which of the following is NOT captured by Front Office?</a:t>
            </a:r>
          </a:p>
          <a:p>
            <a:r>
              <a:rPr lang="en-US" sz="1400" dirty="0" smtClean="0"/>
              <a:t>Trade Date</a:t>
            </a:r>
          </a:p>
          <a:p>
            <a:r>
              <a:rPr lang="en-US" sz="1400" dirty="0" smtClean="0"/>
              <a:t>Price</a:t>
            </a:r>
          </a:p>
          <a:p>
            <a:r>
              <a:rPr lang="en-US" sz="1400" dirty="0" smtClean="0"/>
              <a:t>Matching</a:t>
            </a:r>
          </a:p>
          <a:p>
            <a:r>
              <a:rPr lang="en-US" sz="1400" dirty="0" smtClean="0"/>
              <a:t>Counter Party</a:t>
            </a:r>
          </a:p>
          <a:p>
            <a:pPr marL="0" indent="0">
              <a:buNone/>
            </a:pPr>
            <a:r>
              <a:rPr lang="en-US" sz="1400" dirty="0" smtClean="0"/>
              <a:t>Trade processing is done by which team?</a:t>
            </a:r>
          </a:p>
          <a:p>
            <a:r>
              <a:rPr lang="en-US" sz="1400" dirty="0" smtClean="0"/>
              <a:t>Front Office</a:t>
            </a:r>
          </a:p>
          <a:p>
            <a:r>
              <a:rPr lang="en-US" sz="1400" dirty="0" smtClean="0"/>
              <a:t>Middle Office</a:t>
            </a:r>
          </a:p>
          <a:p>
            <a:r>
              <a:rPr lang="en-US" sz="1400" dirty="0" smtClean="0"/>
              <a:t>Back Office</a:t>
            </a:r>
          </a:p>
          <a:p>
            <a:pPr marL="0" indent="0">
              <a:buNone/>
            </a:pPr>
            <a:r>
              <a:rPr lang="en-US" sz="1400" dirty="0" smtClean="0"/>
              <a:t>What are the activities performed by Back Office?</a:t>
            </a:r>
          </a:p>
          <a:p>
            <a:r>
              <a:rPr lang="en-US" sz="1400" dirty="0" smtClean="0"/>
              <a:t>Confirmations</a:t>
            </a:r>
          </a:p>
          <a:p>
            <a:r>
              <a:rPr lang="en-US" sz="1400" dirty="0" smtClean="0"/>
              <a:t>Settlements</a:t>
            </a:r>
          </a:p>
          <a:p>
            <a:r>
              <a:rPr lang="en-US" sz="1400" dirty="0" smtClean="0"/>
              <a:t>Booking Validation</a:t>
            </a:r>
          </a:p>
          <a:p>
            <a:r>
              <a:rPr lang="en-US" sz="1400" dirty="0" smtClean="0"/>
              <a:t>Both A &amp; B</a:t>
            </a:r>
          </a:p>
          <a:p>
            <a:pPr marL="0" indent="0">
              <a:buNone/>
            </a:pPr>
            <a:r>
              <a:rPr lang="en-US" sz="1400" dirty="0" smtClean="0"/>
              <a:t>Distinguish between Front Office and Back Office?</a:t>
            </a:r>
          </a:p>
          <a:p>
            <a:r>
              <a:rPr lang="en-US" sz="1400" dirty="0" smtClean="0"/>
              <a:t>The front office generates the bank’s revenue and consists of two primary divisions – Sales and Trading</a:t>
            </a:r>
          </a:p>
          <a:p>
            <a:r>
              <a:rPr lang="en-US" sz="1400" dirty="0" smtClean="0"/>
              <a:t>The operations of the back office include -Processing transactions, Confirmation of transactions, Settlement of transactions, Reconciliation and Accounting entries</a:t>
            </a:r>
            <a:endParaRPr lang="en-US" sz="1400" dirty="0"/>
          </a:p>
        </p:txBody>
      </p:sp>
      <p:sp>
        <p:nvSpPr>
          <p:cNvPr id="219139" name="Title 2"/>
          <p:cNvSpPr>
            <a:spLocks noGrp="1"/>
          </p:cNvSpPr>
          <p:nvPr>
            <p:ph type="title"/>
          </p:nvPr>
        </p:nvSpPr>
        <p:spPr/>
        <p:txBody>
          <a:bodyPr/>
          <a:lstStyle/>
          <a:p>
            <a:r>
              <a:rPr lang="en-US" altLang="en-US" dirty="0" smtClean="0"/>
              <a:t>Questions? Module 2 </a:t>
            </a:r>
          </a:p>
        </p:txBody>
      </p:sp>
      <p:sp>
        <p:nvSpPr>
          <p:cNvPr id="4" name="Flowchart: Merge 3">
            <a:hlinkClick r:id="rId3"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026646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2">
                                            <p:txEl>
                                              <p:pRg st="3" end="3"/>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iterate type="lt">
                                    <p:tmAbs val="0"/>
                                  </p:iterate>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iterate type="lt">
                                    <p:tmAbs val="0"/>
                                  </p:iterate>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mph" presetSubtype="0" nodeType="clickEffect">
                                  <p:stCondLst>
                                    <p:cond delay="0"/>
                                  </p:stCondLst>
                                  <p:iterate type="lt">
                                    <p:tmAbs val="25"/>
                                  </p:iterate>
                                  <p:childTnLst>
                                    <p:set>
                                      <p:cBhvr override="childStyle">
                                        <p:cTn id="36" dur="indefinite"/>
                                        <p:tgtEl>
                                          <p:spTgt spid="2">
                                            <p:txEl>
                                              <p:pRg st="8" end="8"/>
                                            </p:txEl>
                                          </p:spTgt>
                                        </p:tgtEl>
                                        <p:attrNameLst>
                                          <p:attrName>style.fontWeight</p:attrName>
                                        </p:attrNameLst>
                                      </p:cBhvr>
                                      <p:to>
                                        <p:strVal val="bol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iterate type="lt">
                                    <p:tmAbs val="0"/>
                                  </p:iterate>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iterate type="lt">
                                    <p:tmAbs val="0"/>
                                  </p:iterate>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5" presetClass="emph" presetSubtype="0" nodeType="clickEffect">
                                  <p:stCondLst>
                                    <p:cond delay="0"/>
                                  </p:stCondLst>
                                  <p:iterate type="lt">
                                    <p:tmAbs val="25"/>
                                  </p:iterate>
                                  <p:childTnLst>
                                    <p:set>
                                      <p:cBhvr override="childStyle">
                                        <p:cTn id="54" dur="indefinite"/>
                                        <p:tgtEl>
                                          <p:spTgt spid="2">
                                            <p:txEl>
                                              <p:pRg st="13" end="13"/>
                                            </p:txEl>
                                          </p:spTgt>
                                        </p:tgtEl>
                                        <p:attrNameLst>
                                          <p:attrName>style.fontWeight</p:attrName>
                                        </p:attrNameLst>
                                      </p:cBhvr>
                                      <p:to>
                                        <p:strVal val="bol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iterate type="lt">
                                    <p:tmAbs val="0"/>
                                  </p:iterate>
                                  <p:childTnLst>
                                    <p:set>
                                      <p:cBhvr>
                                        <p:cTn id="5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iterate type="lt">
                                    <p:tmAbs val="0"/>
                                  </p:iterate>
                                  <p:childTnLst>
                                    <p:set>
                                      <p:cBhvr>
                                        <p:cTn id="62" dur="1" fill="hold">
                                          <p:stCondLst>
                                            <p:cond delay="0"/>
                                          </p:stCondLst>
                                        </p:cTn>
                                        <p:tgtEl>
                                          <p:spTgt spid="2">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iterate type="lt">
                                    <p:tmAbs val="0"/>
                                  </p:iterate>
                                  <p:childTnLst>
                                    <p:set>
                                      <p:cBhvr>
                                        <p:cTn id="6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5" presetClass="emph" presetSubtype="0" nodeType="clickEffect">
                                  <p:stCondLst>
                                    <p:cond delay="0"/>
                                  </p:stCondLst>
                                  <p:iterate type="lt">
                                    <p:tmAbs val="25"/>
                                  </p:iterate>
                                  <p:childTnLst>
                                    <p:set>
                                      <p:cBhvr override="childStyle">
                                        <p:cTn id="68" dur="indefinite"/>
                                        <p:tgtEl>
                                          <p:spTgt spid="2">
                                            <p:txEl>
                                              <p:pRg st="15" end="15"/>
                                            </p:txEl>
                                          </p:spTgt>
                                        </p:tgtEl>
                                        <p:attrNameLst>
                                          <p:attrName>style.fontWeight</p:attrName>
                                        </p:attrNameLst>
                                      </p:cBhvr>
                                      <p:to>
                                        <p:strVal val="bold"/>
                                      </p:to>
                                    </p:set>
                                  </p:childTnLst>
                                </p:cTn>
                              </p:par>
                              <p:par>
                                <p:cTn id="69" presetID="15" presetClass="emph" presetSubtype="0" nodeType="withEffect">
                                  <p:stCondLst>
                                    <p:cond delay="0"/>
                                  </p:stCondLst>
                                  <p:iterate type="lt">
                                    <p:tmAbs val="25"/>
                                  </p:iterate>
                                  <p:childTnLst>
                                    <p:set>
                                      <p:cBhvr override="childStyle">
                                        <p:cTn id="70" dur="indefinite"/>
                                        <p:tgtEl>
                                          <p:spTgt spid="2">
                                            <p:txEl>
                                              <p:pRg st="16" end="1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dirty="0" smtClean="0"/>
              <a:t>Which of these is NOT a supplement to ISDA Master Agreement between two counterparties (generic to all trades) ?</a:t>
            </a:r>
          </a:p>
          <a:p>
            <a:r>
              <a:rPr lang="en-US" sz="1400" dirty="0" smtClean="0"/>
              <a:t>Credit Support Annex.</a:t>
            </a:r>
          </a:p>
          <a:p>
            <a:r>
              <a:rPr lang="en-US" sz="1400" dirty="0" smtClean="0"/>
              <a:t>Schedule</a:t>
            </a:r>
          </a:p>
          <a:p>
            <a:r>
              <a:rPr lang="en-US" sz="1400" dirty="0" smtClean="0"/>
              <a:t>Master Confirmation Agreement</a:t>
            </a:r>
          </a:p>
          <a:p>
            <a:pPr>
              <a:spcAft>
                <a:spcPts val="1800"/>
              </a:spcAft>
            </a:pPr>
            <a:r>
              <a:rPr lang="en-US" sz="1400" dirty="0" smtClean="0"/>
              <a:t>Trade Figuration</a:t>
            </a:r>
          </a:p>
          <a:p>
            <a:pPr marL="0" indent="0">
              <a:buNone/>
            </a:pPr>
            <a:r>
              <a:rPr lang="en-US" sz="1400" dirty="0" smtClean="0"/>
              <a:t>Which document is added if the parties agree that collateral is to be provided by a party, if the exposure of the other to it exceeds an agreed amount?</a:t>
            </a:r>
          </a:p>
          <a:p>
            <a:r>
              <a:rPr lang="en-US" sz="1400" dirty="0" smtClean="0"/>
              <a:t>Master Confirmation Agreement</a:t>
            </a:r>
          </a:p>
          <a:p>
            <a:r>
              <a:rPr lang="en-US" sz="1400" dirty="0" smtClean="0"/>
              <a:t>Transaction Supplement</a:t>
            </a:r>
          </a:p>
          <a:p>
            <a:r>
              <a:rPr lang="en-US" sz="1400" dirty="0" smtClean="0"/>
              <a:t>Credit Support Annex</a:t>
            </a:r>
          </a:p>
          <a:p>
            <a:pPr>
              <a:spcAft>
                <a:spcPts val="1800"/>
              </a:spcAft>
            </a:pPr>
            <a:r>
              <a:rPr lang="en-US" sz="1400" dirty="0" smtClean="0"/>
              <a:t>ISDA Definitions</a:t>
            </a:r>
          </a:p>
          <a:p>
            <a:pPr marL="0" indent="0">
              <a:buNone/>
            </a:pPr>
            <a:r>
              <a:rPr lang="en-US" sz="1400" dirty="0" smtClean="0"/>
              <a:t>Which document is specific to an asset class?</a:t>
            </a:r>
          </a:p>
          <a:p>
            <a:r>
              <a:rPr lang="en-US" sz="1400" dirty="0" smtClean="0"/>
              <a:t>Master Confirmation Agreement</a:t>
            </a:r>
          </a:p>
          <a:p>
            <a:r>
              <a:rPr lang="en-US" sz="1400" dirty="0" smtClean="0"/>
              <a:t>Transaction Supplement</a:t>
            </a:r>
          </a:p>
          <a:p>
            <a:r>
              <a:rPr lang="en-US" sz="1400" dirty="0" smtClean="0"/>
              <a:t>Credit Support Annex</a:t>
            </a:r>
          </a:p>
          <a:p>
            <a:r>
              <a:rPr lang="en-US" sz="1400" dirty="0" smtClean="0"/>
              <a:t>ISDA Definitions</a:t>
            </a:r>
          </a:p>
          <a:p>
            <a:endParaRPr lang="en-US" sz="1400" dirty="0"/>
          </a:p>
        </p:txBody>
      </p:sp>
      <p:sp>
        <p:nvSpPr>
          <p:cNvPr id="221187" name="Title 2"/>
          <p:cNvSpPr>
            <a:spLocks noGrp="1"/>
          </p:cNvSpPr>
          <p:nvPr>
            <p:ph type="title"/>
          </p:nvPr>
        </p:nvSpPr>
        <p:spPr/>
        <p:txBody>
          <a:bodyPr/>
          <a:lstStyle/>
          <a:p>
            <a:r>
              <a:rPr lang="en-US" altLang="en-US" dirty="0" smtClean="0"/>
              <a:t>Questions? Module 2</a:t>
            </a:r>
          </a:p>
        </p:txBody>
      </p:sp>
    </p:spTree>
    <p:extLst>
      <p:ext uri="{BB962C8B-B14F-4D97-AF65-F5344CB8AC3E}">
        <p14:creationId xmlns:p14="http://schemas.microsoft.com/office/powerpoint/2010/main" val="379474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iterate type="lt">
                                    <p:tmAbs val="0"/>
                                  </p:iterate>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2">
                                            <p:txEl>
                                              <p:pRg st="4" end="4"/>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iterate type="lt">
                                    <p:tmAbs val="0"/>
                                  </p:iterate>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mph" presetSubtype="0" nodeType="clickEffect">
                                  <p:stCondLst>
                                    <p:cond delay="0"/>
                                  </p:stCondLst>
                                  <p:iterate type="lt">
                                    <p:tmAbs val="25"/>
                                  </p:iterate>
                                  <p:childTnLst>
                                    <p:set>
                                      <p:cBhvr override="childStyle">
                                        <p:cTn id="38" dur="indefinite"/>
                                        <p:tgtEl>
                                          <p:spTgt spid="2">
                                            <p:txEl>
                                              <p:pRg st="8" end="8"/>
                                            </p:txEl>
                                          </p:spTgt>
                                        </p:tgtEl>
                                        <p:attrNameLst>
                                          <p:attrName>style.fontWeight</p:attrName>
                                        </p:attrNameLst>
                                      </p:cBhvr>
                                      <p:to>
                                        <p:strVal val="bol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iterate type="lt">
                                    <p:tmAbs val="0"/>
                                  </p:iterate>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mph" presetSubtype="0" nodeType="clickEffect">
                                  <p:stCondLst>
                                    <p:cond delay="0"/>
                                  </p:stCondLst>
                                  <p:iterate type="lt">
                                    <p:tmAbs val="25"/>
                                  </p:iterate>
                                  <p:childTnLst>
                                    <p:set>
                                      <p:cBhvr override="childStyle">
                                        <p:cTn id="56" dur="indefinite"/>
                                        <p:tgtEl>
                                          <p:spTgt spid="2">
                                            <p:txEl>
                                              <p:pRg st="11" end="1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smtClean="0"/>
              <a:t>Questions? Module 2</a:t>
            </a:r>
            <a:endParaRPr lang="en-US" altLang="en-US" dirty="0" smtClean="0"/>
          </a:p>
        </p:txBody>
      </p:sp>
      <p:sp>
        <p:nvSpPr>
          <p:cNvPr id="5" name="TextBox 4"/>
          <p:cNvSpPr txBox="1"/>
          <p:nvPr/>
        </p:nvSpPr>
        <p:spPr>
          <a:xfrm>
            <a:off x="228600" y="1234440"/>
            <a:ext cx="8686800" cy="5416868"/>
          </a:xfrm>
          <a:prstGeom prst="rect">
            <a:avLst/>
          </a:prstGeom>
        </p:spPr>
        <p:txBody>
          <a:bodyPr vert="horz" lIns="91440" tIns="45720" rIns="91440" bIns="45720" rtlCol="0">
            <a:noAutofit/>
          </a:bodyPr>
          <a:lstStyle>
            <a:lvl1pPr marL="0" indent="0" eaLnBrk="0" hangingPunct="0">
              <a:spcBef>
                <a:spcPts val="0"/>
              </a:spcBef>
              <a:spcAft>
                <a:spcPts val="600"/>
              </a:spcAft>
              <a:buFont typeface="Wingdings" pitchFamily="2" charset="2"/>
              <a:buNone/>
              <a:defRPr lang="en-US" sz="1400" baseline="0" dirty="0" smtClean="0">
                <a:solidFill>
                  <a:srgbClr val="000000"/>
                </a:solidFill>
                <a:cs typeface="Arial" pitchFamily="34" charset="0"/>
              </a:defRPr>
            </a:lvl1pPr>
            <a:lvl2pPr indent="-228600" eaLnBrk="0" hangingPunct="0">
              <a:spcBef>
                <a:spcPts val="0"/>
              </a:spcBef>
              <a:spcAft>
                <a:spcPts val="600"/>
              </a:spcAft>
              <a:buClrTx/>
              <a:buFont typeface="Arial" pitchFamily="34" charset="0"/>
              <a:buChar char="–"/>
              <a:defRPr lang="en-US" sz="1800" dirty="0" smtClean="0">
                <a:solidFill>
                  <a:srgbClr val="000000"/>
                </a:solidFill>
                <a:cs typeface="Arial" pitchFamily="34" charset="0"/>
              </a:defRPr>
            </a:lvl2pPr>
            <a:lvl3pPr marL="685800" indent="-228600" eaLnBrk="0" hangingPunct="0">
              <a:spcBef>
                <a:spcPts val="0"/>
              </a:spcBef>
              <a:spcAft>
                <a:spcPts val="600"/>
              </a:spcAft>
              <a:buClrTx/>
              <a:buFont typeface="Arial" pitchFamily="34" charset="0"/>
              <a:buChar char="»"/>
              <a:defRPr lang="en-US" sz="1800" dirty="0" smtClean="0">
                <a:solidFill>
                  <a:srgbClr val="000000"/>
                </a:solidFill>
                <a:cs typeface="Arial" pitchFamily="34" charset="0"/>
              </a:defRPr>
            </a:lvl3pPr>
            <a:lvl4pPr marL="914400" indent="-228600" eaLnBrk="0" hangingPunct="0">
              <a:spcBef>
                <a:spcPts val="0"/>
              </a:spcBef>
              <a:spcAft>
                <a:spcPts val="600"/>
              </a:spcAft>
              <a:buClrTx/>
              <a:buFont typeface="Arial Unicode MS" pitchFamily="34" charset="-128"/>
              <a:buChar char="◆"/>
              <a:defRPr lang="en-US" sz="1800" dirty="0" smtClean="0">
                <a:solidFill>
                  <a:srgbClr val="000000"/>
                </a:solidFill>
                <a:cs typeface="Arial" pitchFamily="34" charset="0"/>
              </a:defRPr>
            </a:lvl4pPr>
            <a:lvl5pPr marL="2057400" indent="-228600" eaLnBrk="1" hangingPunct="1">
              <a:spcBef>
                <a:spcPct val="20000"/>
              </a:spcBef>
              <a:buFont typeface="Arial" pitchFamily="34" charset="0"/>
              <a:buChar char="»"/>
              <a:defRPr sz="2000">
                <a:cs typeface="Arial" pitchFamily="34" charset="0"/>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US" dirty="0" smtClean="0"/>
              <a:t>Who </a:t>
            </a:r>
            <a:r>
              <a:rPr lang="en-US" dirty="0"/>
              <a:t>are buy-side firms?</a:t>
            </a:r>
          </a:p>
          <a:p>
            <a:pPr marL="228600" indent="-228600">
              <a:spcAft>
                <a:spcPts val="2400"/>
              </a:spcAft>
              <a:buFont typeface="Wingdings" pitchFamily="2" charset="2"/>
              <a:buChar char="§"/>
            </a:pPr>
            <a:r>
              <a:rPr lang="en-US" dirty="0"/>
              <a:t>Investing institutions such as mutual funds, pension funds and insurance firms that buy large portions of securities</a:t>
            </a:r>
          </a:p>
          <a:p>
            <a:r>
              <a:rPr lang="en-US" dirty="0" smtClean="0"/>
              <a:t>Who </a:t>
            </a:r>
            <a:r>
              <a:rPr lang="en-US" dirty="0"/>
              <a:t>are sell-side firms?</a:t>
            </a:r>
          </a:p>
          <a:p>
            <a:pPr marL="228600" indent="-228600">
              <a:spcAft>
                <a:spcPts val="2400"/>
              </a:spcAft>
              <a:buFont typeface="Wingdings" pitchFamily="2" charset="2"/>
              <a:buChar char="§"/>
            </a:pPr>
            <a:r>
              <a:rPr lang="en-US" dirty="0"/>
              <a:t>Retail brokers</a:t>
            </a:r>
          </a:p>
          <a:p>
            <a:r>
              <a:rPr lang="en-US" dirty="0" smtClean="0"/>
              <a:t>What </a:t>
            </a:r>
            <a:r>
              <a:rPr lang="en-US" dirty="0"/>
              <a:t>are front office primary functions:</a:t>
            </a:r>
          </a:p>
          <a:p>
            <a:pPr marL="228600" indent="-228600">
              <a:buFont typeface="Wingdings" pitchFamily="2" charset="2"/>
              <a:buChar char="§"/>
            </a:pPr>
            <a:r>
              <a:rPr lang="en-US" dirty="0"/>
              <a:t>Investment banking</a:t>
            </a:r>
          </a:p>
          <a:p>
            <a:pPr marL="228600" indent="-228600">
              <a:buFont typeface="Wingdings" pitchFamily="2" charset="2"/>
              <a:buChar char="§"/>
            </a:pPr>
            <a:r>
              <a:rPr lang="en-US" dirty="0"/>
              <a:t>Sales and trading</a:t>
            </a:r>
          </a:p>
          <a:p>
            <a:pPr marL="228600" indent="-228600">
              <a:spcAft>
                <a:spcPts val="2400"/>
              </a:spcAft>
              <a:buFont typeface="Wingdings" pitchFamily="2" charset="2"/>
              <a:buChar char="§"/>
            </a:pPr>
            <a:r>
              <a:rPr lang="en-US" dirty="0"/>
              <a:t>Research</a:t>
            </a:r>
          </a:p>
          <a:p>
            <a:r>
              <a:rPr lang="en-US" dirty="0" smtClean="0"/>
              <a:t>What </a:t>
            </a:r>
            <a:r>
              <a:rPr lang="en-US" dirty="0"/>
              <a:t>is book building?</a:t>
            </a:r>
          </a:p>
          <a:p>
            <a:pPr marL="228600" indent="-228600">
              <a:buFont typeface="Wingdings" pitchFamily="2" charset="2"/>
              <a:buChar char="§"/>
            </a:pPr>
            <a:r>
              <a:rPr lang="en-US" dirty="0" smtClean="0"/>
              <a:t>It </a:t>
            </a:r>
            <a:r>
              <a:rPr lang="en-US" dirty="0"/>
              <a:t>is a process to generate, capture and record investor demand for shares during an initial public offering (IPO) </a:t>
            </a:r>
          </a:p>
          <a:p>
            <a:pPr marL="228600" indent="-228600">
              <a:buFont typeface="Wingdings" pitchFamily="2" charset="2"/>
              <a:buChar char="§"/>
            </a:pPr>
            <a:endParaRPr lang="en-US" dirty="0"/>
          </a:p>
          <a:p>
            <a:pPr marL="228600" indent="-228600">
              <a:buFont typeface="Wingdings" pitchFamily="2" charset="2"/>
              <a:buChar char="§"/>
            </a:pPr>
            <a:endParaRPr lang="en-US" dirty="0"/>
          </a:p>
          <a:p>
            <a:pPr marL="228600" indent="-228600">
              <a:buFont typeface="Wingdings" pitchFamily="2" charset="2"/>
              <a:buChar char="§"/>
            </a:pPr>
            <a:endParaRPr lang="en-US" dirty="0"/>
          </a:p>
        </p:txBody>
      </p:sp>
      <p:sp>
        <p:nvSpPr>
          <p:cNvPr id="4" name="Flowchart: Merge 3">
            <a:hlinkClick r:id="rId2" action="ppaction://hlinksldjump"/>
          </p:cNvPr>
          <p:cNvSpPr/>
          <p:nvPr/>
        </p:nvSpPr>
        <p:spPr>
          <a:xfrm rot="5400000">
            <a:off x="8890794" y="6611144"/>
            <a:ext cx="284162"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054793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5">
                                            <p:txEl>
                                              <p:pRg st="1" end="1"/>
                                            </p:txEl>
                                          </p:spTgt>
                                        </p:tgtEl>
                                        <p:attrNameLst>
                                          <p:attrName>style.fontWeight</p:attrName>
                                        </p:attrNameLst>
                                      </p:cBhvr>
                                      <p:to>
                                        <p:strVal val="bol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iterate type="lt">
                                    <p:tmAbs val="0"/>
                                  </p:iterate>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mph" presetSubtype="0" nodeType="clickEffect">
                                  <p:stCondLst>
                                    <p:cond delay="0"/>
                                  </p:stCondLst>
                                  <p:iterate type="lt">
                                    <p:tmAbs val="25"/>
                                  </p:iterate>
                                  <p:childTnLst>
                                    <p:set>
                                      <p:cBhvr override="childStyle">
                                        <p:cTn id="26" dur="indefinite"/>
                                        <p:tgtEl>
                                          <p:spTgt spid="5">
                                            <p:txEl>
                                              <p:pRg st="3" end="3"/>
                                            </p:txEl>
                                          </p:spTgt>
                                        </p:tgtEl>
                                        <p:attrNameLst>
                                          <p:attrName>style.fontWeight</p:attrName>
                                        </p:attrNameLst>
                                      </p:cBhvr>
                                      <p:to>
                                        <p:strVal val="bol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0"/>
                                  </p:iterate>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iterate type="lt">
                                    <p:tmAbs val="0"/>
                                  </p:iterate>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iterate type="lt">
                                    <p:tmAbs val="0"/>
                                  </p:iterate>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5" presetClass="emph" presetSubtype="0" nodeType="clickEffect">
                                  <p:stCondLst>
                                    <p:cond delay="0"/>
                                  </p:stCondLst>
                                  <p:iterate type="lt">
                                    <p:tmAbs val="25"/>
                                  </p:iterate>
                                  <p:childTnLst>
                                    <p:set>
                                      <p:cBhvr override="childStyle">
                                        <p:cTn id="42" dur="indefinite"/>
                                        <p:tgtEl>
                                          <p:spTgt spid="5">
                                            <p:txEl>
                                              <p:pRg st="5" end="5"/>
                                            </p:txEl>
                                          </p:spTgt>
                                        </p:tgtEl>
                                        <p:attrNameLst>
                                          <p:attrName>style.fontWeight</p:attrName>
                                        </p:attrNameLst>
                                      </p:cBhvr>
                                      <p:to>
                                        <p:strVal val="bold"/>
                                      </p:to>
                                    </p:set>
                                  </p:childTnLst>
                                </p:cTn>
                              </p:par>
                              <p:par>
                                <p:cTn id="43" presetID="15" presetClass="emph" presetSubtype="0" nodeType="withEffect">
                                  <p:stCondLst>
                                    <p:cond delay="0"/>
                                  </p:stCondLst>
                                  <p:iterate type="lt">
                                    <p:tmAbs val="25"/>
                                  </p:iterate>
                                  <p:childTnLst>
                                    <p:set>
                                      <p:cBhvr override="childStyle">
                                        <p:cTn id="44" dur="indefinite"/>
                                        <p:tgtEl>
                                          <p:spTgt spid="5">
                                            <p:txEl>
                                              <p:pRg st="6" end="6"/>
                                            </p:txEl>
                                          </p:spTgt>
                                        </p:tgtEl>
                                        <p:attrNameLst>
                                          <p:attrName>style.fontWeight</p:attrName>
                                        </p:attrNameLst>
                                      </p:cBhvr>
                                      <p:to>
                                        <p:strVal val="bold"/>
                                      </p:to>
                                    </p:set>
                                  </p:childTnLst>
                                </p:cTn>
                              </p:par>
                              <p:par>
                                <p:cTn id="45" presetID="15" presetClass="emph" presetSubtype="0" nodeType="withEffect">
                                  <p:stCondLst>
                                    <p:cond delay="0"/>
                                  </p:stCondLst>
                                  <p:iterate type="lt">
                                    <p:tmAbs val="25"/>
                                  </p:iterate>
                                  <p:childTnLst>
                                    <p:set>
                                      <p:cBhvr override="childStyle">
                                        <p:cTn id="46" dur="indefinite"/>
                                        <p:tgtEl>
                                          <p:spTgt spid="5">
                                            <p:txEl>
                                              <p:pRg st="7" end="7"/>
                                            </p:txEl>
                                          </p:spTgt>
                                        </p:tgtEl>
                                        <p:attrNameLst>
                                          <p:attrName>style.fontWeight</p:attrName>
                                        </p:attrNameLst>
                                      </p:cBhvr>
                                      <p:to>
                                        <p:strVal val="bold"/>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iterate type="lt">
                                    <p:tmAbs val="0"/>
                                  </p:iterate>
                                  <p:childTnLst>
                                    <p:set>
                                      <p:cBhvr>
                                        <p:cTn id="5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5" presetClass="emph" presetSubtype="0" nodeType="clickEffect">
                                  <p:stCondLst>
                                    <p:cond delay="0"/>
                                  </p:stCondLst>
                                  <p:iterate type="lt">
                                    <p:tmAbs val="25"/>
                                  </p:iterate>
                                  <p:childTnLst>
                                    <p:set>
                                      <p:cBhvr override="childStyle">
                                        <p:cTn id="58" dur="indefinite"/>
                                        <p:tgtEl>
                                          <p:spTgt spid="5">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dirty="0" smtClean="0"/>
              <a:t>A Quote Driven Market is a financial market where all buyers and sellers display the prices at which they wish to buy or sell a particular security as well as the amounts of the security desired to be bought or sold. </a:t>
            </a:r>
          </a:p>
          <a:p>
            <a:r>
              <a:rPr lang="en-US" sz="1400" dirty="0" smtClean="0"/>
              <a:t>True</a:t>
            </a:r>
          </a:p>
          <a:p>
            <a:pPr>
              <a:spcAft>
                <a:spcPts val="2400"/>
              </a:spcAft>
            </a:pPr>
            <a:r>
              <a:rPr lang="en-US" sz="1400" dirty="0" smtClean="0"/>
              <a:t>False</a:t>
            </a:r>
          </a:p>
          <a:p>
            <a:pPr marL="0" indent="0">
              <a:buNone/>
            </a:pPr>
            <a:r>
              <a:rPr lang="en-US" sz="1400" dirty="0" smtClean="0"/>
              <a:t>What is Electronic Communication Network?</a:t>
            </a:r>
          </a:p>
          <a:p>
            <a:pPr>
              <a:spcAft>
                <a:spcPts val="2400"/>
              </a:spcAft>
            </a:pPr>
            <a:r>
              <a:rPr lang="en-US" sz="1400" dirty="0" smtClean="0"/>
              <a:t>ECN is an automated system that matches “buy and sell” orders for securities</a:t>
            </a:r>
          </a:p>
          <a:p>
            <a:pPr marL="0" indent="0">
              <a:buNone/>
            </a:pPr>
            <a:r>
              <a:rPr lang="en-US" sz="1400" dirty="0" smtClean="0"/>
              <a:t>What are the benefits of trading in OTC market?</a:t>
            </a:r>
          </a:p>
          <a:p>
            <a:r>
              <a:rPr lang="en-US" sz="1400" dirty="0" smtClean="0"/>
              <a:t>Customized Contracts</a:t>
            </a:r>
          </a:p>
          <a:p>
            <a:r>
              <a:rPr lang="en-US" sz="1400" dirty="0" smtClean="0"/>
              <a:t>Flexible Terms</a:t>
            </a:r>
          </a:p>
          <a:p>
            <a:pPr>
              <a:spcAft>
                <a:spcPts val="2400"/>
              </a:spcAft>
            </a:pPr>
            <a:r>
              <a:rPr lang="en-US" sz="1400" dirty="0" smtClean="0"/>
              <a:t>Dynamic Products</a:t>
            </a:r>
          </a:p>
          <a:p>
            <a:pPr marL="0" indent="0">
              <a:buNone/>
            </a:pPr>
            <a:r>
              <a:rPr lang="en-US" sz="1400" dirty="0" smtClean="0"/>
              <a:t>What is trade Execution?</a:t>
            </a:r>
          </a:p>
          <a:p>
            <a:r>
              <a:rPr lang="en-US" sz="1400" dirty="0" smtClean="0"/>
              <a:t>It is the process in which the trade booked by the broker is placed in the market and a successful match is found</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a:p>
        </p:txBody>
      </p:sp>
      <p:sp>
        <p:nvSpPr>
          <p:cNvPr id="223235" name="Title 2"/>
          <p:cNvSpPr>
            <a:spLocks noGrp="1"/>
          </p:cNvSpPr>
          <p:nvPr>
            <p:ph type="title"/>
          </p:nvPr>
        </p:nvSpPr>
        <p:spPr/>
        <p:txBody>
          <a:bodyPr/>
          <a:lstStyle/>
          <a:p>
            <a:r>
              <a:rPr lang="en-US" altLang="en-US" smtClean="0"/>
              <a:t>Questions? Module 3</a:t>
            </a:r>
            <a:endParaRPr lang="en-US" altLang="en-US" dirty="0" smtClean="0"/>
          </a:p>
        </p:txBody>
      </p:sp>
      <p:sp>
        <p:nvSpPr>
          <p:cNvPr id="4" name="Flowchart: Merge 3">
            <a:hlinkClick r:id="rId2" action="ppaction://hlinksldjump"/>
          </p:cNvPr>
          <p:cNvSpPr/>
          <p:nvPr/>
        </p:nvSpPr>
        <p:spPr>
          <a:xfrm rot="5400000">
            <a:off x="8890001" y="6618287"/>
            <a:ext cx="284162"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026469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2">
                                            <p:txEl>
                                              <p:pRg st="2" end="2"/>
                                            </p:txEl>
                                          </p:spTgt>
                                        </p:tgtEl>
                                        <p:attrNameLst>
                                          <p:attrName>style.fontWeight</p:attrName>
                                        </p:attrNameLst>
                                      </p:cBhvr>
                                      <p:to>
                                        <p:strVal val="bol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iterate type="lt">
                                    <p:tmAbs val="0"/>
                                  </p:iterate>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mph" presetSubtype="0" nodeType="clickEffect">
                                  <p:stCondLst>
                                    <p:cond delay="0"/>
                                  </p:stCondLst>
                                  <p:iterate type="lt">
                                    <p:tmAbs val="25"/>
                                  </p:iterate>
                                  <p:childTnLst>
                                    <p:set>
                                      <p:cBhvr override="childStyle">
                                        <p:cTn id="28" dur="indefinite"/>
                                        <p:tgtEl>
                                          <p:spTgt spid="2">
                                            <p:txEl>
                                              <p:pRg st="4" end="4"/>
                                            </p:txEl>
                                          </p:spTgt>
                                        </p:tgtEl>
                                        <p:attrNameLst>
                                          <p:attrName>style.fontWeight</p:attrName>
                                        </p:attrNameLst>
                                      </p:cBhvr>
                                      <p:to>
                                        <p:strVal val="bol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iterate type="lt">
                                    <p:tmAbs val="0"/>
                                  </p:iterate>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iterate type="lt">
                                    <p:tmAbs val="0"/>
                                  </p:iterate>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iterate type="lt">
                                    <p:tmAbs val="0"/>
                                  </p:iterate>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mph" presetSubtype="0" nodeType="clickEffect">
                                  <p:stCondLst>
                                    <p:cond delay="0"/>
                                  </p:stCondLst>
                                  <p:iterate type="lt">
                                    <p:tmAbs val="25"/>
                                  </p:iterate>
                                  <p:childTnLst>
                                    <p:set>
                                      <p:cBhvr override="childStyle">
                                        <p:cTn id="44" dur="indefinite"/>
                                        <p:tgtEl>
                                          <p:spTgt spid="2">
                                            <p:txEl>
                                              <p:pRg st="6" end="6"/>
                                            </p:txEl>
                                          </p:spTgt>
                                        </p:tgtEl>
                                        <p:attrNameLst>
                                          <p:attrName>style.fontWeight</p:attrName>
                                        </p:attrNameLst>
                                      </p:cBhvr>
                                      <p:to>
                                        <p:strVal val="bold"/>
                                      </p:to>
                                    </p:set>
                                  </p:childTnLst>
                                </p:cTn>
                              </p:par>
                              <p:par>
                                <p:cTn id="45" presetID="15" presetClass="emph" presetSubtype="0" nodeType="withEffect">
                                  <p:stCondLst>
                                    <p:cond delay="0"/>
                                  </p:stCondLst>
                                  <p:iterate type="lt">
                                    <p:tmAbs val="25"/>
                                  </p:iterate>
                                  <p:childTnLst>
                                    <p:set>
                                      <p:cBhvr override="childStyle">
                                        <p:cTn id="46" dur="indefinite"/>
                                        <p:tgtEl>
                                          <p:spTgt spid="2">
                                            <p:txEl>
                                              <p:pRg st="7" end="7"/>
                                            </p:txEl>
                                          </p:spTgt>
                                        </p:tgtEl>
                                        <p:attrNameLst>
                                          <p:attrName>style.fontWeight</p:attrName>
                                        </p:attrNameLst>
                                      </p:cBhvr>
                                      <p:to>
                                        <p:strVal val="bold"/>
                                      </p:to>
                                    </p:set>
                                  </p:childTnLst>
                                </p:cTn>
                              </p:par>
                              <p:par>
                                <p:cTn id="47" presetID="15" presetClass="emph" presetSubtype="0" nodeType="withEffect">
                                  <p:stCondLst>
                                    <p:cond delay="0"/>
                                  </p:stCondLst>
                                  <p:iterate type="lt">
                                    <p:tmAbs val="25"/>
                                  </p:iterate>
                                  <p:childTnLst>
                                    <p:set>
                                      <p:cBhvr override="childStyle">
                                        <p:cTn id="48" dur="indefinite"/>
                                        <p:tgtEl>
                                          <p:spTgt spid="2">
                                            <p:txEl>
                                              <p:pRg st="8" end="8"/>
                                            </p:txEl>
                                          </p:spTgt>
                                        </p:tgtEl>
                                        <p:attrNameLst>
                                          <p:attrName>style.fontWeight</p:attrName>
                                        </p:attrNameLst>
                                      </p:cBhvr>
                                      <p:to>
                                        <p:strVal val="bold"/>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iterate type="lt">
                                    <p:tmAbs val="0"/>
                                  </p:iterate>
                                  <p:childTnLst>
                                    <p:set>
                                      <p:cBhvr>
                                        <p:cTn id="5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5" presetClass="emph" presetSubtype="0" nodeType="clickEffect">
                                  <p:stCondLst>
                                    <p:cond delay="0"/>
                                  </p:stCondLst>
                                  <p:iterate type="lt">
                                    <p:tmAbs val="25"/>
                                  </p:iterate>
                                  <p:childTnLst>
                                    <p:set>
                                      <p:cBhvr override="childStyle">
                                        <p:cTn id="60" dur="indefinite"/>
                                        <p:tgtEl>
                                          <p:spTgt spid="2">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dirty="0" smtClean="0"/>
              <a:t>The function where the complete trade details are captured in the risk systems is called ____________?</a:t>
            </a:r>
          </a:p>
          <a:p>
            <a:r>
              <a:rPr lang="en-US" sz="1400" dirty="0" smtClean="0"/>
              <a:t>Trade capture</a:t>
            </a:r>
          </a:p>
          <a:p>
            <a:r>
              <a:rPr lang="en-US" sz="1400" dirty="0" smtClean="0"/>
              <a:t>Trade Figuration</a:t>
            </a:r>
          </a:p>
          <a:p>
            <a:r>
              <a:rPr lang="en-US" sz="1400" dirty="0" smtClean="0"/>
              <a:t>Trade Enrichment</a:t>
            </a:r>
          </a:p>
          <a:p>
            <a:pPr>
              <a:spcAft>
                <a:spcPts val="2400"/>
              </a:spcAft>
            </a:pPr>
            <a:r>
              <a:rPr lang="en-US" sz="1400" dirty="0" smtClean="0"/>
              <a:t>Trade Validation</a:t>
            </a:r>
          </a:p>
          <a:p>
            <a:pPr marL="0" indent="0">
              <a:buNone/>
            </a:pPr>
            <a:r>
              <a:rPr lang="en-US" sz="1400" dirty="0" smtClean="0"/>
              <a:t>Information which will remain consistent despite any customization to a trade is called _____________?</a:t>
            </a:r>
          </a:p>
          <a:p>
            <a:r>
              <a:rPr lang="en-US" sz="1400" dirty="0" smtClean="0"/>
              <a:t>Variable Data </a:t>
            </a:r>
          </a:p>
          <a:p>
            <a:r>
              <a:rPr lang="en-US" sz="1400" dirty="0" smtClean="0"/>
              <a:t>Static data</a:t>
            </a:r>
          </a:p>
          <a:p>
            <a:r>
              <a:rPr lang="en-US" sz="1400" dirty="0" smtClean="0"/>
              <a:t>Constant Data</a:t>
            </a:r>
          </a:p>
          <a:p>
            <a:pPr>
              <a:spcAft>
                <a:spcPts val="2400"/>
              </a:spcAft>
            </a:pPr>
            <a:r>
              <a:rPr lang="en-US" sz="1400" dirty="0" smtClean="0"/>
              <a:t>Prospective Data</a:t>
            </a:r>
          </a:p>
          <a:p>
            <a:pPr marL="0" indent="0">
              <a:buNone/>
            </a:pPr>
            <a:r>
              <a:rPr lang="en-US" sz="1400" dirty="0" smtClean="0"/>
              <a:t>Which of the below is NOT a consequence of incorrect Static Data?</a:t>
            </a:r>
          </a:p>
          <a:p>
            <a:r>
              <a:rPr lang="en-US" sz="1400" dirty="0" smtClean="0"/>
              <a:t>Delayed Confirmations</a:t>
            </a:r>
          </a:p>
          <a:p>
            <a:r>
              <a:rPr lang="en-US" sz="1400" dirty="0" smtClean="0"/>
              <a:t>Settlement Success</a:t>
            </a:r>
          </a:p>
          <a:p>
            <a:r>
              <a:rPr lang="en-US" sz="1400" dirty="0" smtClean="0"/>
              <a:t>Reduced STP (increased cost)</a:t>
            </a:r>
          </a:p>
          <a:p>
            <a:r>
              <a:rPr lang="en-US" sz="1400" dirty="0" smtClean="0"/>
              <a:t>Poor Reporting (regulatory impact)</a:t>
            </a:r>
          </a:p>
          <a:p>
            <a:endParaRPr lang="en-US" sz="1400" dirty="0"/>
          </a:p>
        </p:txBody>
      </p:sp>
      <p:sp>
        <p:nvSpPr>
          <p:cNvPr id="224259" name="Title 2"/>
          <p:cNvSpPr>
            <a:spLocks noGrp="1"/>
          </p:cNvSpPr>
          <p:nvPr>
            <p:ph type="title"/>
          </p:nvPr>
        </p:nvSpPr>
        <p:spPr/>
        <p:txBody>
          <a:bodyPr/>
          <a:lstStyle/>
          <a:p>
            <a:r>
              <a:rPr lang="en-US" altLang="en-US" dirty="0" smtClean="0"/>
              <a:t>Questions? Module 3</a:t>
            </a:r>
          </a:p>
        </p:txBody>
      </p:sp>
      <p:sp>
        <p:nvSpPr>
          <p:cNvPr id="4" name="Flowchart: Merge 3">
            <a:hlinkClick r:id="rId2" action="ppaction://hlinksldjump"/>
          </p:cNvPr>
          <p:cNvSpPr/>
          <p:nvPr/>
        </p:nvSpPr>
        <p:spPr>
          <a:xfrm rot="5400000">
            <a:off x="8902701" y="6611937"/>
            <a:ext cx="284162"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557980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2">
                                            <p:txEl>
                                              <p:pRg st="3" end="3"/>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iterate type="lt">
                                    <p:tmAbs val="0"/>
                                  </p:iterate>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mph" presetSubtype="0" nodeType="clickEffect">
                                  <p:stCondLst>
                                    <p:cond delay="0"/>
                                  </p:stCondLst>
                                  <p:iterate type="lt">
                                    <p:tmAbs val="25"/>
                                  </p:iterate>
                                  <p:childTnLst>
                                    <p:set>
                                      <p:cBhvr override="childStyle">
                                        <p:cTn id="38" dur="indefinite"/>
                                        <p:tgtEl>
                                          <p:spTgt spid="2">
                                            <p:txEl>
                                              <p:pRg st="7" end="7"/>
                                            </p:txEl>
                                          </p:spTgt>
                                        </p:tgtEl>
                                        <p:attrNameLst>
                                          <p:attrName>style.fontWeight</p:attrName>
                                        </p:attrNameLst>
                                      </p:cBhvr>
                                      <p:to>
                                        <p:strVal val="bol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iterate type="lt">
                                    <p:tmAbs val="0"/>
                                  </p:iterate>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mph" presetSubtype="0" nodeType="clickEffect">
                                  <p:stCondLst>
                                    <p:cond delay="0"/>
                                  </p:stCondLst>
                                  <p:iterate type="lt">
                                    <p:tmAbs val="25"/>
                                  </p:iterate>
                                  <p:childTnLst>
                                    <p:set>
                                      <p:cBhvr override="childStyle">
                                        <p:cTn id="56" dur="indefinite"/>
                                        <p:tgtEl>
                                          <p:spTgt spid="2">
                                            <p:txEl>
                                              <p:pRg st="12" end="1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Writer: </a:t>
            </a:r>
            <a:r>
              <a:rPr lang="en-US" sz="1400" dirty="0"/>
              <a:t>Seller of an option who collects premium payment from holder</a:t>
            </a:r>
          </a:p>
          <a:p>
            <a:r>
              <a:rPr lang="en-US" sz="1400" dirty="0" smtClean="0"/>
              <a:t>Holder: </a:t>
            </a:r>
            <a:r>
              <a:rPr lang="en-US" sz="1400" dirty="0"/>
              <a:t>Party who buys an option</a:t>
            </a:r>
          </a:p>
          <a:p>
            <a:r>
              <a:rPr lang="en-US" sz="1400" dirty="0"/>
              <a:t>Option </a:t>
            </a:r>
            <a:r>
              <a:rPr lang="en-US" sz="1400" dirty="0" smtClean="0"/>
              <a:t>Premium: </a:t>
            </a:r>
            <a:r>
              <a:rPr lang="en-US" sz="1400" dirty="0"/>
              <a:t>Income received by an investor who sells or </a:t>
            </a:r>
            <a:r>
              <a:rPr lang="en-US" sz="1400" dirty="0" smtClean="0"/>
              <a:t>‘writes’ </a:t>
            </a:r>
            <a:r>
              <a:rPr lang="en-US" sz="1400" dirty="0"/>
              <a:t>an option</a:t>
            </a:r>
          </a:p>
          <a:p>
            <a:r>
              <a:rPr lang="en-US" sz="1400" dirty="0"/>
              <a:t>Strike </a:t>
            </a:r>
            <a:r>
              <a:rPr lang="en-US" sz="1400" dirty="0" smtClean="0"/>
              <a:t>Price: </a:t>
            </a:r>
            <a:r>
              <a:rPr lang="en-US" sz="1400" dirty="0"/>
              <a:t>Price at which a specific derivative contract can be exercised</a:t>
            </a:r>
          </a:p>
          <a:p>
            <a:r>
              <a:rPr lang="en-US" sz="1400" dirty="0"/>
              <a:t>Spot </a:t>
            </a:r>
            <a:r>
              <a:rPr lang="en-US" sz="1400" dirty="0" smtClean="0"/>
              <a:t>Price: </a:t>
            </a:r>
            <a:r>
              <a:rPr lang="en-US" sz="1400" dirty="0"/>
              <a:t>Price at which a security can be bought or sold at a specified time and place</a:t>
            </a:r>
          </a:p>
        </p:txBody>
      </p:sp>
      <p:sp>
        <p:nvSpPr>
          <p:cNvPr id="2" name="Title 1"/>
          <p:cNvSpPr>
            <a:spLocks noGrp="1"/>
          </p:cNvSpPr>
          <p:nvPr>
            <p:ph type="title"/>
          </p:nvPr>
        </p:nvSpPr>
        <p:spPr/>
        <p:txBody>
          <a:bodyPr/>
          <a:lstStyle/>
          <a:p>
            <a:r>
              <a:rPr lang="en-US" dirty="0"/>
              <a:t>Derivatives – Option</a:t>
            </a:r>
          </a:p>
        </p:txBody>
      </p:sp>
      <p:grpSp>
        <p:nvGrpSpPr>
          <p:cNvPr id="15" name="Group 3"/>
          <p:cNvGrpSpPr>
            <a:grpSpLocks/>
          </p:cNvGrpSpPr>
          <p:nvPr/>
        </p:nvGrpSpPr>
        <p:grpSpPr bwMode="auto">
          <a:xfrm>
            <a:off x="332506" y="3630198"/>
            <a:ext cx="8451276" cy="1516063"/>
            <a:chOff x="613" y="1296"/>
            <a:chExt cx="5114" cy="955"/>
          </a:xfrm>
        </p:grpSpPr>
        <p:graphicFrame>
          <p:nvGraphicFramePr>
            <p:cNvPr id="16" name="Object 4"/>
            <p:cNvGraphicFramePr>
              <a:graphicFrameLocks noChangeAspect="1"/>
            </p:cNvGraphicFramePr>
            <p:nvPr/>
          </p:nvGraphicFramePr>
          <p:xfrm>
            <a:off x="613" y="1296"/>
            <a:ext cx="1030" cy="914"/>
          </p:xfrm>
          <a:graphic>
            <a:graphicData uri="http://schemas.openxmlformats.org/presentationml/2006/ole">
              <mc:AlternateContent xmlns:mc="http://schemas.openxmlformats.org/markup-compatibility/2006">
                <mc:Choice xmlns:v="urn:schemas-microsoft-com:vml" Requires="v">
                  <p:oleObj spid="_x0000_s2608" name="Clip" r:id="rId4" imgW="2506663" imgH="2225675" progId="">
                    <p:embed/>
                  </p:oleObj>
                </mc:Choice>
                <mc:Fallback>
                  <p:oleObj name="Clip" r:id="rId4" imgW="2506663" imgH="222567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 y="1296"/>
                          <a:ext cx="1030" cy="9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1512555551"/>
                </p:ext>
              </p:extLst>
            </p:nvPr>
          </p:nvGraphicFramePr>
          <p:xfrm>
            <a:off x="5237" y="1372"/>
            <a:ext cx="490" cy="879"/>
          </p:xfrm>
          <a:graphic>
            <a:graphicData uri="http://schemas.openxmlformats.org/presentationml/2006/ole">
              <mc:AlternateContent xmlns:mc="http://schemas.openxmlformats.org/markup-compatibility/2006">
                <mc:Choice xmlns:v="urn:schemas-microsoft-com:vml" Requires="v">
                  <p:oleObj spid="_x0000_s2609" name="Clip" r:id="rId6" imgW="1431925" imgH="3436938" progId="">
                    <p:embed/>
                  </p:oleObj>
                </mc:Choice>
                <mc:Fallback>
                  <p:oleObj name="Clip" r:id="rId6" imgW="1431925" imgH="343693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 y="1372"/>
                          <a:ext cx="490" cy="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AutoShape 8"/>
          <p:cNvSpPr>
            <a:spLocks noChangeArrowheads="1"/>
          </p:cNvSpPr>
          <p:nvPr/>
        </p:nvSpPr>
        <p:spPr bwMode="auto">
          <a:xfrm>
            <a:off x="571504" y="4535509"/>
            <a:ext cx="1108016" cy="411878"/>
          </a:xfrm>
          <a:prstGeom prst="horizontalScroll">
            <a:avLst>
              <a:gd name="adj" fmla="val 12500"/>
            </a:avLst>
          </a:prstGeom>
          <a:solidFill>
            <a:srgbClr val="FF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smtClean="0"/>
              <a:t>Obligation </a:t>
            </a:r>
            <a:endParaRPr lang="en-IN" altLang="en-US" sz="1400" dirty="0"/>
          </a:p>
        </p:txBody>
      </p:sp>
      <p:sp>
        <p:nvSpPr>
          <p:cNvPr id="19" name="Text Box 14"/>
          <p:cNvSpPr txBox="1">
            <a:spLocks noChangeArrowheads="1"/>
          </p:cNvSpPr>
          <p:nvPr/>
        </p:nvSpPr>
        <p:spPr bwMode="auto">
          <a:xfrm>
            <a:off x="487283" y="3448391"/>
            <a:ext cx="697861" cy="30995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defTabSz="762000">
              <a:defRPr sz="2400">
                <a:solidFill>
                  <a:schemeClr val="tx1"/>
                </a:solidFill>
                <a:latin typeface="Times New Roman" pitchFamily="18" charset="0"/>
              </a:defRPr>
            </a:lvl1pPr>
            <a:lvl2pPr marL="571500" algn="l" defTabSz="762000">
              <a:defRPr sz="2400">
                <a:solidFill>
                  <a:schemeClr val="tx1"/>
                </a:solidFill>
                <a:latin typeface="Times New Roman" pitchFamily="18" charset="0"/>
              </a:defRPr>
            </a:lvl2pPr>
            <a:lvl3pPr marL="1143000" algn="l" defTabSz="762000">
              <a:defRPr sz="2400">
                <a:solidFill>
                  <a:schemeClr val="tx1"/>
                </a:solidFill>
                <a:latin typeface="Times New Roman" pitchFamily="18" charset="0"/>
              </a:defRPr>
            </a:lvl3pPr>
            <a:lvl4pPr marL="1714500" algn="l" defTabSz="762000">
              <a:defRPr sz="2400">
                <a:solidFill>
                  <a:schemeClr val="tx1"/>
                </a:solidFill>
                <a:latin typeface="Times New Roman" pitchFamily="18" charset="0"/>
              </a:defRPr>
            </a:lvl4pPr>
            <a:lvl5pPr marL="2286000" algn="l"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b="1" dirty="0" smtClean="0">
                <a:effectLst>
                  <a:outerShdw blurRad="38100" dist="38100" dir="2700000" algn="tl">
                    <a:srgbClr val="FFFFFF"/>
                  </a:outerShdw>
                </a:effectLst>
                <a:latin typeface="Arial" pitchFamily="34" charset="0"/>
              </a:rPr>
              <a:t>Writer</a:t>
            </a:r>
          </a:p>
        </p:txBody>
      </p:sp>
      <p:sp>
        <p:nvSpPr>
          <p:cNvPr id="20" name="Text Box 15"/>
          <p:cNvSpPr txBox="1">
            <a:spLocks noChangeArrowheads="1"/>
          </p:cNvSpPr>
          <p:nvPr/>
        </p:nvSpPr>
        <p:spPr bwMode="auto">
          <a:xfrm>
            <a:off x="7654929" y="3500042"/>
            <a:ext cx="749221" cy="30995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defTabSz="762000">
              <a:defRPr sz="2400">
                <a:solidFill>
                  <a:schemeClr val="tx1"/>
                </a:solidFill>
                <a:latin typeface="Times New Roman" pitchFamily="18" charset="0"/>
              </a:defRPr>
            </a:lvl1pPr>
            <a:lvl2pPr marL="571500" algn="l" defTabSz="762000">
              <a:defRPr sz="2400">
                <a:solidFill>
                  <a:schemeClr val="tx1"/>
                </a:solidFill>
                <a:latin typeface="Times New Roman" pitchFamily="18" charset="0"/>
              </a:defRPr>
            </a:lvl2pPr>
            <a:lvl3pPr marL="1143000" algn="l" defTabSz="762000">
              <a:defRPr sz="2400">
                <a:solidFill>
                  <a:schemeClr val="tx1"/>
                </a:solidFill>
                <a:latin typeface="Times New Roman" pitchFamily="18" charset="0"/>
              </a:defRPr>
            </a:lvl3pPr>
            <a:lvl4pPr marL="1714500" algn="l" defTabSz="762000">
              <a:defRPr sz="2400">
                <a:solidFill>
                  <a:schemeClr val="tx1"/>
                </a:solidFill>
                <a:latin typeface="Times New Roman" pitchFamily="18" charset="0"/>
              </a:defRPr>
            </a:lvl4pPr>
            <a:lvl5pPr marL="2286000" algn="l"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b="1" dirty="0" smtClean="0">
                <a:effectLst>
                  <a:outerShdw blurRad="38100" dist="38100" dir="2700000" algn="tl">
                    <a:srgbClr val="FFFFFF"/>
                  </a:outerShdw>
                </a:effectLst>
                <a:latin typeface="Arial" pitchFamily="34" charset="0"/>
              </a:rPr>
              <a:t>Holder</a:t>
            </a:r>
          </a:p>
        </p:txBody>
      </p:sp>
      <p:sp>
        <p:nvSpPr>
          <p:cNvPr id="21" name="Text Box 16"/>
          <p:cNvSpPr txBox="1">
            <a:spLocks noChangeArrowheads="1"/>
          </p:cNvSpPr>
          <p:nvPr/>
        </p:nvSpPr>
        <p:spPr bwMode="auto">
          <a:xfrm>
            <a:off x="4045922" y="6096000"/>
            <a:ext cx="1576370" cy="30995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defTabSz="762000">
              <a:defRPr sz="2400">
                <a:solidFill>
                  <a:schemeClr val="tx1"/>
                </a:solidFill>
                <a:latin typeface="Times New Roman" pitchFamily="18" charset="0"/>
              </a:defRPr>
            </a:lvl1pPr>
            <a:lvl2pPr marL="571500" algn="l" defTabSz="762000">
              <a:defRPr sz="2400">
                <a:solidFill>
                  <a:schemeClr val="tx1"/>
                </a:solidFill>
                <a:latin typeface="Times New Roman" pitchFamily="18" charset="0"/>
              </a:defRPr>
            </a:lvl2pPr>
            <a:lvl3pPr marL="1143000" algn="l" defTabSz="762000">
              <a:defRPr sz="2400">
                <a:solidFill>
                  <a:schemeClr val="tx1"/>
                </a:solidFill>
                <a:latin typeface="Times New Roman" pitchFamily="18" charset="0"/>
              </a:defRPr>
            </a:lvl3pPr>
            <a:lvl4pPr marL="1714500" algn="l" defTabSz="762000">
              <a:defRPr sz="2400">
                <a:solidFill>
                  <a:schemeClr val="tx1"/>
                </a:solidFill>
                <a:latin typeface="Times New Roman" pitchFamily="18" charset="0"/>
              </a:defRPr>
            </a:lvl4pPr>
            <a:lvl5pPr marL="2286000" algn="l"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b="1" dirty="0" smtClean="0">
                <a:effectLst>
                  <a:outerShdw blurRad="38100" dist="38100" dir="2700000" algn="tl">
                    <a:srgbClr val="FFFFFF"/>
                  </a:outerShdw>
                </a:effectLst>
                <a:latin typeface="Arial" pitchFamily="34" charset="0"/>
              </a:rPr>
              <a:t>Option Premium</a:t>
            </a:r>
          </a:p>
        </p:txBody>
      </p:sp>
      <p:graphicFrame>
        <p:nvGraphicFramePr>
          <p:cNvPr id="22" name="Object 21"/>
          <p:cNvGraphicFramePr>
            <a:graphicFrameLocks noChangeAspect="1"/>
          </p:cNvGraphicFramePr>
          <p:nvPr>
            <p:extLst>
              <p:ext uri="{D42A27DB-BD31-4B8C-83A1-F6EECF244321}">
                <p14:modId xmlns:p14="http://schemas.microsoft.com/office/powerpoint/2010/main" val="1767791766"/>
              </p:ext>
            </p:extLst>
          </p:nvPr>
        </p:nvGraphicFramePr>
        <p:xfrm>
          <a:off x="4317586" y="5207167"/>
          <a:ext cx="1112838" cy="904875"/>
        </p:xfrm>
        <a:graphic>
          <a:graphicData uri="http://schemas.openxmlformats.org/presentationml/2006/ole">
            <mc:AlternateContent xmlns:mc="http://schemas.openxmlformats.org/markup-compatibility/2006">
              <mc:Choice xmlns:v="urn:schemas-microsoft-com:vml" Requires="v">
                <p:oleObj spid="_x0000_s2610" name="Clip" r:id="rId8" imgW="1112825" imgH="906170" progId="">
                  <p:embed/>
                </p:oleObj>
              </mc:Choice>
              <mc:Fallback>
                <p:oleObj name="Clip" r:id="rId8" imgW="1112825" imgH="9061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7586" y="5207167"/>
                        <a:ext cx="111283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eft Arrow 22"/>
          <p:cNvSpPr/>
          <p:nvPr/>
        </p:nvSpPr>
        <p:spPr>
          <a:xfrm>
            <a:off x="2352020" y="4548187"/>
            <a:ext cx="5403273" cy="404813"/>
          </a:xfrm>
          <a:prstGeom prst="leftArrow">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itchFamily="34" charset="0"/>
            </a:endParaRPr>
          </a:p>
        </p:txBody>
      </p:sp>
    </p:spTree>
    <p:extLst>
      <p:ext uri="{BB962C8B-B14F-4D97-AF65-F5344CB8AC3E}">
        <p14:creationId xmlns:p14="http://schemas.microsoft.com/office/powerpoint/2010/main" val="22598651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Placeholder 1"/>
          <p:cNvSpPr>
            <a:spLocks noGrp="1"/>
          </p:cNvSpPr>
          <p:nvPr>
            <p:ph type="body" sz="quarter" idx="10"/>
          </p:nvPr>
        </p:nvSpPr>
        <p:spPr/>
        <p:txBody>
          <a:bodyPr/>
          <a:lstStyle/>
          <a:p>
            <a:pPr marL="0" indent="0">
              <a:buNone/>
            </a:pPr>
            <a:r>
              <a:rPr lang="en-US" altLang="en-US" sz="1400" dirty="0" smtClean="0"/>
              <a:t>What is Reconciliation?</a:t>
            </a:r>
          </a:p>
          <a:p>
            <a:pPr>
              <a:spcAft>
                <a:spcPts val="2400"/>
              </a:spcAft>
            </a:pPr>
            <a:r>
              <a:rPr lang="en-US" altLang="en-US" sz="1400" dirty="0" smtClean="0"/>
              <a:t>Reconciliation is a control activity performed to ensure data across different systems or different documents or different parties are in sync by comparing values in individual fields</a:t>
            </a:r>
          </a:p>
          <a:p>
            <a:pPr marL="0" indent="0">
              <a:buNone/>
            </a:pPr>
            <a:r>
              <a:rPr lang="en-US" altLang="en-US" sz="1400" dirty="0" smtClean="0"/>
              <a:t>Explain the process of 2 Way Recon?</a:t>
            </a:r>
          </a:p>
          <a:p>
            <a:r>
              <a:rPr lang="en-US" sz="1400" dirty="0" smtClean="0"/>
              <a:t>Trade Recon - Broker recap/confirm </a:t>
            </a:r>
            <a:r>
              <a:rPr lang="en-US" sz="1400" dirty="0" err="1" smtClean="0"/>
              <a:t>vs</a:t>
            </a:r>
            <a:r>
              <a:rPr lang="en-US" sz="1400" dirty="0" smtClean="0"/>
              <a:t> trade details in the client’s booking </a:t>
            </a:r>
            <a:r>
              <a:rPr lang="en-US" sz="1400" dirty="0" err="1" smtClean="0"/>
              <a:t>systems.This</a:t>
            </a:r>
            <a:r>
              <a:rPr lang="en-US" sz="1400" dirty="0" smtClean="0"/>
              <a:t> recon does a basic quick check if the main economic parameters between the broker the client are correct.</a:t>
            </a:r>
          </a:p>
          <a:p>
            <a:r>
              <a:rPr lang="en-US" sz="1400" dirty="0" smtClean="0"/>
              <a:t>Position Recon - Client instruction v/s Middle Office Monitor, proprietary trade booking system. A recon of positions is required when there is continuous buying and selling of securities. </a:t>
            </a:r>
          </a:p>
          <a:p>
            <a:pPr lvl="1"/>
            <a:r>
              <a:rPr lang="en-US" sz="1400" dirty="0" smtClean="0"/>
              <a:t>E.g. If the Client bought 100 shares and sold 90 and bought 15 again, the final position should read 25 shares Bought. The price will be different - the first 10 will have the initial price and the next 15 will have the recent price. A check between what Client has at day end should match what Citi has at EOD</a:t>
            </a:r>
          </a:p>
          <a:p>
            <a:endParaRPr lang="en-US" altLang="en-US" sz="1400" dirty="0"/>
          </a:p>
        </p:txBody>
      </p:sp>
      <p:sp>
        <p:nvSpPr>
          <p:cNvPr id="225283" name="Title 2"/>
          <p:cNvSpPr>
            <a:spLocks noGrp="1"/>
          </p:cNvSpPr>
          <p:nvPr>
            <p:ph type="title"/>
          </p:nvPr>
        </p:nvSpPr>
        <p:spPr/>
        <p:txBody>
          <a:bodyPr/>
          <a:lstStyle/>
          <a:p>
            <a:r>
              <a:rPr lang="en-IN" altLang="en-US" smtClean="0"/>
              <a:t>Questions?</a:t>
            </a:r>
            <a:r>
              <a:rPr lang="en-US" altLang="en-US" smtClean="0"/>
              <a:t> Module 3</a:t>
            </a:r>
            <a:endParaRPr lang="en-IN" altLang="en-US" dirty="0" smtClean="0"/>
          </a:p>
        </p:txBody>
      </p:sp>
    </p:spTree>
    <p:extLst>
      <p:ext uri="{BB962C8B-B14F-4D97-AF65-F5344CB8AC3E}">
        <p14:creationId xmlns:p14="http://schemas.microsoft.com/office/powerpoint/2010/main" val="632681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20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2051">
                                            <p:txEl>
                                              <p:pRg st="1" end="1"/>
                                            </p:txEl>
                                          </p:spTgt>
                                        </p:tgtEl>
                                        <p:attrNameLst>
                                          <p:attrName>style.fontWeight</p:attrName>
                                        </p:attrNameLst>
                                      </p:cBhvr>
                                      <p:to>
                                        <p:strVal val="bol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iterate type="lt">
                                    <p:tmAbs val="0"/>
                                  </p:iterate>
                                  <p:childTnLst>
                                    <p:set>
                                      <p:cBhvr>
                                        <p:cTn id="22" dur="1" fill="hold">
                                          <p:stCondLst>
                                            <p:cond delay="0"/>
                                          </p:stCondLst>
                                        </p:cTn>
                                        <p:tgtEl>
                                          <p:spTgt spid="205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iterate type="lt">
                                    <p:tmAbs val="0"/>
                                  </p:iterate>
                                  <p:childTnLst>
                                    <p:set>
                                      <p:cBhvr>
                                        <p:cTn id="24" dur="1" fill="hold">
                                          <p:stCondLst>
                                            <p:cond delay="0"/>
                                          </p:stCondLst>
                                        </p:cTn>
                                        <p:tgtEl>
                                          <p:spTgt spid="205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iterate type="lt">
                                    <p:tmAbs val="0"/>
                                  </p:iterate>
                                  <p:childTnLst>
                                    <p:set>
                                      <p:cBhvr>
                                        <p:cTn id="26" dur="1" fill="hold">
                                          <p:stCondLst>
                                            <p:cond delay="0"/>
                                          </p:stCondLst>
                                        </p:cTn>
                                        <p:tgtEl>
                                          <p:spTgt spid="20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mph" presetSubtype="0" nodeType="clickEffect">
                                  <p:stCondLst>
                                    <p:cond delay="0"/>
                                  </p:stCondLst>
                                  <p:iterate type="lt">
                                    <p:tmAbs val="25"/>
                                  </p:iterate>
                                  <p:childTnLst>
                                    <p:set>
                                      <p:cBhvr override="childStyle">
                                        <p:cTn id="30" dur="indefinite"/>
                                        <p:tgtEl>
                                          <p:spTgt spid="2051">
                                            <p:txEl>
                                              <p:pRg st="3" end="3"/>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2051">
                                            <p:txEl>
                                              <p:pRg st="4" end="4"/>
                                            </p:txEl>
                                          </p:spTgt>
                                        </p:tgtEl>
                                        <p:attrNameLst>
                                          <p:attrName>style.fontWeight</p:attrName>
                                        </p:attrNameLst>
                                      </p:cBhvr>
                                      <p:to>
                                        <p:strVal val="bold"/>
                                      </p:to>
                                    </p:set>
                                  </p:childTnLst>
                                </p:cTn>
                              </p:par>
                              <p:par>
                                <p:cTn id="33" presetID="15" presetClass="emph" presetSubtype="0" nodeType="withEffect">
                                  <p:stCondLst>
                                    <p:cond delay="0"/>
                                  </p:stCondLst>
                                  <p:iterate type="lt">
                                    <p:tmAbs val="25"/>
                                  </p:iterate>
                                  <p:childTnLst>
                                    <p:set>
                                      <p:cBhvr override="childStyle">
                                        <p:cTn id="34" dur="indefinite"/>
                                        <p:tgtEl>
                                          <p:spTgt spid="2051">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spcAft>
                <a:spcPts val="400"/>
              </a:spcAft>
              <a:buNone/>
            </a:pPr>
            <a:r>
              <a:rPr lang="en-US" sz="1200" dirty="0" smtClean="0"/>
              <a:t>Which of the following is a benefit for performing reconciliation?</a:t>
            </a:r>
          </a:p>
          <a:p>
            <a:pPr>
              <a:spcAft>
                <a:spcPts val="400"/>
              </a:spcAft>
            </a:pPr>
            <a:r>
              <a:rPr lang="en-US" sz="1200" dirty="0" smtClean="0"/>
              <a:t>Helps capturing trade details correctly onto the Trade Capture systems the first time</a:t>
            </a:r>
          </a:p>
          <a:p>
            <a:pPr>
              <a:spcAft>
                <a:spcPts val="400"/>
              </a:spcAft>
            </a:pPr>
            <a:r>
              <a:rPr lang="en-US" sz="1200" dirty="0" smtClean="0"/>
              <a:t>Highlights mismatches in two or more data sets</a:t>
            </a:r>
          </a:p>
          <a:p>
            <a:pPr>
              <a:spcAft>
                <a:spcPts val="1200"/>
              </a:spcAft>
            </a:pPr>
            <a:r>
              <a:rPr lang="en-US" sz="1200" dirty="0" smtClean="0"/>
              <a:t>Helps drafting legal text of ISDA Annexure</a:t>
            </a:r>
          </a:p>
          <a:p>
            <a:pPr marL="0" indent="0">
              <a:spcAft>
                <a:spcPts val="400"/>
              </a:spcAft>
              <a:buNone/>
            </a:pPr>
            <a:r>
              <a:rPr lang="en-US" sz="1200" dirty="0" smtClean="0"/>
              <a:t>Where does Recon fit in the Trade Life Cycle?</a:t>
            </a:r>
          </a:p>
          <a:p>
            <a:pPr>
              <a:spcAft>
                <a:spcPts val="400"/>
              </a:spcAft>
            </a:pPr>
            <a:r>
              <a:rPr lang="en-US" sz="1200" dirty="0" smtClean="0"/>
              <a:t>In Pre-trade, Not in Execution, Not in Post-Trade</a:t>
            </a:r>
          </a:p>
          <a:p>
            <a:pPr>
              <a:spcAft>
                <a:spcPts val="400"/>
              </a:spcAft>
            </a:pPr>
            <a:r>
              <a:rPr lang="en-US" sz="1200" dirty="0" smtClean="0"/>
              <a:t>During Valuation</a:t>
            </a:r>
          </a:p>
          <a:p>
            <a:pPr>
              <a:spcAft>
                <a:spcPts val="1200"/>
              </a:spcAft>
            </a:pPr>
            <a:r>
              <a:rPr lang="en-US" sz="1200" dirty="0" smtClean="0"/>
              <a:t>Can occur anywhere as long as trade is executed</a:t>
            </a:r>
          </a:p>
          <a:p>
            <a:pPr>
              <a:spcAft>
                <a:spcPts val="400"/>
              </a:spcAft>
            </a:pPr>
            <a:endParaRPr lang="en-US" sz="1200" dirty="0"/>
          </a:p>
        </p:txBody>
      </p:sp>
      <p:sp>
        <p:nvSpPr>
          <p:cNvPr id="226307" name="Title 2"/>
          <p:cNvSpPr>
            <a:spLocks noGrp="1"/>
          </p:cNvSpPr>
          <p:nvPr>
            <p:ph type="title"/>
          </p:nvPr>
        </p:nvSpPr>
        <p:spPr/>
        <p:txBody>
          <a:bodyPr/>
          <a:lstStyle/>
          <a:p>
            <a:r>
              <a:rPr lang="en-US" altLang="en-US" dirty="0" smtClean="0"/>
              <a:t>Questions? Module 3</a:t>
            </a:r>
          </a:p>
        </p:txBody>
      </p:sp>
      <p:sp>
        <p:nvSpPr>
          <p:cNvPr id="4" name="Flowchart: Merge 3">
            <a:hlinkClick r:id="rId3" action="ppaction://hlinksldjump"/>
          </p:cNvPr>
          <p:cNvSpPr/>
          <p:nvPr/>
        </p:nvSpPr>
        <p:spPr>
          <a:xfrm rot="5400000">
            <a:off x="8902700" y="6638925"/>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970529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5" presetClass="emph" presetSubtype="0" nodeType="clickEffect">
                                  <p:stCondLst>
                                    <p:cond delay="0"/>
                                  </p:stCondLst>
                                  <p:iterate type="lt">
                                    <p:tmAbs val="25"/>
                                  </p:iterate>
                                  <p:childTnLst>
                                    <p:set>
                                      <p:cBhvr override="childStyle">
                                        <p:cTn id="18" dur="indefinite"/>
                                        <p:tgtEl>
                                          <p:spTgt spid="2">
                                            <p:txEl>
                                              <p:pRg st="2" end="2"/>
                                            </p:txEl>
                                          </p:spTgt>
                                        </p:tgtEl>
                                        <p:attrNameLst>
                                          <p:attrName>style.fontWeight</p:attrName>
                                        </p:attrNameLst>
                                      </p:cBhvr>
                                      <p:to>
                                        <p:strVal val="bold"/>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iterate type="lt">
                                    <p:tmAbs val="0"/>
                                  </p:iterate>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2">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Placeholder 1"/>
          <p:cNvSpPr>
            <a:spLocks noGrp="1"/>
          </p:cNvSpPr>
          <p:nvPr>
            <p:ph type="body" sz="quarter" idx="10"/>
          </p:nvPr>
        </p:nvSpPr>
        <p:spPr/>
        <p:txBody>
          <a:bodyPr/>
          <a:lstStyle/>
          <a:p>
            <a:pPr marL="0" indent="0">
              <a:buNone/>
            </a:pPr>
            <a:r>
              <a:rPr lang="en-US" altLang="en-US" sz="1400" dirty="0" smtClean="0"/>
              <a:t>What is Securities Lending?</a:t>
            </a:r>
          </a:p>
          <a:p>
            <a:pPr>
              <a:spcAft>
                <a:spcPts val="2400"/>
              </a:spcAft>
            </a:pPr>
            <a:r>
              <a:rPr lang="en-US" altLang="en-US" sz="1400" dirty="0" smtClean="0"/>
              <a:t>Securities lending is an investment strategy in which beneficial owners of securities loan their securities to generate additional return</a:t>
            </a:r>
          </a:p>
          <a:p>
            <a:pPr marL="0" indent="0">
              <a:buNone/>
            </a:pPr>
            <a:r>
              <a:rPr lang="en-US" altLang="en-US" sz="1400" dirty="0" smtClean="0"/>
              <a:t>Explain the risk involved in Securities Lending.</a:t>
            </a:r>
          </a:p>
          <a:p>
            <a:r>
              <a:rPr lang="en-US" sz="1400" dirty="0" smtClean="0"/>
              <a:t>Counterparty risk: borrower defaults and fails to return securities</a:t>
            </a:r>
          </a:p>
          <a:p>
            <a:r>
              <a:rPr lang="en-US" sz="1400" dirty="0" smtClean="0"/>
              <a:t>Reinvestment risk: risks associated with investing the cash collateral – interest rate risk, credit risk, liquidity risk, etc.</a:t>
            </a:r>
          </a:p>
          <a:p>
            <a:r>
              <a:rPr lang="en-US" sz="1400" dirty="0" smtClean="0"/>
              <a:t>Legal risk: Compliance with the terms of the agreement, program guidelines, etc.</a:t>
            </a:r>
          </a:p>
          <a:p>
            <a:r>
              <a:rPr lang="en-US" sz="1400" dirty="0" smtClean="0"/>
              <a:t>Operational risk: processing error in the securities lending infrastructure</a:t>
            </a:r>
          </a:p>
        </p:txBody>
      </p:sp>
      <p:sp>
        <p:nvSpPr>
          <p:cNvPr id="229379" name="Title 2"/>
          <p:cNvSpPr>
            <a:spLocks noGrp="1"/>
          </p:cNvSpPr>
          <p:nvPr>
            <p:ph type="title"/>
          </p:nvPr>
        </p:nvSpPr>
        <p:spPr/>
        <p:txBody>
          <a:bodyPr/>
          <a:lstStyle/>
          <a:p>
            <a:r>
              <a:rPr lang="en-US" altLang="en-US" dirty="0" smtClean="0"/>
              <a:t>Questions? Module 3</a:t>
            </a:r>
          </a:p>
        </p:txBody>
      </p:sp>
      <p:sp>
        <p:nvSpPr>
          <p:cNvPr id="4" name="Flowchart: Merge 3">
            <a:hlinkClick r:id="rId2" action="ppaction://hlinksldjump"/>
          </p:cNvPr>
          <p:cNvSpPr/>
          <p:nvPr/>
        </p:nvSpPr>
        <p:spPr>
          <a:xfrm rot="5400000">
            <a:off x="8902700" y="6638925"/>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244771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935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93538">
                                            <p:txEl>
                                              <p:pRg st="1" end="1"/>
                                            </p:txEl>
                                          </p:spTgt>
                                        </p:tgtEl>
                                        <p:attrNameLst>
                                          <p:attrName>style.fontWeight</p:attrName>
                                        </p:attrNameLst>
                                      </p:cBhvr>
                                      <p:to>
                                        <p:strVal val="bol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353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iterate type="lt">
                                    <p:tmAbs val="0"/>
                                  </p:iterate>
                                  <p:childTnLst>
                                    <p:set>
                                      <p:cBhvr>
                                        <p:cTn id="22" dur="1" fill="hold">
                                          <p:stCondLst>
                                            <p:cond delay="0"/>
                                          </p:stCondLst>
                                        </p:cTn>
                                        <p:tgtEl>
                                          <p:spTgt spid="19353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iterate type="lt">
                                    <p:tmAbs val="0"/>
                                  </p:iterate>
                                  <p:childTnLst>
                                    <p:set>
                                      <p:cBhvr>
                                        <p:cTn id="24" dur="1" fill="hold">
                                          <p:stCondLst>
                                            <p:cond delay="0"/>
                                          </p:stCondLst>
                                        </p:cTn>
                                        <p:tgtEl>
                                          <p:spTgt spid="19353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iterate type="lt">
                                    <p:tmAbs val="0"/>
                                  </p:iterate>
                                  <p:childTnLst>
                                    <p:set>
                                      <p:cBhvr>
                                        <p:cTn id="26" dur="1" fill="hold">
                                          <p:stCondLst>
                                            <p:cond delay="0"/>
                                          </p:stCondLst>
                                        </p:cTn>
                                        <p:tgtEl>
                                          <p:spTgt spid="19353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iterate type="lt">
                                    <p:tmAbs val="0"/>
                                  </p:iterate>
                                  <p:childTnLst>
                                    <p:set>
                                      <p:cBhvr>
                                        <p:cTn id="28" dur="1" fill="hold">
                                          <p:stCondLst>
                                            <p:cond delay="0"/>
                                          </p:stCondLst>
                                        </p:cTn>
                                        <p:tgtEl>
                                          <p:spTgt spid="193538">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mph" presetSubtype="0" nodeType="clickEffect">
                                  <p:stCondLst>
                                    <p:cond delay="0"/>
                                  </p:stCondLst>
                                  <p:iterate type="lt">
                                    <p:tmAbs val="25"/>
                                  </p:iterate>
                                  <p:childTnLst>
                                    <p:set>
                                      <p:cBhvr override="childStyle">
                                        <p:cTn id="32" dur="indefinite"/>
                                        <p:tgtEl>
                                          <p:spTgt spid="193538">
                                            <p:txEl>
                                              <p:pRg st="3" end="3"/>
                                            </p:txEl>
                                          </p:spTgt>
                                        </p:tgtEl>
                                        <p:attrNameLst>
                                          <p:attrName>style.fontWeight</p:attrName>
                                        </p:attrNameLst>
                                      </p:cBhvr>
                                      <p:to>
                                        <p:strVal val="bold"/>
                                      </p:to>
                                    </p:set>
                                  </p:childTnLst>
                                </p:cTn>
                              </p:par>
                              <p:par>
                                <p:cTn id="33" presetID="15" presetClass="emph" presetSubtype="0" nodeType="withEffect">
                                  <p:stCondLst>
                                    <p:cond delay="0"/>
                                  </p:stCondLst>
                                  <p:iterate type="lt">
                                    <p:tmAbs val="25"/>
                                  </p:iterate>
                                  <p:childTnLst>
                                    <p:set>
                                      <p:cBhvr override="childStyle">
                                        <p:cTn id="34" dur="indefinite"/>
                                        <p:tgtEl>
                                          <p:spTgt spid="193538">
                                            <p:txEl>
                                              <p:pRg st="4" end="4"/>
                                            </p:txEl>
                                          </p:spTgt>
                                        </p:tgtEl>
                                        <p:attrNameLst>
                                          <p:attrName>style.fontWeight</p:attrName>
                                        </p:attrNameLst>
                                      </p:cBhvr>
                                      <p:to>
                                        <p:strVal val="bold"/>
                                      </p:to>
                                    </p:set>
                                  </p:childTnLst>
                                </p:cTn>
                              </p:par>
                              <p:par>
                                <p:cTn id="35" presetID="15" presetClass="emph" presetSubtype="0" nodeType="withEffect">
                                  <p:stCondLst>
                                    <p:cond delay="0"/>
                                  </p:stCondLst>
                                  <p:iterate type="lt">
                                    <p:tmAbs val="25"/>
                                  </p:iterate>
                                  <p:childTnLst>
                                    <p:set>
                                      <p:cBhvr override="childStyle">
                                        <p:cTn id="36" dur="indefinite"/>
                                        <p:tgtEl>
                                          <p:spTgt spid="193538">
                                            <p:txEl>
                                              <p:pRg st="5" end="5"/>
                                            </p:txEl>
                                          </p:spTgt>
                                        </p:tgtEl>
                                        <p:attrNameLst>
                                          <p:attrName>style.fontWeight</p:attrName>
                                        </p:attrNameLst>
                                      </p:cBhvr>
                                      <p:to>
                                        <p:strVal val="bold"/>
                                      </p:to>
                                    </p:set>
                                  </p:childTnLst>
                                </p:cTn>
                              </p:par>
                              <p:par>
                                <p:cTn id="37" presetID="15" presetClass="emph" presetSubtype="0" nodeType="withEffect">
                                  <p:stCondLst>
                                    <p:cond delay="0"/>
                                  </p:stCondLst>
                                  <p:iterate type="lt">
                                    <p:tmAbs val="25"/>
                                  </p:iterate>
                                  <p:childTnLst>
                                    <p:set>
                                      <p:cBhvr override="childStyle">
                                        <p:cTn id="38" dur="indefinite"/>
                                        <p:tgtEl>
                                          <p:spTgt spid="193538">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Placeholder 1"/>
          <p:cNvSpPr>
            <a:spLocks noGrp="1"/>
          </p:cNvSpPr>
          <p:nvPr>
            <p:ph type="body" sz="quarter" idx="10"/>
          </p:nvPr>
        </p:nvSpPr>
        <p:spPr/>
        <p:txBody>
          <a:bodyPr/>
          <a:lstStyle/>
          <a:p>
            <a:pPr marL="0" indent="0">
              <a:buNone/>
            </a:pPr>
            <a:r>
              <a:rPr lang="en-US" altLang="en-US" sz="1400" dirty="0" smtClean="0"/>
              <a:t>What is collateralization?</a:t>
            </a:r>
          </a:p>
          <a:p>
            <a:pPr>
              <a:spcAft>
                <a:spcPts val="2400"/>
              </a:spcAft>
            </a:pPr>
            <a:r>
              <a:rPr lang="en-US" sz="1400" dirty="0" smtClean="0"/>
              <a:t>Collateralization is a risk mitigation process that enables different entities to transact with each other, which otherwise may not be possible</a:t>
            </a:r>
          </a:p>
          <a:p>
            <a:pPr marL="0" indent="0">
              <a:buNone/>
            </a:pPr>
            <a:r>
              <a:rPr lang="en-US" altLang="en-US" sz="1400" dirty="0" smtClean="0"/>
              <a:t>Name few types of collaterals which can be posted by the counterparty.</a:t>
            </a:r>
          </a:p>
          <a:p>
            <a:r>
              <a:rPr lang="en-US" sz="1400" dirty="0" smtClean="0"/>
              <a:t>Cash</a:t>
            </a:r>
          </a:p>
          <a:p>
            <a:r>
              <a:rPr lang="en-US" sz="1400" dirty="0" smtClean="0"/>
              <a:t>Debt and equity securities</a:t>
            </a:r>
          </a:p>
          <a:p>
            <a:r>
              <a:rPr lang="en-US" sz="1400" dirty="0" smtClean="0"/>
              <a:t>Letter of credit</a:t>
            </a:r>
          </a:p>
          <a:p>
            <a:endParaRPr lang="en-US" altLang="en-US" sz="1400" dirty="0"/>
          </a:p>
        </p:txBody>
      </p:sp>
      <p:sp>
        <p:nvSpPr>
          <p:cNvPr id="230403" name="Title 2"/>
          <p:cNvSpPr>
            <a:spLocks noGrp="1"/>
          </p:cNvSpPr>
          <p:nvPr>
            <p:ph type="title"/>
          </p:nvPr>
        </p:nvSpPr>
        <p:spPr/>
        <p:txBody>
          <a:bodyPr/>
          <a:lstStyle/>
          <a:p>
            <a:r>
              <a:rPr lang="en-US" altLang="en-US" dirty="0" smtClean="0"/>
              <a:t>Questions? Module 3</a:t>
            </a:r>
          </a:p>
        </p:txBody>
      </p:sp>
      <p:sp>
        <p:nvSpPr>
          <p:cNvPr id="4" name="Flowchart: Merge 3">
            <a:hlinkClick r:id="rId2" action="ppaction://hlinksldjump"/>
          </p:cNvPr>
          <p:cNvSpPr/>
          <p:nvPr/>
        </p:nvSpPr>
        <p:spPr>
          <a:xfrm rot="5400000">
            <a:off x="8890000" y="6626225"/>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058903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7408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74082">
                                            <p:txEl>
                                              <p:pRg st="1" end="1"/>
                                            </p:txEl>
                                          </p:spTgt>
                                        </p:tgtEl>
                                        <p:attrNameLst>
                                          <p:attrName>style.fontWeight</p:attrName>
                                        </p:attrNameLst>
                                      </p:cBhvr>
                                      <p:to>
                                        <p:strVal val="bol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08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iterate type="lt">
                                    <p:tmAbs val="0"/>
                                  </p:iterate>
                                  <p:childTnLst>
                                    <p:set>
                                      <p:cBhvr>
                                        <p:cTn id="22" dur="1" fill="hold">
                                          <p:stCondLst>
                                            <p:cond delay="0"/>
                                          </p:stCondLst>
                                        </p:cTn>
                                        <p:tgtEl>
                                          <p:spTgt spid="17408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iterate type="lt">
                                    <p:tmAbs val="0"/>
                                  </p:iterate>
                                  <p:childTnLst>
                                    <p:set>
                                      <p:cBhvr>
                                        <p:cTn id="24" dur="1" fill="hold">
                                          <p:stCondLst>
                                            <p:cond delay="0"/>
                                          </p:stCondLst>
                                        </p:cTn>
                                        <p:tgtEl>
                                          <p:spTgt spid="17408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iterate type="lt">
                                    <p:tmAbs val="0"/>
                                  </p:iterate>
                                  <p:childTnLst>
                                    <p:set>
                                      <p:cBhvr>
                                        <p:cTn id="26" dur="1" fill="hold">
                                          <p:stCondLst>
                                            <p:cond delay="0"/>
                                          </p:stCondLst>
                                        </p:cTn>
                                        <p:tgtEl>
                                          <p:spTgt spid="17408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mph" presetSubtype="0" nodeType="clickEffect">
                                  <p:stCondLst>
                                    <p:cond delay="0"/>
                                  </p:stCondLst>
                                  <p:iterate type="lt">
                                    <p:tmAbs val="25"/>
                                  </p:iterate>
                                  <p:childTnLst>
                                    <p:set>
                                      <p:cBhvr override="childStyle">
                                        <p:cTn id="30" dur="indefinite"/>
                                        <p:tgtEl>
                                          <p:spTgt spid="174082">
                                            <p:txEl>
                                              <p:pRg st="3" end="3"/>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174082">
                                            <p:txEl>
                                              <p:pRg st="4" end="4"/>
                                            </p:txEl>
                                          </p:spTgt>
                                        </p:tgtEl>
                                        <p:attrNameLst>
                                          <p:attrName>style.fontWeight</p:attrName>
                                        </p:attrNameLst>
                                      </p:cBhvr>
                                      <p:to>
                                        <p:strVal val="bold"/>
                                      </p:to>
                                    </p:set>
                                  </p:childTnLst>
                                </p:cTn>
                              </p:par>
                              <p:par>
                                <p:cTn id="33" presetID="15" presetClass="emph" presetSubtype="0" nodeType="withEffect">
                                  <p:stCondLst>
                                    <p:cond delay="0"/>
                                  </p:stCondLst>
                                  <p:iterate type="lt">
                                    <p:tmAbs val="25"/>
                                  </p:iterate>
                                  <p:childTnLst>
                                    <p:set>
                                      <p:cBhvr override="childStyle">
                                        <p:cTn id="34" dur="indefinite"/>
                                        <p:tgtEl>
                                          <p:spTgt spid="174082">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spcAft>
                <a:spcPts val="400"/>
              </a:spcAft>
              <a:buNone/>
            </a:pPr>
            <a:r>
              <a:rPr lang="en-US" sz="1200" dirty="0" smtClean="0"/>
              <a:t>Discrepancies in Confirmation will have a direct Impact on ________?</a:t>
            </a:r>
          </a:p>
          <a:p>
            <a:pPr>
              <a:spcAft>
                <a:spcPts val="400"/>
              </a:spcAft>
            </a:pPr>
            <a:r>
              <a:rPr lang="en-US" sz="1200" dirty="0" smtClean="0"/>
              <a:t>Settlements</a:t>
            </a:r>
          </a:p>
          <a:p>
            <a:pPr>
              <a:spcAft>
                <a:spcPts val="400"/>
              </a:spcAft>
            </a:pPr>
            <a:r>
              <a:rPr lang="en-US" sz="1200" dirty="0" smtClean="0"/>
              <a:t>Enrichment</a:t>
            </a:r>
          </a:p>
          <a:p>
            <a:pPr>
              <a:spcAft>
                <a:spcPts val="400"/>
              </a:spcAft>
            </a:pPr>
            <a:r>
              <a:rPr lang="en-US" sz="1200" dirty="0" smtClean="0"/>
              <a:t>Reconciliation</a:t>
            </a:r>
          </a:p>
          <a:p>
            <a:pPr>
              <a:spcAft>
                <a:spcPts val="1200"/>
              </a:spcAft>
            </a:pPr>
            <a:r>
              <a:rPr lang="en-US" sz="1200" dirty="0" smtClean="0"/>
              <a:t>Profit &amp; Loss</a:t>
            </a:r>
          </a:p>
          <a:p>
            <a:pPr marL="0" indent="0">
              <a:spcAft>
                <a:spcPts val="400"/>
              </a:spcAft>
              <a:buNone/>
            </a:pPr>
            <a:r>
              <a:rPr lang="en-US" sz="1200" dirty="0" smtClean="0"/>
              <a:t>Which is NOT a process in Confirmation Life Cycle</a:t>
            </a:r>
          </a:p>
          <a:p>
            <a:pPr>
              <a:spcAft>
                <a:spcPts val="400"/>
              </a:spcAft>
            </a:pPr>
            <a:r>
              <a:rPr lang="en-US" sz="1200" dirty="0" smtClean="0"/>
              <a:t>Affirmation</a:t>
            </a:r>
          </a:p>
          <a:p>
            <a:pPr>
              <a:spcAft>
                <a:spcPts val="400"/>
              </a:spcAft>
            </a:pPr>
            <a:r>
              <a:rPr lang="en-US" sz="1200" dirty="0" smtClean="0"/>
              <a:t>Chasing</a:t>
            </a:r>
          </a:p>
          <a:p>
            <a:pPr>
              <a:spcAft>
                <a:spcPts val="400"/>
              </a:spcAft>
            </a:pPr>
            <a:r>
              <a:rPr lang="en-US" sz="1200" dirty="0" smtClean="0"/>
              <a:t>Validation</a:t>
            </a:r>
          </a:p>
          <a:p>
            <a:pPr>
              <a:spcAft>
                <a:spcPts val="1200"/>
              </a:spcAft>
            </a:pPr>
            <a:r>
              <a:rPr lang="en-US" sz="1200" dirty="0" smtClean="0"/>
              <a:t>Incoming review</a:t>
            </a:r>
          </a:p>
          <a:p>
            <a:pPr marL="0" indent="0">
              <a:spcAft>
                <a:spcPts val="400"/>
              </a:spcAft>
              <a:buNone/>
            </a:pPr>
            <a:r>
              <a:rPr lang="en-US" sz="1200" dirty="0" smtClean="0"/>
              <a:t>What does STP stand for?</a:t>
            </a:r>
          </a:p>
          <a:p>
            <a:pPr>
              <a:spcAft>
                <a:spcPts val="400"/>
              </a:spcAft>
            </a:pPr>
            <a:r>
              <a:rPr lang="en-US" sz="1200" dirty="0" smtClean="0"/>
              <a:t>Straight thought processing</a:t>
            </a:r>
          </a:p>
          <a:p>
            <a:pPr>
              <a:spcAft>
                <a:spcPts val="400"/>
              </a:spcAft>
            </a:pPr>
            <a:r>
              <a:rPr lang="en-US" sz="1200" dirty="0" smtClean="0"/>
              <a:t>Straight throw processing</a:t>
            </a:r>
          </a:p>
          <a:p>
            <a:pPr>
              <a:spcAft>
                <a:spcPts val="400"/>
              </a:spcAft>
            </a:pPr>
            <a:r>
              <a:rPr lang="en-US" sz="1200" dirty="0" smtClean="0"/>
              <a:t>Straight time process</a:t>
            </a:r>
          </a:p>
          <a:p>
            <a:pPr>
              <a:spcAft>
                <a:spcPts val="1200"/>
              </a:spcAft>
            </a:pPr>
            <a:r>
              <a:rPr lang="en-US" sz="1200" dirty="0" smtClean="0"/>
              <a:t>Straight through processing</a:t>
            </a:r>
          </a:p>
          <a:p>
            <a:pPr marL="0" indent="0">
              <a:spcAft>
                <a:spcPts val="400"/>
              </a:spcAft>
              <a:buNone/>
            </a:pPr>
            <a:r>
              <a:rPr lang="en-US" sz="1200" dirty="0" smtClean="0"/>
              <a:t>When a bank sends out a trade confirmation, the signature is added as a part of which process?</a:t>
            </a:r>
          </a:p>
          <a:p>
            <a:pPr>
              <a:spcAft>
                <a:spcPts val="400"/>
              </a:spcAft>
            </a:pPr>
            <a:r>
              <a:rPr lang="en-US" sz="1200" dirty="0" smtClean="0"/>
              <a:t>Affirmation</a:t>
            </a:r>
          </a:p>
          <a:p>
            <a:pPr>
              <a:spcAft>
                <a:spcPts val="400"/>
              </a:spcAft>
            </a:pPr>
            <a:r>
              <a:rPr lang="en-US" sz="1200" dirty="0" smtClean="0"/>
              <a:t>Chasing</a:t>
            </a:r>
          </a:p>
          <a:p>
            <a:pPr>
              <a:spcAft>
                <a:spcPts val="400"/>
              </a:spcAft>
            </a:pPr>
            <a:r>
              <a:rPr lang="en-US" sz="1200" dirty="0" smtClean="0"/>
              <a:t>Drafting</a:t>
            </a:r>
          </a:p>
          <a:p>
            <a:pPr>
              <a:spcAft>
                <a:spcPts val="400"/>
              </a:spcAft>
            </a:pPr>
            <a:r>
              <a:rPr lang="en-US" sz="1200" dirty="0" smtClean="0"/>
              <a:t>Incoming review</a:t>
            </a:r>
          </a:p>
          <a:p>
            <a:pPr>
              <a:spcAft>
                <a:spcPts val="400"/>
              </a:spcAft>
            </a:pPr>
            <a:endParaRPr lang="en-US" sz="1200" dirty="0"/>
          </a:p>
        </p:txBody>
      </p:sp>
      <p:sp>
        <p:nvSpPr>
          <p:cNvPr id="231427" name="Title 2"/>
          <p:cNvSpPr>
            <a:spLocks noGrp="1"/>
          </p:cNvSpPr>
          <p:nvPr>
            <p:ph type="title"/>
          </p:nvPr>
        </p:nvSpPr>
        <p:spPr/>
        <p:txBody>
          <a:bodyPr/>
          <a:lstStyle/>
          <a:p>
            <a:r>
              <a:rPr lang="en-US" altLang="en-US" smtClean="0"/>
              <a:t>Questions? Module 3 	</a:t>
            </a:r>
            <a:endParaRPr lang="en-US" altLang="en-US" dirty="0" smtClean="0"/>
          </a:p>
        </p:txBody>
      </p:sp>
      <p:sp>
        <p:nvSpPr>
          <p:cNvPr id="4" name="Flowchart: Merge 3">
            <a:hlinkClick r:id="rId2" action="ppaction://hlinksldjump"/>
          </p:cNvPr>
          <p:cNvSpPr/>
          <p:nvPr/>
        </p:nvSpPr>
        <p:spPr>
          <a:xfrm rot="5400000">
            <a:off x="8890000" y="6632575"/>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411860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2">
                                            <p:txEl>
                                              <p:pRg st="1" end="1"/>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iterate type="lt">
                                    <p:tmAbs val="0"/>
                                  </p:iterate>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mph" presetSubtype="0" nodeType="clickEffect">
                                  <p:stCondLst>
                                    <p:cond delay="0"/>
                                  </p:stCondLst>
                                  <p:iterate type="lt">
                                    <p:tmAbs val="25"/>
                                  </p:iterate>
                                  <p:childTnLst>
                                    <p:set>
                                      <p:cBhvr override="childStyle">
                                        <p:cTn id="38" dur="indefinite"/>
                                        <p:tgtEl>
                                          <p:spTgt spid="2">
                                            <p:txEl>
                                              <p:pRg st="8" end="8"/>
                                            </p:txEl>
                                          </p:spTgt>
                                        </p:tgtEl>
                                        <p:attrNameLst>
                                          <p:attrName>style.fontWeight</p:attrName>
                                        </p:attrNameLst>
                                      </p:cBhvr>
                                      <p:to>
                                        <p:strVal val="bol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iterate type="lt">
                                    <p:tmAbs val="0"/>
                                  </p:iterate>
                                  <p:childTnLst>
                                    <p:set>
                                      <p:cBhvr>
                                        <p:cTn id="5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mph" presetSubtype="0" nodeType="clickEffect">
                                  <p:stCondLst>
                                    <p:cond delay="0"/>
                                  </p:stCondLst>
                                  <p:iterate type="lt">
                                    <p:tmAbs val="25"/>
                                  </p:iterate>
                                  <p:childTnLst>
                                    <p:set>
                                      <p:cBhvr override="childStyle">
                                        <p:cTn id="56" dur="indefinite"/>
                                        <p:tgtEl>
                                          <p:spTgt spid="2">
                                            <p:txEl>
                                              <p:pRg st="14" end="14"/>
                                            </p:txEl>
                                          </p:spTgt>
                                        </p:tgtEl>
                                        <p:attrNameLst>
                                          <p:attrName>style.fontWeight</p:attrName>
                                        </p:attrNameLst>
                                      </p:cBhvr>
                                      <p:to>
                                        <p:strVal val="bold"/>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6" end="1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par>
                                <p:cTn id="67" presetID="1" presetClass="entr" presetSubtype="0" fill="hold" nodeType="withEffect">
                                  <p:stCondLst>
                                    <p:cond delay="0"/>
                                  </p:stCondLst>
                                  <p:iterate type="lt">
                                    <p:tmAbs val="0"/>
                                  </p:iterate>
                                  <p:childTnLst>
                                    <p:set>
                                      <p:cBhvr>
                                        <p:cTn id="68" dur="1" fill="hold">
                                          <p:stCondLst>
                                            <p:cond delay="0"/>
                                          </p:stCondLst>
                                        </p:cTn>
                                        <p:tgtEl>
                                          <p:spTgt spid="2">
                                            <p:txEl>
                                              <p:pRg st="18" end="18"/>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2">
                                            <p:txEl>
                                              <p:pRg st="18" end="1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US" sz="1400" dirty="0" smtClean="0"/>
              <a:t>Most preferred method of communicating trade instructions is:</a:t>
            </a:r>
          </a:p>
          <a:p>
            <a:r>
              <a:rPr lang="en-US" sz="1400" dirty="0" smtClean="0"/>
              <a:t>Email</a:t>
            </a:r>
          </a:p>
          <a:p>
            <a:r>
              <a:rPr lang="en-US" sz="1400" dirty="0" smtClean="0"/>
              <a:t>Fax</a:t>
            </a:r>
          </a:p>
          <a:p>
            <a:r>
              <a:rPr lang="en-US" sz="1400" dirty="0" smtClean="0"/>
              <a:t>SWIFT</a:t>
            </a:r>
          </a:p>
          <a:p>
            <a:pPr>
              <a:spcAft>
                <a:spcPts val="2400"/>
              </a:spcAft>
            </a:pPr>
            <a:r>
              <a:rPr lang="en-US" sz="1400" dirty="0" smtClean="0"/>
              <a:t>Telex</a:t>
            </a:r>
          </a:p>
          <a:p>
            <a:pPr marL="0" indent="0">
              <a:buNone/>
            </a:pPr>
            <a:r>
              <a:rPr lang="en-US" sz="1400" dirty="0" smtClean="0"/>
              <a:t>Clients for Settlement Agents can be:</a:t>
            </a:r>
          </a:p>
          <a:p>
            <a:r>
              <a:rPr lang="en-US" sz="1400" dirty="0" smtClean="0"/>
              <a:t>Individuals Only</a:t>
            </a:r>
          </a:p>
          <a:p>
            <a:r>
              <a:rPr lang="en-US" sz="1400" dirty="0" smtClean="0"/>
              <a:t>Institutions Only</a:t>
            </a:r>
          </a:p>
          <a:p>
            <a:r>
              <a:rPr lang="en-US" sz="1400" dirty="0" smtClean="0"/>
              <a:t>Corporates only</a:t>
            </a:r>
          </a:p>
          <a:p>
            <a:pPr>
              <a:spcAft>
                <a:spcPts val="2400"/>
              </a:spcAft>
            </a:pPr>
            <a:r>
              <a:rPr lang="en-US" sz="1400" dirty="0" smtClean="0"/>
              <a:t>(1) and (2) Only</a:t>
            </a:r>
          </a:p>
          <a:p>
            <a:pPr marL="0" indent="0">
              <a:buNone/>
            </a:pPr>
            <a:r>
              <a:rPr lang="en-US" sz="1400" dirty="0" smtClean="0"/>
              <a:t>Which of the following are purposes of settlement instructions?</a:t>
            </a:r>
          </a:p>
          <a:p>
            <a:r>
              <a:rPr lang="en-US" sz="1400" dirty="0" smtClean="0"/>
              <a:t>Reduction in the likelihood of errors in settlement</a:t>
            </a:r>
          </a:p>
          <a:p>
            <a:r>
              <a:rPr lang="en-US" sz="1400" dirty="0" smtClean="0"/>
              <a:t>Reduction in processing costs</a:t>
            </a:r>
          </a:p>
          <a:p>
            <a:r>
              <a:rPr lang="en-US" sz="1400" dirty="0" smtClean="0"/>
              <a:t>Less vulnerability in fraud</a:t>
            </a:r>
          </a:p>
          <a:p>
            <a:r>
              <a:rPr lang="en-US" sz="1400" dirty="0" smtClean="0"/>
              <a:t>All of Above</a:t>
            </a:r>
          </a:p>
          <a:p>
            <a:endParaRPr lang="en-US" sz="1400" dirty="0" smtClean="0"/>
          </a:p>
          <a:p>
            <a:endParaRPr lang="en-US" sz="1400" dirty="0" smtClean="0"/>
          </a:p>
          <a:p>
            <a:endParaRPr lang="en-US" sz="1400" dirty="0" smtClean="0"/>
          </a:p>
          <a:p>
            <a:endParaRPr lang="en-US" sz="1400" dirty="0" smtClean="0"/>
          </a:p>
          <a:p>
            <a:endParaRPr lang="en-US" sz="1400" dirty="0"/>
          </a:p>
        </p:txBody>
      </p:sp>
      <p:sp>
        <p:nvSpPr>
          <p:cNvPr id="232451" name="Title 1"/>
          <p:cNvSpPr>
            <a:spLocks noGrp="1"/>
          </p:cNvSpPr>
          <p:nvPr>
            <p:ph type="title"/>
          </p:nvPr>
        </p:nvSpPr>
        <p:spPr/>
        <p:txBody>
          <a:bodyPr/>
          <a:lstStyle/>
          <a:p>
            <a:r>
              <a:rPr lang="en-US" altLang="en-US" smtClean="0"/>
              <a:t>Questions? Module 3</a:t>
            </a:r>
            <a:endParaRPr lang="en-US" altLang="en-US" dirty="0" smtClean="0"/>
          </a:p>
        </p:txBody>
      </p:sp>
    </p:spTree>
    <p:extLst>
      <p:ext uri="{BB962C8B-B14F-4D97-AF65-F5344CB8AC3E}">
        <p14:creationId xmlns:p14="http://schemas.microsoft.com/office/powerpoint/2010/main" val="1215902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3">
                                            <p:txEl>
                                              <p:pRg st="3" end="3"/>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iterate type="lt">
                                    <p:tmAbs val="0"/>
                                  </p:iterate>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mph" presetSubtype="0" nodeType="clickEffect">
                                  <p:stCondLst>
                                    <p:cond delay="0"/>
                                  </p:stCondLst>
                                  <p:iterate type="lt">
                                    <p:tmAbs val="25"/>
                                  </p:iterate>
                                  <p:childTnLst>
                                    <p:set>
                                      <p:cBhvr override="childStyle">
                                        <p:cTn id="38" dur="indefinite"/>
                                        <p:tgtEl>
                                          <p:spTgt spid="3">
                                            <p:txEl>
                                              <p:pRg st="9" end="9"/>
                                            </p:txEl>
                                          </p:spTgt>
                                        </p:tgtEl>
                                        <p:attrNameLst>
                                          <p:attrName>style.fontWeight</p:attrName>
                                        </p:attrNameLst>
                                      </p:cBhvr>
                                      <p:to>
                                        <p:strVal val="bol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iterate type="lt">
                                    <p:tmAbs val="0"/>
                                  </p:iterate>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mph" presetSubtype="0" nodeType="clickEffect">
                                  <p:stCondLst>
                                    <p:cond delay="0"/>
                                  </p:stCondLst>
                                  <p:iterate type="lt">
                                    <p:tmAbs val="25"/>
                                  </p:iterate>
                                  <p:childTnLst>
                                    <p:set>
                                      <p:cBhvr override="childStyle">
                                        <p:cTn id="56" dur="indefinite"/>
                                        <p:tgtEl>
                                          <p:spTgt spid="3">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spcAft>
                <a:spcPts val="400"/>
              </a:spcAft>
              <a:buNone/>
            </a:pPr>
            <a:r>
              <a:rPr lang="en-US" sz="1400" dirty="0" smtClean="0"/>
              <a:t>Trade indicates __________ and Settlement indicates ___________ respectively:</a:t>
            </a:r>
          </a:p>
          <a:p>
            <a:pPr>
              <a:spcAft>
                <a:spcPts val="400"/>
              </a:spcAft>
            </a:pPr>
            <a:r>
              <a:rPr lang="en-US" sz="1400" dirty="0" smtClean="0"/>
              <a:t>Confirmation, Payment</a:t>
            </a:r>
          </a:p>
          <a:p>
            <a:pPr>
              <a:spcAft>
                <a:spcPts val="400"/>
              </a:spcAft>
            </a:pPr>
            <a:r>
              <a:rPr lang="en-US" sz="1400" dirty="0" smtClean="0"/>
              <a:t>Delivery, Payment</a:t>
            </a:r>
          </a:p>
          <a:p>
            <a:pPr>
              <a:spcAft>
                <a:spcPts val="400"/>
              </a:spcAft>
            </a:pPr>
            <a:r>
              <a:rPr lang="en-US" sz="1400" dirty="0" smtClean="0"/>
              <a:t>Agreement, Delivery</a:t>
            </a:r>
          </a:p>
          <a:p>
            <a:pPr>
              <a:spcAft>
                <a:spcPts val="1200"/>
              </a:spcAft>
            </a:pPr>
            <a:r>
              <a:rPr lang="en-US" sz="1400" dirty="0" smtClean="0"/>
              <a:t>Agreement, Confirmation</a:t>
            </a:r>
          </a:p>
          <a:p>
            <a:pPr marL="0" indent="0">
              <a:spcAft>
                <a:spcPts val="400"/>
              </a:spcAft>
              <a:buNone/>
            </a:pPr>
            <a:r>
              <a:rPr lang="en-US" sz="1400" dirty="0" smtClean="0"/>
              <a:t>A custodian is not responsible for safekeeping of handed over assets:</a:t>
            </a:r>
          </a:p>
          <a:p>
            <a:pPr>
              <a:spcAft>
                <a:spcPts val="400"/>
              </a:spcAft>
            </a:pPr>
            <a:r>
              <a:rPr lang="en-US" sz="1400" dirty="0" smtClean="0"/>
              <a:t>True</a:t>
            </a:r>
          </a:p>
          <a:p>
            <a:pPr>
              <a:spcAft>
                <a:spcPts val="1200"/>
              </a:spcAft>
            </a:pPr>
            <a:r>
              <a:rPr lang="en-US" sz="1400" dirty="0" smtClean="0"/>
              <a:t>False</a:t>
            </a:r>
          </a:p>
          <a:p>
            <a:pPr marL="0" indent="0">
              <a:spcAft>
                <a:spcPts val="400"/>
              </a:spcAft>
              <a:buNone/>
            </a:pPr>
            <a:r>
              <a:rPr lang="en-US" sz="1400" dirty="0" err="1" smtClean="0"/>
              <a:t>Fedwire</a:t>
            </a:r>
            <a:r>
              <a:rPr lang="en-US" sz="1400" dirty="0" smtClean="0"/>
              <a:t> is:</a:t>
            </a:r>
          </a:p>
          <a:p>
            <a:pPr>
              <a:spcAft>
                <a:spcPts val="400"/>
              </a:spcAft>
            </a:pPr>
            <a:r>
              <a:rPr lang="en-US" sz="1400" dirty="0" smtClean="0"/>
              <a:t>A communication system</a:t>
            </a:r>
          </a:p>
          <a:p>
            <a:pPr>
              <a:spcAft>
                <a:spcPts val="400"/>
              </a:spcAft>
            </a:pPr>
            <a:r>
              <a:rPr lang="en-US" sz="1400" dirty="0" smtClean="0"/>
              <a:t>A payment system</a:t>
            </a:r>
          </a:p>
          <a:p>
            <a:pPr>
              <a:spcAft>
                <a:spcPts val="400"/>
              </a:spcAft>
            </a:pPr>
            <a:r>
              <a:rPr lang="en-US" sz="1400" dirty="0" smtClean="0"/>
              <a:t>A confirmation system</a:t>
            </a:r>
          </a:p>
          <a:p>
            <a:pPr>
              <a:spcAft>
                <a:spcPts val="1200"/>
              </a:spcAft>
            </a:pPr>
            <a:r>
              <a:rPr lang="en-US" sz="1400" dirty="0" smtClean="0"/>
              <a:t>A trade booking system</a:t>
            </a:r>
          </a:p>
          <a:p>
            <a:pPr marL="0" indent="0">
              <a:spcAft>
                <a:spcPts val="400"/>
              </a:spcAft>
              <a:buNone/>
            </a:pPr>
            <a:r>
              <a:rPr lang="en-US" sz="1400" dirty="0" smtClean="0"/>
              <a:t>CHIPS is</a:t>
            </a:r>
          </a:p>
          <a:p>
            <a:pPr>
              <a:spcAft>
                <a:spcPts val="400"/>
              </a:spcAft>
            </a:pPr>
            <a:r>
              <a:rPr lang="en-US" sz="1400" dirty="0" smtClean="0"/>
              <a:t>A fund transfer system</a:t>
            </a:r>
          </a:p>
          <a:p>
            <a:pPr>
              <a:spcAft>
                <a:spcPts val="400"/>
              </a:spcAft>
            </a:pPr>
            <a:r>
              <a:rPr lang="en-US" sz="1400" dirty="0" smtClean="0"/>
              <a:t>A communication system</a:t>
            </a:r>
          </a:p>
          <a:p>
            <a:pPr>
              <a:spcAft>
                <a:spcPts val="400"/>
              </a:spcAft>
            </a:pPr>
            <a:r>
              <a:rPr lang="en-US" sz="1400" dirty="0" smtClean="0"/>
              <a:t>An affirmation system</a:t>
            </a:r>
          </a:p>
          <a:p>
            <a:pPr>
              <a:spcAft>
                <a:spcPts val="400"/>
              </a:spcAft>
            </a:pPr>
            <a:r>
              <a:rPr lang="en-US" sz="1400" dirty="0" smtClean="0"/>
              <a:t>A trade agreement system</a:t>
            </a:r>
          </a:p>
          <a:p>
            <a:pPr>
              <a:spcAft>
                <a:spcPts val="400"/>
              </a:spcAft>
            </a:pPr>
            <a:endParaRPr lang="en-US" sz="1400" dirty="0" smtClean="0"/>
          </a:p>
          <a:p>
            <a:pPr>
              <a:spcAft>
                <a:spcPts val="400"/>
              </a:spcAft>
            </a:pPr>
            <a:endParaRPr lang="en-US" sz="1400" dirty="0" smtClean="0"/>
          </a:p>
          <a:p>
            <a:pPr>
              <a:spcAft>
                <a:spcPts val="400"/>
              </a:spcAft>
            </a:pPr>
            <a:endParaRPr lang="en-US" sz="1400" dirty="0"/>
          </a:p>
        </p:txBody>
      </p:sp>
      <p:sp>
        <p:nvSpPr>
          <p:cNvPr id="233474" name="Title 1"/>
          <p:cNvSpPr>
            <a:spLocks noGrp="1"/>
          </p:cNvSpPr>
          <p:nvPr>
            <p:ph type="title"/>
          </p:nvPr>
        </p:nvSpPr>
        <p:spPr/>
        <p:txBody>
          <a:bodyPr/>
          <a:lstStyle/>
          <a:p>
            <a:r>
              <a:rPr lang="en-US" altLang="en-US" dirty="0" smtClean="0"/>
              <a:t>Questions? Module 3</a:t>
            </a:r>
          </a:p>
        </p:txBody>
      </p:sp>
    </p:spTree>
    <p:extLst>
      <p:ext uri="{BB962C8B-B14F-4D97-AF65-F5344CB8AC3E}">
        <p14:creationId xmlns:p14="http://schemas.microsoft.com/office/powerpoint/2010/main" val="2100450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3">
                                            <p:txEl>
                                              <p:pRg st="3" end="3"/>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iterate type="lt">
                                    <p:tmAbs val="0"/>
                                  </p:iterate>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3">
                                            <p:txEl>
                                              <p:pRg st="7" end="7"/>
                                            </p:txEl>
                                          </p:spTgt>
                                        </p:tgtEl>
                                        <p:attrNameLst>
                                          <p:attrName>style.fontWeight</p:attrName>
                                        </p:attrNameLst>
                                      </p:cBhvr>
                                      <p:to>
                                        <p:strVal val="bol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iterate type="lt">
                                    <p:tmAbs val="0"/>
                                  </p:iterate>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5" presetClass="emph" presetSubtype="0" nodeType="clickEffect">
                                  <p:stCondLst>
                                    <p:cond delay="0"/>
                                  </p:stCondLst>
                                  <p:iterate type="lt">
                                    <p:tmAbs val="25"/>
                                  </p:iterate>
                                  <p:childTnLst>
                                    <p:set>
                                      <p:cBhvr override="childStyle">
                                        <p:cTn id="52" dur="indefinite"/>
                                        <p:tgtEl>
                                          <p:spTgt spid="3">
                                            <p:txEl>
                                              <p:pRg st="10" end="10"/>
                                            </p:txEl>
                                          </p:spTgt>
                                        </p:tgtEl>
                                        <p:attrNameLst>
                                          <p:attrName>style.fontWeight</p:attrName>
                                        </p:attrNameLst>
                                      </p:cBhvr>
                                      <p:to>
                                        <p:strVal val="bold"/>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iterate type="lt">
                                    <p:tmAbs val="0"/>
                                  </p:iterate>
                                  <p:childTnLst>
                                    <p:set>
                                      <p:cBhvr>
                                        <p:cTn id="60" dur="1" fill="hold">
                                          <p:stCondLst>
                                            <p:cond delay="0"/>
                                          </p:stCondLst>
                                        </p:cTn>
                                        <p:tgtEl>
                                          <p:spTgt spid="3">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spcAft>
                <a:spcPts val="400"/>
              </a:spcAft>
              <a:buNone/>
            </a:pPr>
            <a:r>
              <a:rPr lang="en-US" sz="1400" dirty="0" smtClean="0"/>
              <a:t>In trade allowing a positive and negative value to set off is known as </a:t>
            </a:r>
          </a:p>
          <a:p>
            <a:pPr>
              <a:spcAft>
                <a:spcPts val="400"/>
              </a:spcAft>
            </a:pPr>
            <a:r>
              <a:rPr lang="en-US" sz="1400" dirty="0" smtClean="0"/>
              <a:t>Grossing</a:t>
            </a:r>
          </a:p>
          <a:p>
            <a:pPr>
              <a:spcAft>
                <a:spcPts val="400"/>
              </a:spcAft>
            </a:pPr>
            <a:r>
              <a:rPr lang="en-US" sz="1400" dirty="0" smtClean="0"/>
              <a:t>Netting</a:t>
            </a:r>
          </a:p>
          <a:p>
            <a:pPr>
              <a:spcAft>
                <a:spcPts val="400"/>
              </a:spcAft>
            </a:pPr>
            <a:r>
              <a:rPr lang="en-US" sz="1400" dirty="0" smtClean="0"/>
              <a:t>Skimming</a:t>
            </a:r>
          </a:p>
          <a:p>
            <a:pPr>
              <a:spcAft>
                <a:spcPts val="1200"/>
              </a:spcAft>
            </a:pPr>
            <a:r>
              <a:rPr lang="en-US" sz="1400" dirty="0" smtClean="0"/>
              <a:t>Closing</a:t>
            </a:r>
          </a:p>
          <a:p>
            <a:pPr marL="0" indent="0">
              <a:spcAft>
                <a:spcPts val="400"/>
              </a:spcAft>
              <a:buNone/>
            </a:pPr>
            <a:r>
              <a:rPr lang="en-US" sz="1400" dirty="0" smtClean="0"/>
              <a:t>Netting help causes multiple cash flows, increases swift charges and increases settlement risk</a:t>
            </a:r>
          </a:p>
          <a:p>
            <a:pPr>
              <a:spcAft>
                <a:spcPts val="400"/>
              </a:spcAft>
            </a:pPr>
            <a:r>
              <a:rPr lang="en-US" sz="1400" dirty="0" smtClean="0"/>
              <a:t>True</a:t>
            </a:r>
          </a:p>
          <a:p>
            <a:pPr>
              <a:spcAft>
                <a:spcPts val="1200"/>
              </a:spcAft>
            </a:pPr>
            <a:r>
              <a:rPr lang="en-US" sz="1400" dirty="0" smtClean="0"/>
              <a:t>False</a:t>
            </a:r>
          </a:p>
          <a:p>
            <a:pPr marL="0" indent="0">
              <a:spcAft>
                <a:spcPts val="400"/>
              </a:spcAft>
              <a:buNone/>
            </a:pPr>
            <a:r>
              <a:rPr lang="en-US" sz="1400" dirty="0" smtClean="0"/>
              <a:t>Which settlement method exposes a bank to lower risk of counterparty default:</a:t>
            </a:r>
          </a:p>
          <a:p>
            <a:pPr>
              <a:spcAft>
                <a:spcPts val="400"/>
              </a:spcAft>
            </a:pPr>
            <a:r>
              <a:rPr lang="en-US" sz="1400" dirty="0" smtClean="0"/>
              <a:t>FOP</a:t>
            </a:r>
          </a:p>
          <a:p>
            <a:pPr>
              <a:spcAft>
                <a:spcPts val="400"/>
              </a:spcAft>
            </a:pPr>
            <a:r>
              <a:rPr lang="en-US" sz="1400" dirty="0" smtClean="0"/>
              <a:t>DVP</a:t>
            </a:r>
          </a:p>
          <a:p>
            <a:pPr>
              <a:spcAft>
                <a:spcPts val="400"/>
              </a:spcAft>
            </a:pPr>
            <a:r>
              <a:rPr lang="en-US" sz="1400" dirty="0" smtClean="0"/>
              <a:t>Both of above</a:t>
            </a:r>
          </a:p>
          <a:p>
            <a:pPr>
              <a:spcAft>
                <a:spcPts val="1200"/>
              </a:spcAft>
            </a:pPr>
            <a:r>
              <a:rPr lang="en-US" sz="1400" dirty="0" smtClean="0"/>
              <a:t>None of above</a:t>
            </a:r>
          </a:p>
          <a:p>
            <a:pPr marL="0" indent="0">
              <a:spcAft>
                <a:spcPts val="400"/>
              </a:spcAft>
              <a:buNone/>
            </a:pPr>
            <a:r>
              <a:rPr lang="en-US" sz="1400" dirty="0" smtClean="0"/>
              <a:t>Bank of middle east Dubai is maintaining an INR account with SBI Mumbai, SBI calls it an:</a:t>
            </a:r>
          </a:p>
          <a:p>
            <a:pPr>
              <a:spcAft>
                <a:spcPts val="400"/>
              </a:spcAft>
            </a:pPr>
            <a:r>
              <a:rPr lang="en-US" sz="1400" dirty="0" smtClean="0"/>
              <a:t>Current Account</a:t>
            </a:r>
          </a:p>
          <a:p>
            <a:pPr>
              <a:spcAft>
                <a:spcPts val="400"/>
              </a:spcAft>
            </a:pPr>
            <a:r>
              <a:rPr lang="en-US" sz="1400" dirty="0" smtClean="0"/>
              <a:t>Saving Account</a:t>
            </a:r>
          </a:p>
          <a:p>
            <a:pPr>
              <a:spcAft>
                <a:spcPts val="400"/>
              </a:spcAft>
            </a:pPr>
            <a:r>
              <a:rPr lang="en-US" sz="1400" dirty="0" err="1" smtClean="0"/>
              <a:t>Nostro</a:t>
            </a:r>
            <a:r>
              <a:rPr lang="en-US" sz="1400" dirty="0" smtClean="0"/>
              <a:t> Account</a:t>
            </a:r>
          </a:p>
          <a:p>
            <a:pPr>
              <a:spcAft>
                <a:spcPts val="400"/>
              </a:spcAft>
            </a:pPr>
            <a:r>
              <a:rPr lang="en-US" sz="1400" dirty="0" err="1" smtClean="0"/>
              <a:t>Vostro</a:t>
            </a:r>
            <a:r>
              <a:rPr lang="en-US" sz="1400" dirty="0" smtClean="0"/>
              <a:t> Account</a:t>
            </a:r>
          </a:p>
          <a:p>
            <a:pPr>
              <a:spcAft>
                <a:spcPts val="400"/>
              </a:spcAft>
            </a:pPr>
            <a:endParaRPr lang="en-US" sz="1400" dirty="0" smtClean="0"/>
          </a:p>
          <a:p>
            <a:pPr>
              <a:spcAft>
                <a:spcPts val="400"/>
              </a:spcAft>
            </a:pPr>
            <a:endParaRPr lang="en-US" sz="1400" dirty="0" smtClean="0"/>
          </a:p>
          <a:p>
            <a:pPr>
              <a:spcAft>
                <a:spcPts val="400"/>
              </a:spcAft>
            </a:pPr>
            <a:endParaRPr lang="en-US" sz="1400" dirty="0"/>
          </a:p>
        </p:txBody>
      </p:sp>
      <p:sp>
        <p:nvSpPr>
          <p:cNvPr id="234498" name="Title 1"/>
          <p:cNvSpPr>
            <a:spLocks noGrp="1"/>
          </p:cNvSpPr>
          <p:nvPr>
            <p:ph type="title"/>
          </p:nvPr>
        </p:nvSpPr>
        <p:spPr/>
        <p:txBody>
          <a:bodyPr/>
          <a:lstStyle/>
          <a:p>
            <a:r>
              <a:rPr lang="en-US" altLang="en-US" dirty="0" smtClean="0"/>
              <a:t>Questions? Module 3</a:t>
            </a:r>
          </a:p>
        </p:txBody>
      </p:sp>
    </p:spTree>
    <p:extLst>
      <p:ext uri="{BB962C8B-B14F-4D97-AF65-F5344CB8AC3E}">
        <p14:creationId xmlns:p14="http://schemas.microsoft.com/office/powerpoint/2010/main" val="3085465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3">
                                            <p:txEl>
                                              <p:pRg st="2" end="2"/>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iterate type="lt">
                                    <p:tmAbs val="0"/>
                                  </p:iterate>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3">
                                            <p:txEl>
                                              <p:pRg st="7" end="7"/>
                                            </p:txEl>
                                          </p:spTgt>
                                        </p:tgtEl>
                                        <p:attrNameLst>
                                          <p:attrName>style.fontWeight</p:attrName>
                                        </p:attrNameLst>
                                      </p:cBhvr>
                                      <p:to>
                                        <p:strVal val="bol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iterate type="lt">
                                    <p:tmAbs val="0"/>
                                  </p:iterate>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5" presetClass="emph" presetSubtype="0" nodeType="clickEffect">
                                  <p:stCondLst>
                                    <p:cond delay="0"/>
                                  </p:stCondLst>
                                  <p:iterate type="lt">
                                    <p:tmAbs val="25"/>
                                  </p:iterate>
                                  <p:childTnLst>
                                    <p:set>
                                      <p:cBhvr override="childStyle">
                                        <p:cTn id="52" dur="indefinite"/>
                                        <p:tgtEl>
                                          <p:spTgt spid="3">
                                            <p:txEl>
                                              <p:pRg st="10" end="10"/>
                                            </p:txEl>
                                          </p:spTgt>
                                        </p:tgtEl>
                                        <p:attrNameLst>
                                          <p:attrName>style.fontWeight</p:attrName>
                                        </p:attrNameLst>
                                      </p:cBhvr>
                                      <p:to>
                                        <p:strVal val="bold"/>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childTnLst>
                                </p:cTn>
                              </p:par>
                              <p:par>
                                <p:cTn id="65" presetID="1" presetClass="entr" presetSubtype="0" fill="hold" nodeType="withEffect">
                                  <p:stCondLst>
                                    <p:cond delay="0"/>
                                  </p:stCondLst>
                                  <p:iterate type="lt">
                                    <p:tmAbs val="0"/>
                                  </p:iterate>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7" end="1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US" sz="1400" dirty="0" smtClean="0"/>
              <a:t>ICICI has a USD account with bank of America, ICICI calls it a:</a:t>
            </a:r>
          </a:p>
          <a:p>
            <a:r>
              <a:rPr lang="en-US" sz="1400" dirty="0" smtClean="0"/>
              <a:t>Current account</a:t>
            </a:r>
          </a:p>
          <a:p>
            <a:r>
              <a:rPr lang="en-US" sz="1400" dirty="0" smtClean="0"/>
              <a:t>Saving Account</a:t>
            </a:r>
          </a:p>
          <a:p>
            <a:r>
              <a:rPr lang="en-US" sz="1400" dirty="0" err="1" smtClean="0"/>
              <a:t>Nostro</a:t>
            </a:r>
            <a:r>
              <a:rPr lang="en-US" sz="1400" dirty="0" smtClean="0"/>
              <a:t> account</a:t>
            </a:r>
          </a:p>
          <a:p>
            <a:pPr>
              <a:spcAft>
                <a:spcPts val="2400"/>
              </a:spcAft>
            </a:pPr>
            <a:r>
              <a:rPr lang="en-US" sz="1400" dirty="0" err="1" smtClean="0"/>
              <a:t>Vostro</a:t>
            </a:r>
            <a:r>
              <a:rPr lang="en-US" sz="1400" dirty="0" smtClean="0"/>
              <a:t> Account </a:t>
            </a:r>
          </a:p>
          <a:p>
            <a:pPr marL="0" indent="0">
              <a:buNone/>
            </a:pPr>
            <a:r>
              <a:rPr lang="en-US" sz="1400" dirty="0" smtClean="0"/>
              <a:t>Main reasons of Settlement Fails?</a:t>
            </a:r>
          </a:p>
          <a:p>
            <a:r>
              <a:rPr lang="en-US" sz="1400" dirty="0" smtClean="0"/>
              <a:t>Unmatched instructions due to miscommunication between traders or mistakes in processing by back offices</a:t>
            </a:r>
          </a:p>
          <a:p>
            <a:r>
              <a:rPr lang="en-US" sz="1400" dirty="0" smtClean="0"/>
              <a:t>Securities, cash, credit line to be delivered are insufficient or unavailable</a:t>
            </a:r>
          </a:p>
          <a:p>
            <a:r>
              <a:rPr lang="en-US" sz="1400" dirty="0" smtClean="0"/>
              <a:t>Cost of borrowing the assets is equal to or higher than the cost of failing to deliver</a:t>
            </a:r>
          </a:p>
          <a:p>
            <a:r>
              <a:rPr lang="en-US" sz="1400" dirty="0" smtClean="0"/>
              <a:t>All of above</a:t>
            </a:r>
          </a:p>
        </p:txBody>
      </p:sp>
      <p:sp>
        <p:nvSpPr>
          <p:cNvPr id="235522" name="Title 1"/>
          <p:cNvSpPr>
            <a:spLocks noGrp="1"/>
          </p:cNvSpPr>
          <p:nvPr>
            <p:ph type="title"/>
          </p:nvPr>
        </p:nvSpPr>
        <p:spPr/>
        <p:txBody>
          <a:bodyPr/>
          <a:lstStyle/>
          <a:p>
            <a:r>
              <a:rPr lang="en-US" altLang="en-US" dirty="0" smtClean="0"/>
              <a:t>Questions? Module 3</a:t>
            </a:r>
          </a:p>
        </p:txBody>
      </p:sp>
      <p:sp>
        <p:nvSpPr>
          <p:cNvPr id="4" name="Flowchart: Merge 3">
            <a:hlinkClick r:id="rId2" action="ppaction://hlinksldjump"/>
          </p:cNvPr>
          <p:cNvSpPr/>
          <p:nvPr/>
        </p:nvSpPr>
        <p:spPr>
          <a:xfrm rot="5400000">
            <a:off x="8902701" y="6599237"/>
            <a:ext cx="284162"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190420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3">
                                            <p:txEl>
                                              <p:pRg st="3" end="3"/>
                                            </p:txEl>
                                          </p:spTgt>
                                        </p:tgtEl>
                                        <p:attrNameLst>
                                          <p:attrName>style.fontWeight</p:attrName>
                                        </p:attrNameLst>
                                      </p:cBhvr>
                                      <p:to>
                                        <p:strVal val="bol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iterate type="lt">
                                    <p:tmAbs val="0"/>
                                  </p:iterate>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mph" presetSubtype="0" nodeType="clickEffect">
                                  <p:stCondLst>
                                    <p:cond delay="0"/>
                                  </p:stCondLst>
                                  <p:iterate type="lt">
                                    <p:tmAbs val="25"/>
                                  </p:iterate>
                                  <p:childTnLst>
                                    <p:set>
                                      <p:cBhvr override="childStyle">
                                        <p:cTn id="38"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Placeholder 1"/>
          <p:cNvSpPr>
            <a:spLocks noGrp="1"/>
          </p:cNvSpPr>
          <p:nvPr>
            <p:ph type="body" sz="quarter" idx="10"/>
          </p:nvPr>
        </p:nvSpPr>
        <p:spPr/>
        <p:txBody>
          <a:bodyPr/>
          <a:lstStyle/>
          <a:p>
            <a:pPr marL="0" indent="0">
              <a:buNone/>
            </a:pPr>
            <a:r>
              <a:rPr lang="en-US" altLang="en-US" sz="1400" dirty="0" smtClean="0"/>
              <a:t>What are the duties of clearing broker?</a:t>
            </a:r>
          </a:p>
          <a:p>
            <a:r>
              <a:rPr lang="en-US" altLang="en-US" sz="1400" dirty="0" smtClean="0"/>
              <a:t>Receives execution confirmation from executing broker</a:t>
            </a:r>
          </a:p>
          <a:p>
            <a:r>
              <a:rPr lang="en-US" altLang="en-US" sz="1400" dirty="0" smtClean="0"/>
              <a:t>Works with the clearing corporation to make sure any funds involved with the transaction are handled properly. </a:t>
            </a:r>
          </a:p>
          <a:p>
            <a:r>
              <a:rPr lang="en-US" altLang="en-US" sz="1400" dirty="0" smtClean="0"/>
              <a:t>Making sure that the proper transfers are made into the right accounts and that both the corporation and the investor are credited accordingly. </a:t>
            </a:r>
          </a:p>
          <a:p>
            <a:pPr>
              <a:spcAft>
                <a:spcPts val="2400"/>
              </a:spcAft>
            </a:pPr>
            <a:r>
              <a:rPr lang="en-US" altLang="en-US" sz="1400" dirty="0" smtClean="0"/>
              <a:t>Declaring the transactions complete only when all aspects of the transaction are complete and verified </a:t>
            </a:r>
          </a:p>
          <a:p>
            <a:pPr marL="0" indent="0">
              <a:buNone/>
            </a:pPr>
            <a:r>
              <a:rPr lang="en-US" altLang="en-US" sz="1400" dirty="0" smtClean="0"/>
              <a:t>What are the duties of Executing broker?</a:t>
            </a:r>
          </a:p>
          <a:p>
            <a:r>
              <a:rPr lang="en-US" altLang="en-US" sz="1400" dirty="0" smtClean="0"/>
              <a:t>Customer will be responsible for accurate placement of orders with Executing Broker</a:t>
            </a:r>
          </a:p>
          <a:p>
            <a:r>
              <a:rPr lang="en-US" altLang="en-US" sz="1400" dirty="0" smtClean="0"/>
              <a:t>Executing Broker, will be responsible for determining that all orders are placed or authorized by Customer</a:t>
            </a:r>
          </a:p>
          <a:p>
            <a:r>
              <a:rPr lang="en-US" altLang="en-US" sz="1400" dirty="0" smtClean="0"/>
              <a:t>Executing Broker will upon placement of the order by Customer, confirm the terms of the order with Customer </a:t>
            </a:r>
          </a:p>
          <a:p>
            <a:r>
              <a:rPr lang="en-US" altLang="en-US" sz="1400" dirty="0" smtClean="0"/>
              <a:t>Executing broker will be responsible for the accurate execution of all such orders</a:t>
            </a:r>
          </a:p>
          <a:p>
            <a:r>
              <a:rPr lang="en-US" altLang="en-US" sz="1400" dirty="0" smtClean="0"/>
              <a:t>Executing broker will confirm the execution of such orders to Customer </a:t>
            </a:r>
            <a:endParaRPr lang="en-US" altLang="en-US" sz="1400" dirty="0"/>
          </a:p>
        </p:txBody>
      </p:sp>
      <p:sp>
        <p:nvSpPr>
          <p:cNvPr id="236547" name="Title 2"/>
          <p:cNvSpPr>
            <a:spLocks noGrp="1"/>
          </p:cNvSpPr>
          <p:nvPr>
            <p:ph type="title"/>
          </p:nvPr>
        </p:nvSpPr>
        <p:spPr/>
        <p:txBody>
          <a:bodyPr/>
          <a:lstStyle/>
          <a:p>
            <a:r>
              <a:rPr lang="en-US" altLang="en-US" dirty="0" smtClean="0"/>
              <a:t>Questions? Module 3</a:t>
            </a:r>
          </a:p>
        </p:txBody>
      </p:sp>
      <p:sp>
        <p:nvSpPr>
          <p:cNvPr id="4" name="Flowchart: Merge 3">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13672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9456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19456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19456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iterate type="lt">
                                    <p:tmAbs val="0"/>
                                  </p:iterate>
                                  <p:childTnLst>
                                    <p:set>
                                      <p:cBhvr>
                                        <p:cTn id="16" dur="1" fill="hold">
                                          <p:stCondLst>
                                            <p:cond delay="0"/>
                                          </p:stCondLst>
                                        </p:cTn>
                                        <p:tgtEl>
                                          <p:spTgt spid="19456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194562">
                                            <p:txEl>
                                              <p:pRg st="1" end="1"/>
                                            </p:txEl>
                                          </p:spTgt>
                                        </p:tgtEl>
                                        <p:attrNameLst>
                                          <p:attrName>style.fontWeight</p:attrName>
                                        </p:attrNameLst>
                                      </p:cBhvr>
                                      <p:to>
                                        <p:strVal val="bold"/>
                                      </p:to>
                                    </p:set>
                                  </p:childTnLst>
                                </p:cTn>
                              </p:par>
                              <p:par>
                                <p:cTn id="21" presetID="15" presetClass="emph" presetSubtype="0" nodeType="withEffect">
                                  <p:stCondLst>
                                    <p:cond delay="0"/>
                                  </p:stCondLst>
                                  <p:iterate type="lt">
                                    <p:tmAbs val="25"/>
                                  </p:iterate>
                                  <p:childTnLst>
                                    <p:set>
                                      <p:cBhvr override="childStyle">
                                        <p:cTn id="22" dur="indefinite"/>
                                        <p:tgtEl>
                                          <p:spTgt spid="194562">
                                            <p:txEl>
                                              <p:pRg st="2" end="2"/>
                                            </p:txEl>
                                          </p:spTgt>
                                        </p:tgtEl>
                                        <p:attrNameLst>
                                          <p:attrName>style.fontWeight</p:attrName>
                                        </p:attrNameLst>
                                      </p:cBhvr>
                                      <p:to>
                                        <p:strVal val="bold"/>
                                      </p:to>
                                    </p:set>
                                  </p:childTnLst>
                                </p:cTn>
                              </p:par>
                              <p:par>
                                <p:cTn id="23" presetID="15" presetClass="emph" presetSubtype="0" nodeType="withEffect">
                                  <p:stCondLst>
                                    <p:cond delay="0"/>
                                  </p:stCondLst>
                                  <p:iterate type="lt">
                                    <p:tmAbs val="25"/>
                                  </p:iterate>
                                  <p:childTnLst>
                                    <p:set>
                                      <p:cBhvr override="childStyle">
                                        <p:cTn id="24" dur="indefinite"/>
                                        <p:tgtEl>
                                          <p:spTgt spid="194562">
                                            <p:txEl>
                                              <p:pRg st="3" end="3"/>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194562">
                                            <p:txEl>
                                              <p:pRg st="4" end="4"/>
                                            </p:txEl>
                                          </p:spTgt>
                                        </p:tgtEl>
                                        <p:attrNameLst>
                                          <p:attrName>style.fontWeight</p:attrName>
                                        </p:attrNameLst>
                                      </p:cBhvr>
                                      <p:to>
                                        <p:strVal val="bol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4562">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iterate type="lt">
                                    <p:tmAbs val="0"/>
                                  </p:iterate>
                                  <p:childTnLst>
                                    <p:set>
                                      <p:cBhvr>
                                        <p:cTn id="34" dur="1" fill="hold">
                                          <p:stCondLst>
                                            <p:cond delay="0"/>
                                          </p:stCondLst>
                                        </p:cTn>
                                        <p:tgtEl>
                                          <p:spTgt spid="19456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iterate type="lt">
                                    <p:tmAbs val="0"/>
                                  </p:iterate>
                                  <p:childTnLst>
                                    <p:set>
                                      <p:cBhvr>
                                        <p:cTn id="36" dur="1" fill="hold">
                                          <p:stCondLst>
                                            <p:cond delay="0"/>
                                          </p:stCondLst>
                                        </p:cTn>
                                        <p:tgtEl>
                                          <p:spTgt spid="19456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iterate type="lt">
                                    <p:tmAbs val="0"/>
                                  </p:iterate>
                                  <p:childTnLst>
                                    <p:set>
                                      <p:cBhvr>
                                        <p:cTn id="38" dur="1" fill="hold">
                                          <p:stCondLst>
                                            <p:cond delay="0"/>
                                          </p:stCondLst>
                                        </p:cTn>
                                        <p:tgtEl>
                                          <p:spTgt spid="19456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iterate type="lt">
                                    <p:tmAbs val="0"/>
                                  </p:iterate>
                                  <p:childTnLst>
                                    <p:set>
                                      <p:cBhvr>
                                        <p:cTn id="40" dur="1" fill="hold">
                                          <p:stCondLst>
                                            <p:cond delay="0"/>
                                          </p:stCondLst>
                                        </p:cTn>
                                        <p:tgtEl>
                                          <p:spTgt spid="19456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iterate type="lt">
                                    <p:tmAbs val="0"/>
                                  </p:iterate>
                                  <p:childTnLst>
                                    <p:set>
                                      <p:cBhvr>
                                        <p:cTn id="42" dur="1" fill="hold">
                                          <p:stCondLst>
                                            <p:cond delay="0"/>
                                          </p:stCondLst>
                                        </p:cTn>
                                        <p:tgtEl>
                                          <p:spTgt spid="194562">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194562">
                                            <p:txEl>
                                              <p:pRg st="6" end="6"/>
                                            </p:txEl>
                                          </p:spTgt>
                                        </p:tgtEl>
                                        <p:attrNameLst>
                                          <p:attrName>style.fontWeight</p:attrName>
                                        </p:attrNameLst>
                                      </p:cBhvr>
                                      <p:to>
                                        <p:strVal val="bold"/>
                                      </p:to>
                                    </p:set>
                                  </p:childTnLst>
                                </p:cTn>
                              </p:par>
                              <p:par>
                                <p:cTn id="47" presetID="15" presetClass="emph" presetSubtype="0" nodeType="withEffect">
                                  <p:stCondLst>
                                    <p:cond delay="0"/>
                                  </p:stCondLst>
                                  <p:iterate type="lt">
                                    <p:tmAbs val="25"/>
                                  </p:iterate>
                                  <p:childTnLst>
                                    <p:set>
                                      <p:cBhvr override="childStyle">
                                        <p:cTn id="48" dur="indefinite"/>
                                        <p:tgtEl>
                                          <p:spTgt spid="194562">
                                            <p:txEl>
                                              <p:pRg st="7" end="7"/>
                                            </p:txEl>
                                          </p:spTgt>
                                        </p:tgtEl>
                                        <p:attrNameLst>
                                          <p:attrName>style.fontWeight</p:attrName>
                                        </p:attrNameLst>
                                      </p:cBhvr>
                                      <p:to>
                                        <p:strVal val="bold"/>
                                      </p:to>
                                    </p:set>
                                  </p:childTnLst>
                                </p:cTn>
                              </p:par>
                              <p:par>
                                <p:cTn id="49" presetID="15" presetClass="emph" presetSubtype="0" nodeType="withEffect">
                                  <p:stCondLst>
                                    <p:cond delay="0"/>
                                  </p:stCondLst>
                                  <p:iterate type="lt">
                                    <p:tmAbs val="25"/>
                                  </p:iterate>
                                  <p:childTnLst>
                                    <p:set>
                                      <p:cBhvr override="childStyle">
                                        <p:cTn id="50" dur="indefinite"/>
                                        <p:tgtEl>
                                          <p:spTgt spid="194562">
                                            <p:txEl>
                                              <p:pRg st="8" end="8"/>
                                            </p:txEl>
                                          </p:spTgt>
                                        </p:tgtEl>
                                        <p:attrNameLst>
                                          <p:attrName>style.fontWeight</p:attrName>
                                        </p:attrNameLst>
                                      </p:cBhvr>
                                      <p:to>
                                        <p:strVal val="bold"/>
                                      </p:to>
                                    </p:set>
                                  </p:childTnLst>
                                </p:cTn>
                              </p:par>
                              <p:par>
                                <p:cTn id="51" presetID="15" presetClass="emph" presetSubtype="0" nodeType="withEffect">
                                  <p:stCondLst>
                                    <p:cond delay="0"/>
                                  </p:stCondLst>
                                  <p:iterate type="lt">
                                    <p:tmAbs val="25"/>
                                  </p:iterate>
                                  <p:childTnLst>
                                    <p:set>
                                      <p:cBhvr override="childStyle">
                                        <p:cTn id="52" dur="indefinite"/>
                                        <p:tgtEl>
                                          <p:spTgt spid="194562">
                                            <p:txEl>
                                              <p:pRg st="9" end="9"/>
                                            </p:txEl>
                                          </p:spTgt>
                                        </p:tgtEl>
                                        <p:attrNameLst>
                                          <p:attrName>style.fontWeight</p:attrName>
                                        </p:attrNameLst>
                                      </p:cBhvr>
                                      <p:to>
                                        <p:strVal val="bold"/>
                                      </p:to>
                                    </p:set>
                                  </p:childTnLst>
                                </p:cTn>
                              </p:par>
                              <p:par>
                                <p:cTn id="53" presetID="15" presetClass="emph" presetSubtype="0" nodeType="withEffect">
                                  <p:stCondLst>
                                    <p:cond delay="0"/>
                                  </p:stCondLst>
                                  <p:iterate type="lt">
                                    <p:tmAbs val="25"/>
                                  </p:iterate>
                                  <p:childTnLst>
                                    <p:set>
                                      <p:cBhvr override="childStyle">
                                        <p:cTn id="54" dur="indefinite"/>
                                        <p:tgtEl>
                                          <p:spTgt spid="194562">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owchart: Merge 35">
            <a:hlinkClick r:id="rId3"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2" name="Title 1"/>
          <p:cNvSpPr>
            <a:spLocks noGrp="1"/>
          </p:cNvSpPr>
          <p:nvPr>
            <p:ph type="title"/>
          </p:nvPr>
        </p:nvSpPr>
        <p:spPr/>
        <p:txBody>
          <a:bodyPr/>
          <a:lstStyle/>
          <a:p>
            <a:r>
              <a:rPr lang="en-US" dirty="0" smtClean="0"/>
              <a:t>Derivatives – </a:t>
            </a:r>
            <a:r>
              <a:rPr lang="en-US" dirty="0"/>
              <a:t>Options </a:t>
            </a:r>
          </a:p>
        </p:txBody>
      </p:sp>
      <p:sp>
        <p:nvSpPr>
          <p:cNvPr id="3" name="Text Placeholder 2"/>
          <p:cNvSpPr>
            <a:spLocks noGrp="1"/>
          </p:cNvSpPr>
          <p:nvPr>
            <p:ph type="body" sz="quarter" idx="10"/>
          </p:nvPr>
        </p:nvSpPr>
        <p:spPr/>
        <p:txBody>
          <a:bodyPr/>
          <a:lstStyle/>
          <a:p>
            <a:r>
              <a:rPr lang="en-US" sz="1400" dirty="0"/>
              <a:t>ABC stock is currently trading at $</a:t>
            </a:r>
            <a:r>
              <a:rPr lang="en-US" sz="1400" dirty="0" smtClean="0"/>
              <a:t>110 </a:t>
            </a:r>
            <a:r>
              <a:rPr lang="en-US" sz="1400" dirty="0"/>
              <a:t>per share</a:t>
            </a:r>
            <a:endParaRPr lang="en-US" sz="1400" dirty="0" smtClean="0"/>
          </a:p>
          <a:p>
            <a:r>
              <a:rPr lang="en-US" sz="1400" dirty="0"/>
              <a:t>Investor purchases one call option contract on ABC with a $100 strike and at a </a:t>
            </a:r>
            <a:r>
              <a:rPr lang="en-US" sz="1400" dirty="0" smtClean="0"/>
              <a:t>Premium </a:t>
            </a:r>
            <a:r>
              <a:rPr lang="en-US" sz="1400" dirty="0"/>
              <a:t>of </a:t>
            </a:r>
            <a:r>
              <a:rPr lang="en-US" sz="1400" dirty="0" smtClean="0"/>
              <a:t>$12.00 </a:t>
            </a:r>
            <a:r>
              <a:rPr lang="en-US" sz="1400" dirty="0"/>
              <a:t>per </a:t>
            </a:r>
            <a:r>
              <a:rPr lang="en-US" sz="1400" dirty="0" smtClean="0"/>
              <a:t>Share</a:t>
            </a:r>
          </a:p>
          <a:p>
            <a:r>
              <a:rPr lang="en-US" sz="1400" dirty="0"/>
              <a:t>The actual cost of this option will be </a:t>
            </a:r>
            <a:r>
              <a:rPr lang="en-US" sz="1400" dirty="0" smtClean="0"/>
              <a:t>$1200 </a:t>
            </a:r>
            <a:r>
              <a:rPr lang="en-US" sz="1400" dirty="0"/>
              <a:t>(100 shares x </a:t>
            </a:r>
            <a:r>
              <a:rPr lang="en-US" sz="1400" dirty="0" smtClean="0"/>
              <a:t>$12.00 </a:t>
            </a:r>
            <a:r>
              <a:rPr lang="en-US" sz="1400" dirty="0"/>
              <a:t>= </a:t>
            </a:r>
            <a:r>
              <a:rPr lang="en-US" sz="1400" dirty="0" smtClean="0"/>
              <a:t>$1200)</a:t>
            </a:r>
            <a:endParaRPr lang="en-US" sz="1400" dirty="0"/>
          </a:p>
        </p:txBody>
      </p:sp>
      <p:sp>
        <p:nvSpPr>
          <p:cNvPr id="59" name="Text Box 26"/>
          <p:cNvSpPr txBox="1">
            <a:spLocks noChangeArrowheads="1"/>
          </p:cNvSpPr>
          <p:nvPr/>
        </p:nvSpPr>
        <p:spPr bwMode="auto">
          <a:xfrm>
            <a:off x="6552572" y="3275810"/>
            <a:ext cx="1747840" cy="46355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200" b="1" dirty="0" smtClean="0">
                <a:cs typeface="Arial" pitchFamily="34" charset="0"/>
              </a:rPr>
              <a:t> “</a:t>
            </a:r>
            <a:r>
              <a:rPr lang="en-GB" altLang="en-US" sz="1200" b="1" dirty="0">
                <a:cs typeface="Arial" pitchFamily="34" charset="0"/>
              </a:rPr>
              <a:t>in the money</a:t>
            </a:r>
            <a:r>
              <a:rPr lang="en-GB" altLang="en-US" sz="1200" b="1" dirty="0" smtClean="0">
                <a:cs typeface="Arial" pitchFamily="34" charset="0"/>
              </a:rPr>
              <a:t>”</a:t>
            </a:r>
          </a:p>
          <a:p>
            <a:pPr eaLnBrk="1" hangingPunct="1"/>
            <a:r>
              <a:rPr lang="en-GB" altLang="en-US" sz="1200" b="1" dirty="0" smtClean="0">
                <a:cs typeface="Arial" pitchFamily="34" charset="0"/>
              </a:rPr>
              <a:t> (Exercise the option)</a:t>
            </a:r>
            <a:endParaRPr lang="en-GB" altLang="en-US" sz="1200" b="1" dirty="0">
              <a:cs typeface="Arial" pitchFamily="34" charset="0"/>
            </a:endParaRPr>
          </a:p>
        </p:txBody>
      </p:sp>
      <p:sp>
        <p:nvSpPr>
          <p:cNvPr id="63" name="Text Box 29"/>
          <p:cNvSpPr txBox="1">
            <a:spLocks noChangeArrowheads="1"/>
          </p:cNvSpPr>
          <p:nvPr/>
        </p:nvSpPr>
        <p:spPr bwMode="auto">
          <a:xfrm>
            <a:off x="6400166" y="5104613"/>
            <a:ext cx="2219326" cy="46355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200" b="1" dirty="0" smtClean="0">
                <a:cs typeface="Arial" pitchFamily="34" charset="0"/>
              </a:rPr>
              <a:t> “</a:t>
            </a:r>
            <a:r>
              <a:rPr lang="en-GB" altLang="en-US" sz="1200" b="1" dirty="0">
                <a:cs typeface="Arial" pitchFamily="34" charset="0"/>
              </a:rPr>
              <a:t>out of the money</a:t>
            </a:r>
            <a:r>
              <a:rPr lang="en-GB" altLang="en-US" sz="1200" b="1" dirty="0" smtClean="0">
                <a:cs typeface="Arial" pitchFamily="34" charset="0"/>
              </a:rPr>
              <a:t>” </a:t>
            </a:r>
          </a:p>
          <a:p>
            <a:pPr eaLnBrk="1" hangingPunct="1"/>
            <a:r>
              <a:rPr lang="en-GB" altLang="en-US" sz="1200" b="1" dirty="0" smtClean="0">
                <a:cs typeface="Arial" pitchFamily="34" charset="0"/>
              </a:rPr>
              <a:t>(Do not exercise the option)</a:t>
            </a:r>
            <a:endParaRPr lang="en-GB" altLang="en-US" sz="1200" b="1" dirty="0">
              <a:cs typeface="Arial" pitchFamily="34" charset="0"/>
            </a:endParaRPr>
          </a:p>
        </p:txBody>
      </p:sp>
      <p:grpSp>
        <p:nvGrpSpPr>
          <p:cNvPr id="67" name="Group 30"/>
          <p:cNvGrpSpPr>
            <a:grpSpLocks/>
          </p:cNvGrpSpPr>
          <p:nvPr/>
        </p:nvGrpSpPr>
        <p:grpSpPr bwMode="auto">
          <a:xfrm>
            <a:off x="6414450" y="4482610"/>
            <a:ext cx="2046288" cy="279400"/>
            <a:chOff x="3971" y="2490"/>
            <a:chExt cx="1289" cy="176"/>
          </a:xfrm>
        </p:grpSpPr>
        <p:sp>
          <p:nvSpPr>
            <p:cNvPr id="68" name="Text Box 31"/>
            <p:cNvSpPr txBox="1">
              <a:spLocks noChangeArrowheads="1"/>
            </p:cNvSpPr>
            <p:nvPr/>
          </p:nvSpPr>
          <p:spPr bwMode="auto">
            <a:xfrm>
              <a:off x="4451" y="2490"/>
              <a:ext cx="809" cy="17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200" b="1" dirty="0">
                  <a:cs typeface="Arial" pitchFamily="34" charset="0"/>
                </a:rPr>
                <a:t>“at the money”</a:t>
              </a:r>
            </a:p>
          </p:txBody>
        </p:sp>
        <p:sp>
          <p:nvSpPr>
            <p:cNvPr id="69" name="Line 32"/>
            <p:cNvSpPr>
              <a:spLocks noChangeShapeType="1"/>
            </p:cNvSpPr>
            <p:nvPr/>
          </p:nvSpPr>
          <p:spPr bwMode="auto">
            <a:xfrm flipH="1">
              <a:off x="3971" y="2592"/>
              <a:ext cx="524" cy="0"/>
            </a:xfrm>
            <a:prstGeom prst="line">
              <a:avLst/>
            </a:prstGeom>
            <a:ln w="63500" cmpd="sng">
              <a:headEnd/>
              <a:tailEnd type="triangle" w="med" len="med"/>
            </a:ln>
            <a:effectLst/>
            <a:extLst/>
          </p:spPr>
          <p:style>
            <a:lnRef idx="3">
              <a:schemeClr val="accent1"/>
            </a:lnRef>
            <a:fillRef idx="0">
              <a:schemeClr val="accent1"/>
            </a:fillRef>
            <a:effectRef idx="2">
              <a:schemeClr val="accent1"/>
            </a:effectRef>
            <a:fontRef idx="minor">
              <a:schemeClr val="tx1"/>
            </a:fontRef>
          </p:style>
          <p:txBody>
            <a:bodyPr wrap="square" lIns="90000" tIns="46800" rIns="90000" bIns="46800">
              <a:spAutoFit/>
            </a:bodyPr>
            <a:lstStyle/>
            <a:p>
              <a:endParaRPr lang="en-US" sz="1200">
                <a:latin typeface="Arial" pitchFamily="34" charset="0"/>
                <a:cs typeface="Arial" pitchFamily="34" charset="0"/>
              </a:endParaRPr>
            </a:p>
          </p:txBody>
        </p:sp>
      </p:grpSp>
      <p:sp>
        <p:nvSpPr>
          <p:cNvPr id="78" name="Freeform 2"/>
          <p:cNvSpPr>
            <a:spLocks/>
          </p:cNvSpPr>
          <p:nvPr/>
        </p:nvSpPr>
        <p:spPr bwMode="auto">
          <a:xfrm>
            <a:off x="1046892" y="3068638"/>
            <a:ext cx="4167187" cy="1739900"/>
          </a:xfrm>
          <a:custGeom>
            <a:avLst/>
            <a:gdLst>
              <a:gd name="T0" fmla="*/ 0 w 2625"/>
              <a:gd name="T1" fmla="*/ 2147483646 h 1096"/>
              <a:gd name="T2" fmla="*/ 2147483646 w 2625"/>
              <a:gd name="T3" fmla="*/ 2147483646 h 1096"/>
              <a:gd name="T4" fmla="*/ 2147483646 w 2625"/>
              <a:gd name="T5" fmla="*/ 2147483646 h 1096"/>
              <a:gd name="T6" fmla="*/ 2147483646 w 2625"/>
              <a:gd name="T7" fmla="*/ 2147483646 h 1096"/>
              <a:gd name="T8" fmla="*/ 2147483646 w 2625"/>
              <a:gd name="T9" fmla="*/ 2147483646 h 1096"/>
              <a:gd name="T10" fmla="*/ 2147483646 w 2625"/>
              <a:gd name="T11" fmla="*/ 2147483646 h 1096"/>
              <a:gd name="T12" fmla="*/ 2147483646 w 2625"/>
              <a:gd name="T13" fmla="*/ 2147483646 h 1096"/>
              <a:gd name="T14" fmla="*/ 2147483646 w 2625"/>
              <a:gd name="T15" fmla="*/ 2147483646 h 1096"/>
              <a:gd name="T16" fmla="*/ 2147483646 w 2625"/>
              <a:gd name="T17" fmla="*/ 2147483646 h 1096"/>
              <a:gd name="T18" fmla="*/ 2147483646 w 2625"/>
              <a:gd name="T19" fmla="*/ 2147483646 h 1096"/>
              <a:gd name="T20" fmla="*/ 2147483646 w 2625"/>
              <a:gd name="T21" fmla="*/ 2147483646 h 1096"/>
              <a:gd name="T22" fmla="*/ 2147483646 w 2625"/>
              <a:gd name="T23" fmla="*/ 2147483646 h 1096"/>
              <a:gd name="T24" fmla="*/ 2147483646 w 2625"/>
              <a:gd name="T25" fmla="*/ 2147483646 h 1096"/>
              <a:gd name="T26" fmla="*/ 2147483646 w 2625"/>
              <a:gd name="T27" fmla="*/ 2147483646 h 1096"/>
              <a:gd name="T28" fmla="*/ 2147483646 w 2625"/>
              <a:gd name="T29" fmla="*/ 2147483646 h 1096"/>
              <a:gd name="T30" fmla="*/ 2147483646 w 2625"/>
              <a:gd name="T31" fmla="*/ 2147483646 h 1096"/>
              <a:gd name="T32" fmla="*/ 2147483646 w 2625"/>
              <a:gd name="T33" fmla="*/ 2147483646 h 1096"/>
              <a:gd name="T34" fmla="*/ 2147483646 w 2625"/>
              <a:gd name="T35" fmla="*/ 2147483646 h 1096"/>
              <a:gd name="T36" fmla="*/ 2147483646 w 2625"/>
              <a:gd name="T37" fmla="*/ 2147483646 h 1096"/>
              <a:gd name="T38" fmla="*/ 2147483646 w 2625"/>
              <a:gd name="T39" fmla="*/ 2147483646 h 1096"/>
              <a:gd name="T40" fmla="*/ 2147483646 w 2625"/>
              <a:gd name="T41" fmla="*/ 2147483646 h 1096"/>
              <a:gd name="T42" fmla="*/ 2147483646 w 2625"/>
              <a:gd name="T43" fmla="*/ 2147483646 h 1096"/>
              <a:gd name="T44" fmla="*/ 2147483646 w 2625"/>
              <a:gd name="T45" fmla="*/ 2147483646 h 1096"/>
              <a:gd name="T46" fmla="*/ 2147483646 w 2625"/>
              <a:gd name="T47" fmla="*/ 2147483646 h 1096"/>
              <a:gd name="T48" fmla="*/ 2147483646 w 2625"/>
              <a:gd name="T49" fmla="*/ 2147483646 h 1096"/>
              <a:gd name="T50" fmla="*/ 2147483646 w 2625"/>
              <a:gd name="T51" fmla="*/ 2147483646 h 1096"/>
              <a:gd name="T52" fmla="*/ 2147483646 w 2625"/>
              <a:gd name="T53" fmla="*/ 2147483646 h 1096"/>
              <a:gd name="T54" fmla="*/ 2147483646 w 2625"/>
              <a:gd name="T55" fmla="*/ 2147483646 h 1096"/>
              <a:gd name="T56" fmla="*/ 2147483646 w 2625"/>
              <a:gd name="T57" fmla="*/ 2147483646 h 1096"/>
              <a:gd name="T58" fmla="*/ 2147483646 w 2625"/>
              <a:gd name="T59" fmla="*/ 2147483646 h 1096"/>
              <a:gd name="T60" fmla="*/ 2147483646 w 2625"/>
              <a:gd name="T61" fmla="*/ 2147483646 h 1096"/>
              <a:gd name="T62" fmla="*/ 2147483646 w 2625"/>
              <a:gd name="T63" fmla="*/ 2147483646 h 1096"/>
              <a:gd name="T64" fmla="*/ 2147483646 w 2625"/>
              <a:gd name="T65" fmla="*/ 2147483646 h 1096"/>
              <a:gd name="T66" fmla="*/ 2147483646 w 2625"/>
              <a:gd name="T67" fmla="*/ 2147483646 h 1096"/>
              <a:gd name="T68" fmla="*/ 2147483646 w 2625"/>
              <a:gd name="T69" fmla="*/ 2147483646 h 1096"/>
              <a:gd name="T70" fmla="*/ 2147483646 w 2625"/>
              <a:gd name="T71" fmla="*/ 2147483646 h 1096"/>
              <a:gd name="T72" fmla="*/ 2147483646 w 2625"/>
              <a:gd name="T73" fmla="*/ 2147483646 h 1096"/>
              <a:gd name="T74" fmla="*/ 2147483646 w 2625"/>
              <a:gd name="T75" fmla="*/ 2147483646 h 1096"/>
              <a:gd name="T76" fmla="*/ 2147483646 w 2625"/>
              <a:gd name="T77" fmla="*/ 2147483646 h 1096"/>
              <a:gd name="T78" fmla="*/ 2147483646 w 2625"/>
              <a:gd name="T79" fmla="*/ 2147483646 h 1096"/>
              <a:gd name="T80" fmla="*/ 2147483646 w 2625"/>
              <a:gd name="T81" fmla="*/ 2147483646 h 1096"/>
              <a:gd name="T82" fmla="*/ 2147483646 w 2625"/>
              <a:gd name="T83" fmla="*/ 2147483646 h 1096"/>
              <a:gd name="T84" fmla="*/ 2147483646 w 2625"/>
              <a:gd name="T85" fmla="*/ 2147483646 h 1096"/>
              <a:gd name="T86" fmla="*/ 2147483646 w 2625"/>
              <a:gd name="T87" fmla="*/ 2147483646 h 1096"/>
              <a:gd name="T88" fmla="*/ 2147483646 w 2625"/>
              <a:gd name="T89" fmla="*/ 2147483646 h 10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25"/>
              <a:gd name="T136" fmla="*/ 0 h 1096"/>
              <a:gd name="T137" fmla="*/ 2625 w 2625"/>
              <a:gd name="T138" fmla="*/ 1096 h 10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25" h="1096">
                <a:moveTo>
                  <a:pt x="0" y="624"/>
                </a:moveTo>
                <a:cubicBezTo>
                  <a:pt x="10" y="618"/>
                  <a:pt x="23" y="615"/>
                  <a:pt x="29" y="605"/>
                </a:cubicBezTo>
                <a:cubicBezTo>
                  <a:pt x="59" y="556"/>
                  <a:pt x="53" y="483"/>
                  <a:pt x="85" y="435"/>
                </a:cubicBezTo>
                <a:cubicBezTo>
                  <a:pt x="110" y="397"/>
                  <a:pt x="113" y="377"/>
                  <a:pt x="151" y="360"/>
                </a:cubicBezTo>
                <a:cubicBezTo>
                  <a:pt x="169" y="352"/>
                  <a:pt x="208" y="341"/>
                  <a:pt x="208" y="341"/>
                </a:cubicBezTo>
                <a:cubicBezTo>
                  <a:pt x="224" y="344"/>
                  <a:pt x="240" y="343"/>
                  <a:pt x="255" y="350"/>
                </a:cubicBezTo>
                <a:cubicBezTo>
                  <a:pt x="276" y="359"/>
                  <a:pt x="312" y="388"/>
                  <a:pt x="312" y="388"/>
                </a:cubicBezTo>
                <a:cubicBezTo>
                  <a:pt x="335" y="421"/>
                  <a:pt x="358" y="425"/>
                  <a:pt x="387" y="454"/>
                </a:cubicBezTo>
                <a:cubicBezTo>
                  <a:pt x="419" y="451"/>
                  <a:pt x="454" y="459"/>
                  <a:pt x="482" y="445"/>
                </a:cubicBezTo>
                <a:cubicBezTo>
                  <a:pt x="493" y="439"/>
                  <a:pt x="536" y="362"/>
                  <a:pt x="567" y="341"/>
                </a:cubicBezTo>
                <a:cubicBezTo>
                  <a:pt x="580" y="298"/>
                  <a:pt x="617" y="265"/>
                  <a:pt x="642" y="227"/>
                </a:cubicBezTo>
                <a:cubicBezTo>
                  <a:pt x="661" y="198"/>
                  <a:pt x="670" y="163"/>
                  <a:pt x="690" y="133"/>
                </a:cubicBezTo>
                <a:cubicBezTo>
                  <a:pt x="702" y="96"/>
                  <a:pt x="713" y="79"/>
                  <a:pt x="746" y="57"/>
                </a:cubicBezTo>
                <a:cubicBezTo>
                  <a:pt x="785" y="0"/>
                  <a:pt x="813" y="22"/>
                  <a:pt x="888" y="29"/>
                </a:cubicBezTo>
                <a:cubicBezTo>
                  <a:pt x="931" y="72"/>
                  <a:pt x="942" y="128"/>
                  <a:pt x="992" y="161"/>
                </a:cubicBezTo>
                <a:cubicBezTo>
                  <a:pt x="1008" y="212"/>
                  <a:pt x="995" y="180"/>
                  <a:pt x="1039" y="246"/>
                </a:cubicBezTo>
                <a:cubicBezTo>
                  <a:pt x="1045" y="256"/>
                  <a:pt x="1058" y="275"/>
                  <a:pt x="1058" y="275"/>
                </a:cubicBezTo>
                <a:cubicBezTo>
                  <a:pt x="1074" y="324"/>
                  <a:pt x="1062" y="296"/>
                  <a:pt x="1105" y="360"/>
                </a:cubicBezTo>
                <a:cubicBezTo>
                  <a:pt x="1111" y="369"/>
                  <a:pt x="1124" y="388"/>
                  <a:pt x="1124" y="388"/>
                </a:cubicBezTo>
                <a:cubicBezTo>
                  <a:pt x="1138" y="431"/>
                  <a:pt x="1165" y="464"/>
                  <a:pt x="1190" y="501"/>
                </a:cubicBezTo>
                <a:cubicBezTo>
                  <a:pt x="1196" y="511"/>
                  <a:pt x="1203" y="520"/>
                  <a:pt x="1209" y="530"/>
                </a:cubicBezTo>
                <a:cubicBezTo>
                  <a:pt x="1215" y="539"/>
                  <a:pt x="1228" y="558"/>
                  <a:pt x="1228" y="558"/>
                </a:cubicBezTo>
                <a:cubicBezTo>
                  <a:pt x="1244" y="607"/>
                  <a:pt x="1232" y="579"/>
                  <a:pt x="1275" y="643"/>
                </a:cubicBezTo>
                <a:cubicBezTo>
                  <a:pt x="1281" y="652"/>
                  <a:pt x="1294" y="671"/>
                  <a:pt x="1294" y="671"/>
                </a:cubicBezTo>
                <a:cubicBezTo>
                  <a:pt x="1304" y="704"/>
                  <a:pt x="1313" y="728"/>
                  <a:pt x="1332" y="756"/>
                </a:cubicBezTo>
                <a:cubicBezTo>
                  <a:pt x="1345" y="799"/>
                  <a:pt x="1367" y="839"/>
                  <a:pt x="1398" y="870"/>
                </a:cubicBezTo>
                <a:cubicBezTo>
                  <a:pt x="1419" y="934"/>
                  <a:pt x="1392" y="860"/>
                  <a:pt x="1426" y="926"/>
                </a:cubicBezTo>
                <a:cubicBezTo>
                  <a:pt x="1478" y="1027"/>
                  <a:pt x="1497" y="1062"/>
                  <a:pt x="1606" y="1096"/>
                </a:cubicBezTo>
                <a:cubicBezTo>
                  <a:pt x="1631" y="1093"/>
                  <a:pt x="1657" y="1096"/>
                  <a:pt x="1681" y="1087"/>
                </a:cubicBezTo>
                <a:cubicBezTo>
                  <a:pt x="1718" y="1073"/>
                  <a:pt x="1703" y="1054"/>
                  <a:pt x="1719" y="1030"/>
                </a:cubicBezTo>
                <a:cubicBezTo>
                  <a:pt x="1726" y="1019"/>
                  <a:pt x="1739" y="1012"/>
                  <a:pt x="1747" y="1002"/>
                </a:cubicBezTo>
                <a:cubicBezTo>
                  <a:pt x="1768" y="975"/>
                  <a:pt x="1785" y="945"/>
                  <a:pt x="1804" y="917"/>
                </a:cubicBezTo>
                <a:cubicBezTo>
                  <a:pt x="1821" y="891"/>
                  <a:pt x="1825" y="880"/>
                  <a:pt x="1851" y="860"/>
                </a:cubicBezTo>
                <a:cubicBezTo>
                  <a:pt x="1869" y="846"/>
                  <a:pt x="1908" y="822"/>
                  <a:pt x="1908" y="822"/>
                </a:cubicBezTo>
                <a:cubicBezTo>
                  <a:pt x="1946" y="829"/>
                  <a:pt x="1966" y="825"/>
                  <a:pt x="1993" y="851"/>
                </a:cubicBezTo>
                <a:cubicBezTo>
                  <a:pt x="2035" y="893"/>
                  <a:pt x="2055" y="954"/>
                  <a:pt x="2115" y="973"/>
                </a:cubicBezTo>
                <a:cubicBezTo>
                  <a:pt x="2172" y="1010"/>
                  <a:pt x="2178" y="1001"/>
                  <a:pt x="2257" y="992"/>
                </a:cubicBezTo>
                <a:cubicBezTo>
                  <a:pt x="2270" y="973"/>
                  <a:pt x="2288" y="958"/>
                  <a:pt x="2295" y="936"/>
                </a:cubicBezTo>
                <a:cubicBezTo>
                  <a:pt x="2298" y="926"/>
                  <a:pt x="2299" y="916"/>
                  <a:pt x="2304" y="907"/>
                </a:cubicBezTo>
                <a:cubicBezTo>
                  <a:pt x="2315" y="887"/>
                  <a:pt x="2329" y="870"/>
                  <a:pt x="2342" y="851"/>
                </a:cubicBezTo>
                <a:cubicBezTo>
                  <a:pt x="2348" y="841"/>
                  <a:pt x="2361" y="822"/>
                  <a:pt x="2361" y="822"/>
                </a:cubicBezTo>
                <a:cubicBezTo>
                  <a:pt x="2381" y="760"/>
                  <a:pt x="2429" y="688"/>
                  <a:pt x="2484" y="652"/>
                </a:cubicBezTo>
                <a:cubicBezTo>
                  <a:pt x="2499" y="605"/>
                  <a:pt x="2539" y="577"/>
                  <a:pt x="2569" y="539"/>
                </a:cubicBezTo>
                <a:cubicBezTo>
                  <a:pt x="2583" y="521"/>
                  <a:pt x="2594" y="501"/>
                  <a:pt x="2606" y="482"/>
                </a:cubicBezTo>
                <a:cubicBezTo>
                  <a:pt x="2612" y="473"/>
                  <a:pt x="2625" y="454"/>
                  <a:pt x="2625" y="454"/>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US"/>
          </a:p>
        </p:txBody>
      </p:sp>
      <p:grpSp>
        <p:nvGrpSpPr>
          <p:cNvPr id="79" name="Group 5"/>
          <p:cNvGrpSpPr>
            <a:grpSpLocks/>
          </p:cNvGrpSpPr>
          <p:nvPr/>
        </p:nvGrpSpPr>
        <p:grpSpPr bwMode="auto">
          <a:xfrm>
            <a:off x="216629" y="4241800"/>
            <a:ext cx="5619750" cy="309563"/>
            <a:chOff x="934" y="2419"/>
            <a:chExt cx="3540" cy="195"/>
          </a:xfrm>
        </p:grpSpPr>
        <p:grpSp>
          <p:nvGrpSpPr>
            <p:cNvPr id="80" name="Group 6"/>
            <p:cNvGrpSpPr>
              <a:grpSpLocks/>
            </p:cNvGrpSpPr>
            <p:nvPr/>
          </p:nvGrpSpPr>
          <p:grpSpPr bwMode="auto">
            <a:xfrm>
              <a:off x="1474" y="2419"/>
              <a:ext cx="3000" cy="195"/>
              <a:chOff x="1474" y="2419"/>
              <a:chExt cx="3000" cy="195"/>
            </a:xfrm>
          </p:grpSpPr>
          <p:sp>
            <p:nvSpPr>
              <p:cNvPr id="82" name="Line 7"/>
              <p:cNvSpPr>
                <a:spLocks noChangeShapeType="1"/>
              </p:cNvSpPr>
              <p:nvPr/>
            </p:nvSpPr>
            <p:spPr bwMode="auto">
              <a:xfrm>
                <a:off x="1474" y="2592"/>
                <a:ext cx="255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square" lIns="90000" tIns="46800" rIns="90000" bIns="46800">
                <a:spAutoFit/>
              </a:bodyPr>
              <a:lstStyle/>
              <a:p>
                <a:endParaRPr lang="en-US"/>
              </a:p>
            </p:txBody>
          </p:sp>
          <p:sp>
            <p:nvSpPr>
              <p:cNvPr id="83" name="Text Box 8"/>
              <p:cNvSpPr txBox="1">
                <a:spLocks noChangeArrowheads="1"/>
              </p:cNvSpPr>
              <p:nvPr/>
            </p:nvSpPr>
            <p:spPr bwMode="auto">
              <a:xfrm>
                <a:off x="4045" y="2419"/>
                <a:ext cx="42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dirty="0" smtClean="0"/>
                  <a:t>Strike</a:t>
                </a:r>
                <a:endParaRPr lang="en-GB" altLang="en-US" sz="1400" b="1" dirty="0"/>
              </a:p>
            </p:txBody>
          </p:sp>
        </p:grpSp>
        <p:sp>
          <p:nvSpPr>
            <p:cNvPr id="81" name="Text Box 9"/>
            <p:cNvSpPr txBox="1">
              <a:spLocks noChangeArrowheads="1"/>
            </p:cNvSpPr>
            <p:nvPr/>
          </p:nvSpPr>
          <p:spPr bwMode="auto">
            <a:xfrm>
              <a:off x="934" y="2419"/>
              <a:ext cx="36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a:cs typeface="Arial" panose="020B0604020202020204" pitchFamily="34" charset="0"/>
                </a:rPr>
                <a:t>$100</a:t>
              </a:r>
            </a:p>
          </p:txBody>
        </p:sp>
      </p:grpSp>
      <p:grpSp>
        <p:nvGrpSpPr>
          <p:cNvPr id="84" name="Group 10"/>
          <p:cNvGrpSpPr>
            <a:grpSpLocks/>
          </p:cNvGrpSpPr>
          <p:nvPr/>
        </p:nvGrpSpPr>
        <p:grpSpPr bwMode="auto">
          <a:xfrm>
            <a:off x="195992" y="2743200"/>
            <a:ext cx="5568950" cy="3702050"/>
            <a:chOff x="887" y="1296"/>
            <a:chExt cx="3508" cy="2332"/>
          </a:xfrm>
        </p:grpSpPr>
        <p:grpSp>
          <p:nvGrpSpPr>
            <p:cNvPr id="85" name="Group 11"/>
            <p:cNvGrpSpPr>
              <a:grpSpLocks/>
            </p:cNvGrpSpPr>
            <p:nvPr/>
          </p:nvGrpSpPr>
          <p:grpSpPr bwMode="auto">
            <a:xfrm>
              <a:off x="887" y="1296"/>
              <a:ext cx="553" cy="2208"/>
              <a:chOff x="887" y="1296"/>
              <a:chExt cx="553" cy="2208"/>
            </a:xfrm>
          </p:grpSpPr>
          <p:sp>
            <p:nvSpPr>
              <p:cNvPr id="89" name="Line 12"/>
              <p:cNvSpPr>
                <a:spLocks noChangeShapeType="1"/>
              </p:cNvSpPr>
              <p:nvPr/>
            </p:nvSpPr>
            <p:spPr bwMode="auto">
              <a:xfrm flipV="1">
                <a:off x="1440" y="1440"/>
                <a:ext cx="0" cy="206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90" name="Text Box 13"/>
              <p:cNvSpPr txBox="1">
                <a:spLocks noChangeArrowheads="1"/>
              </p:cNvSpPr>
              <p:nvPr/>
            </p:nvSpPr>
            <p:spPr bwMode="auto">
              <a:xfrm>
                <a:off x="887" y="1296"/>
                <a:ext cx="3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dirty="0">
                    <a:cs typeface="Arial" panose="020B0604020202020204" pitchFamily="34" charset="0"/>
                  </a:rPr>
                  <a:t>Price</a:t>
                </a:r>
              </a:p>
            </p:txBody>
          </p:sp>
        </p:grpSp>
        <p:grpSp>
          <p:nvGrpSpPr>
            <p:cNvPr id="86" name="Group 14"/>
            <p:cNvGrpSpPr>
              <a:grpSpLocks/>
            </p:cNvGrpSpPr>
            <p:nvPr/>
          </p:nvGrpSpPr>
          <p:grpSpPr bwMode="auto">
            <a:xfrm>
              <a:off x="1439" y="3433"/>
              <a:ext cx="2956" cy="195"/>
              <a:chOff x="1439" y="3433"/>
              <a:chExt cx="2956" cy="195"/>
            </a:xfrm>
          </p:grpSpPr>
          <p:sp>
            <p:nvSpPr>
              <p:cNvPr id="87" name="Line 15"/>
              <p:cNvSpPr>
                <a:spLocks noChangeShapeType="1"/>
              </p:cNvSpPr>
              <p:nvPr/>
            </p:nvSpPr>
            <p:spPr bwMode="auto">
              <a:xfrm>
                <a:off x="1439" y="3504"/>
                <a:ext cx="259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88" name="Text Box 16"/>
              <p:cNvSpPr txBox="1">
                <a:spLocks noChangeArrowheads="1"/>
              </p:cNvSpPr>
              <p:nvPr/>
            </p:nvSpPr>
            <p:spPr bwMode="auto">
              <a:xfrm>
                <a:off x="4019" y="3433"/>
                <a:ext cx="3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a:cs typeface="Arial" panose="020B0604020202020204" pitchFamily="34" charset="0"/>
                  </a:rPr>
                  <a:t>Time</a:t>
                </a:r>
              </a:p>
            </p:txBody>
          </p:sp>
        </p:grpSp>
      </p:grpSp>
      <p:sp>
        <p:nvSpPr>
          <p:cNvPr id="91" name="Oval 19"/>
          <p:cNvSpPr>
            <a:spLocks noChangeArrowheads="1"/>
          </p:cNvSpPr>
          <p:nvPr/>
        </p:nvSpPr>
        <p:spPr bwMode="auto">
          <a:xfrm>
            <a:off x="978629" y="3983038"/>
            <a:ext cx="152400" cy="152400"/>
          </a:xfrm>
          <a:prstGeom prst="ellipse">
            <a:avLst/>
          </a:prstGeom>
          <a:solidFill>
            <a:srgbClr val="FFFF99"/>
          </a:solidFill>
          <a:ln w="25400">
            <a:solidFill>
              <a:schemeClr val="tx1"/>
            </a:solidFill>
            <a:round/>
            <a:headEnd/>
            <a:tailEnd/>
          </a:ln>
        </p:spPr>
        <p:txBody>
          <a:bodyPr wrap="none" lIns="90000" tIns="46800" rIns="90000" bIns="4680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pSp>
        <p:nvGrpSpPr>
          <p:cNvPr id="92" name="Group 20"/>
          <p:cNvGrpSpPr>
            <a:grpSpLocks/>
          </p:cNvGrpSpPr>
          <p:nvPr/>
        </p:nvGrpSpPr>
        <p:grpSpPr bwMode="auto">
          <a:xfrm>
            <a:off x="202342" y="3187700"/>
            <a:ext cx="6119813" cy="906463"/>
            <a:chOff x="-9" y="1680"/>
            <a:chExt cx="3855" cy="571"/>
          </a:xfrm>
        </p:grpSpPr>
        <p:sp>
          <p:nvSpPr>
            <p:cNvPr id="93" name="Line 21"/>
            <p:cNvSpPr>
              <a:spLocks noChangeShapeType="1"/>
            </p:cNvSpPr>
            <p:nvPr/>
          </p:nvSpPr>
          <p:spPr bwMode="auto">
            <a:xfrm>
              <a:off x="527" y="1824"/>
              <a:ext cx="2593" cy="0"/>
            </a:xfrm>
            <a:prstGeom prst="line">
              <a:avLst/>
            </a:prstGeom>
            <a:noFill/>
            <a:ln w="25400">
              <a:solidFill>
                <a:srgbClr val="FFC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94" name="Text Box 22"/>
            <p:cNvSpPr txBox="1">
              <a:spLocks noChangeArrowheads="1"/>
            </p:cNvSpPr>
            <p:nvPr/>
          </p:nvSpPr>
          <p:spPr bwMode="auto">
            <a:xfrm>
              <a:off x="3132" y="1680"/>
              <a:ext cx="71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dirty="0" smtClean="0">
                  <a:cs typeface="Arial" panose="020B0604020202020204" pitchFamily="34" charset="0"/>
                </a:rPr>
                <a:t>Breakeven</a:t>
              </a:r>
              <a:endParaRPr lang="en-GB" altLang="en-US" sz="1400" b="1" dirty="0">
                <a:cs typeface="Arial" panose="020B0604020202020204" pitchFamily="34" charset="0"/>
              </a:endParaRPr>
            </a:p>
          </p:txBody>
        </p:sp>
        <p:sp>
          <p:nvSpPr>
            <p:cNvPr id="95" name="Text Box 23"/>
            <p:cNvSpPr txBox="1">
              <a:spLocks noChangeArrowheads="1"/>
            </p:cNvSpPr>
            <p:nvPr/>
          </p:nvSpPr>
          <p:spPr bwMode="auto">
            <a:xfrm>
              <a:off x="-9" y="2056"/>
              <a:ext cx="35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a:cs typeface="Arial" panose="020B0604020202020204" pitchFamily="34" charset="0"/>
                </a:rPr>
                <a:t>$110</a:t>
              </a:r>
            </a:p>
          </p:txBody>
        </p:sp>
      </p:grpSp>
      <p:sp>
        <p:nvSpPr>
          <p:cNvPr id="96" name="Text Box 9"/>
          <p:cNvSpPr txBox="1">
            <a:spLocks noChangeArrowheads="1"/>
          </p:cNvSpPr>
          <p:nvPr/>
        </p:nvSpPr>
        <p:spPr bwMode="auto">
          <a:xfrm>
            <a:off x="324579" y="5022850"/>
            <a:ext cx="48101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1400" b="1">
                <a:cs typeface="Arial" panose="020B0604020202020204" pitchFamily="34" charset="0"/>
              </a:rPr>
              <a:t>$80</a:t>
            </a:r>
          </a:p>
        </p:txBody>
      </p:sp>
      <p:sp>
        <p:nvSpPr>
          <p:cNvPr id="4" name="Up-Down Arrow 3"/>
          <p:cNvSpPr/>
          <p:nvPr/>
        </p:nvSpPr>
        <p:spPr>
          <a:xfrm>
            <a:off x="6101171" y="3411839"/>
            <a:ext cx="292449" cy="1041400"/>
          </a:xfrm>
          <a:prstGeom prst="up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sp>
        <p:nvSpPr>
          <p:cNvPr id="98" name="Up-Down Arrow 97"/>
          <p:cNvSpPr/>
          <p:nvPr/>
        </p:nvSpPr>
        <p:spPr>
          <a:xfrm>
            <a:off x="6101171" y="4791381"/>
            <a:ext cx="292449" cy="1041400"/>
          </a:xfrm>
          <a:prstGeom prst="up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spTree>
    <p:extLst>
      <p:ext uri="{BB962C8B-B14F-4D97-AF65-F5344CB8AC3E}">
        <p14:creationId xmlns:p14="http://schemas.microsoft.com/office/powerpoint/2010/main" val="243829959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Text Placeholder 2"/>
          <p:cNvSpPr>
            <a:spLocks noGrp="1"/>
          </p:cNvSpPr>
          <p:nvPr>
            <p:ph type="body" sz="quarter" idx="10"/>
          </p:nvPr>
        </p:nvSpPr>
        <p:spPr/>
        <p:txBody>
          <a:bodyPr/>
          <a:lstStyle/>
          <a:p>
            <a:pPr marL="0" indent="0">
              <a:buNone/>
            </a:pPr>
            <a:r>
              <a:rPr lang="en-US" altLang="en-US" sz="1400" dirty="0" smtClean="0"/>
              <a:t>What is CCP?</a:t>
            </a:r>
          </a:p>
          <a:p>
            <a:r>
              <a:rPr lang="en-US" altLang="en-US" sz="1400" dirty="0" smtClean="0"/>
              <a:t>Central Counterparty Clearing (CCP) or Clearing House</a:t>
            </a:r>
          </a:p>
          <a:p>
            <a:pPr lvl="1"/>
            <a:r>
              <a:rPr lang="en-US" altLang="en-US" sz="1400" dirty="0" smtClean="0"/>
              <a:t>Agency established by a stock or commodity exchange (CCP)</a:t>
            </a:r>
          </a:p>
          <a:p>
            <a:pPr lvl="1">
              <a:spcAft>
                <a:spcPts val="2400"/>
              </a:spcAft>
            </a:pPr>
            <a:r>
              <a:rPr lang="en-US" altLang="en-US" sz="1400" dirty="0" smtClean="0"/>
              <a:t>Facilitates clearing of OTC derivative trades</a:t>
            </a:r>
          </a:p>
          <a:p>
            <a:pPr marL="0" indent="0">
              <a:buNone/>
            </a:pPr>
            <a:r>
              <a:rPr lang="en-US" altLang="en-US" sz="1400" dirty="0" smtClean="0"/>
              <a:t>What is Variation Margin?</a:t>
            </a:r>
          </a:p>
          <a:p>
            <a:r>
              <a:rPr lang="en-US" altLang="en-US" sz="1400" dirty="0" smtClean="0"/>
              <a:t>Collateral that is collected or returned by the CCP based on the MTM value is called Variation margin</a:t>
            </a:r>
            <a:endParaRPr lang="en-US" altLang="en-US" sz="1400" dirty="0"/>
          </a:p>
        </p:txBody>
      </p:sp>
      <p:sp>
        <p:nvSpPr>
          <p:cNvPr id="237570" name="Title 1"/>
          <p:cNvSpPr>
            <a:spLocks noGrp="1"/>
          </p:cNvSpPr>
          <p:nvPr>
            <p:ph type="title"/>
          </p:nvPr>
        </p:nvSpPr>
        <p:spPr/>
        <p:txBody>
          <a:bodyPr/>
          <a:lstStyle/>
          <a:p>
            <a:r>
              <a:rPr lang="en-US" altLang="en-US" smtClean="0"/>
              <a:t>Questions? OTC Clearing</a:t>
            </a:r>
            <a:endParaRPr lang="en-US" altLang="en-US" dirty="0" smtClean="0"/>
          </a:p>
        </p:txBody>
      </p:sp>
      <p:sp>
        <p:nvSpPr>
          <p:cNvPr id="4" name="Flowchart: Merge 3">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320388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904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19046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5" presetClass="emph" presetSubtype="0" nodeType="clickEffect">
                                  <p:stCondLst>
                                    <p:cond delay="0"/>
                                  </p:stCondLst>
                                  <p:iterate type="lt">
                                    <p:tmAbs val="25"/>
                                  </p:iterate>
                                  <p:childTnLst>
                                    <p:set>
                                      <p:cBhvr override="childStyle">
                                        <p:cTn id="18" dur="indefinite"/>
                                        <p:tgtEl>
                                          <p:spTgt spid="190467">
                                            <p:txEl>
                                              <p:pRg st="1" end="1"/>
                                            </p:txEl>
                                          </p:spTgt>
                                        </p:tgtEl>
                                        <p:attrNameLst>
                                          <p:attrName>style.fontWeight</p:attrName>
                                        </p:attrNameLst>
                                      </p:cBhvr>
                                      <p:to>
                                        <p:strVal val="bold"/>
                                      </p:to>
                                    </p:set>
                                  </p:childTnLst>
                                </p:cTn>
                              </p:par>
                              <p:par>
                                <p:cTn id="19" presetID="15" presetClass="emph" presetSubtype="0" nodeType="withEffect">
                                  <p:stCondLst>
                                    <p:cond delay="0"/>
                                  </p:stCondLst>
                                  <p:iterate type="lt">
                                    <p:tmAbs val="25"/>
                                  </p:iterate>
                                  <p:childTnLst>
                                    <p:set>
                                      <p:cBhvr override="childStyle">
                                        <p:cTn id="20" dur="indefinite"/>
                                        <p:tgtEl>
                                          <p:spTgt spid="190467">
                                            <p:txEl>
                                              <p:pRg st="2" end="2"/>
                                            </p:txEl>
                                          </p:spTgt>
                                        </p:tgtEl>
                                        <p:attrNameLst>
                                          <p:attrName>style.fontWeight</p:attrName>
                                        </p:attrNameLst>
                                      </p:cBhvr>
                                      <p:to>
                                        <p:strVal val="bold"/>
                                      </p:to>
                                    </p:set>
                                  </p:childTnLst>
                                </p:cTn>
                              </p:par>
                              <p:par>
                                <p:cTn id="21" presetID="15" presetClass="emph" presetSubtype="0" nodeType="withEffect">
                                  <p:stCondLst>
                                    <p:cond delay="0"/>
                                  </p:stCondLst>
                                  <p:iterate type="lt">
                                    <p:tmAbs val="25"/>
                                  </p:iterate>
                                  <p:childTnLst>
                                    <p:set>
                                      <p:cBhvr override="childStyle">
                                        <p:cTn id="22" dur="indefinite"/>
                                        <p:tgtEl>
                                          <p:spTgt spid="190467">
                                            <p:txEl>
                                              <p:pRg st="3" end="3"/>
                                            </p:txEl>
                                          </p:spTgt>
                                        </p:tgtEl>
                                        <p:attrNameLst>
                                          <p:attrName>style.fontWeight</p:attrName>
                                        </p:attrNameLst>
                                      </p:cBhvr>
                                      <p:to>
                                        <p:strVal val="bol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iterate type="lt">
                                    <p:tmAbs val="0"/>
                                  </p:iterate>
                                  <p:childTnLst>
                                    <p:set>
                                      <p:cBhvr>
                                        <p:cTn id="30"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190467">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3"/>
          <p:cNvSpPr>
            <a:spLocks noGrp="1"/>
          </p:cNvSpPr>
          <p:nvPr>
            <p:ph type="title"/>
          </p:nvPr>
        </p:nvSpPr>
        <p:spPr bwMode="auto">
          <a:xfrm>
            <a:off x="779463" y="5033963"/>
            <a:ext cx="8072437"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dirty="0" smtClean="0"/>
              <a:t>Thank You</a:t>
            </a:r>
          </a:p>
        </p:txBody>
      </p:sp>
    </p:spTree>
    <p:extLst>
      <p:ext uri="{BB962C8B-B14F-4D97-AF65-F5344CB8AC3E}">
        <p14:creationId xmlns:p14="http://schemas.microsoft.com/office/powerpoint/2010/main" val="371595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Merge 22">
            <a:hlinkClick r:id="rId3"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5" name="Text Placeholder 4"/>
          <p:cNvSpPr>
            <a:spLocks noGrp="1"/>
          </p:cNvSpPr>
          <p:nvPr>
            <p:ph type="body" sz="quarter" idx="10"/>
          </p:nvPr>
        </p:nvSpPr>
        <p:spPr/>
        <p:txBody>
          <a:bodyPr/>
          <a:lstStyle/>
          <a:p>
            <a:r>
              <a:rPr lang="en-US" sz="1400"/>
              <a:t>A credit default swap is a contract in which one party (protection buyer) pays a periodic fee to another party (protection seller) in return for compensation on default (or similar credit event) of reference obligation by reference entity (not a party to the credit default swap)</a:t>
            </a:r>
            <a:endParaRPr lang="en-US" sz="1400" dirty="0"/>
          </a:p>
        </p:txBody>
      </p:sp>
      <p:sp>
        <p:nvSpPr>
          <p:cNvPr id="4" name="Title 3"/>
          <p:cNvSpPr>
            <a:spLocks noGrp="1"/>
          </p:cNvSpPr>
          <p:nvPr>
            <p:ph type="title"/>
          </p:nvPr>
        </p:nvSpPr>
        <p:spPr/>
        <p:txBody>
          <a:bodyPr/>
          <a:lstStyle/>
          <a:p>
            <a:r>
              <a:rPr lang="en-US" dirty="0"/>
              <a:t>Derivatives – Credit Default </a:t>
            </a:r>
            <a:r>
              <a:rPr lang="en-US" dirty="0" smtClean="0"/>
              <a:t>Swap</a:t>
            </a:r>
            <a:endParaRPr lang="en-US" dirty="0"/>
          </a:p>
        </p:txBody>
      </p:sp>
      <p:sp>
        <p:nvSpPr>
          <p:cNvPr id="27" name="Text Box 34"/>
          <p:cNvSpPr txBox="1">
            <a:spLocks noChangeArrowheads="1"/>
          </p:cNvSpPr>
          <p:nvPr/>
        </p:nvSpPr>
        <p:spPr bwMode="auto">
          <a:xfrm>
            <a:off x="6306062" y="6046788"/>
            <a:ext cx="1580637" cy="523220"/>
          </a:xfrm>
          <a:prstGeom prst="rect">
            <a:avLst/>
          </a:prstGeom>
          <a:noFill/>
          <a:ln w="38100" algn="ctr">
            <a:noFill/>
            <a:miter lim="800000"/>
            <a:headEnd/>
            <a:tailEnd/>
          </a:ln>
        </p:spPr>
        <p:txBody>
          <a:bodyPr wrap="square">
            <a:spAutoFit/>
          </a:bodyPr>
          <a:lstStyle/>
          <a:p>
            <a:pPr algn="ctr">
              <a:defRPr/>
            </a:pPr>
            <a:r>
              <a:rPr lang="en-US" sz="1400" dirty="0">
                <a:solidFill>
                  <a:srgbClr val="000000"/>
                </a:solidFill>
                <a:cs typeface="Arial" panose="020B0604020202020204" pitchFamily="34" charset="0"/>
              </a:rPr>
              <a:t>Reference</a:t>
            </a:r>
          </a:p>
          <a:p>
            <a:pPr algn="ctr">
              <a:defRPr/>
            </a:pPr>
            <a:r>
              <a:rPr lang="en-US" sz="1400" dirty="0">
                <a:solidFill>
                  <a:srgbClr val="000000"/>
                </a:solidFill>
                <a:cs typeface="Arial" panose="020B0604020202020204" pitchFamily="34" charset="0"/>
              </a:rPr>
              <a:t>Obligation</a:t>
            </a:r>
          </a:p>
        </p:txBody>
      </p:sp>
      <p:grpSp>
        <p:nvGrpSpPr>
          <p:cNvPr id="28" name="Group 27"/>
          <p:cNvGrpSpPr/>
          <p:nvPr/>
        </p:nvGrpSpPr>
        <p:grpSpPr>
          <a:xfrm>
            <a:off x="635794" y="2251075"/>
            <a:ext cx="7872413" cy="3844925"/>
            <a:chOff x="381000" y="2251075"/>
            <a:chExt cx="7872413" cy="3844925"/>
          </a:xfrm>
        </p:grpSpPr>
        <p:sp>
          <p:nvSpPr>
            <p:cNvPr id="29" name="Rectangle 8"/>
            <p:cNvSpPr>
              <a:spLocks noChangeArrowheads="1"/>
            </p:cNvSpPr>
            <p:nvPr/>
          </p:nvSpPr>
          <p:spPr bwMode="auto">
            <a:xfrm>
              <a:off x="381000" y="2251075"/>
              <a:ext cx="2514600" cy="838200"/>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400" dirty="0" smtClean="0">
                  <a:solidFill>
                    <a:schemeClr val="bg1"/>
                  </a:solidFill>
                  <a:latin typeface="Arial" pitchFamily="34" charset="0"/>
                  <a:cs typeface="Arial" pitchFamily="34" charset="0"/>
                </a:rPr>
                <a:t>Default </a:t>
              </a:r>
            </a:p>
            <a:p>
              <a:pPr algn="ctr">
                <a:defRPr/>
              </a:pPr>
              <a:r>
                <a:rPr lang="en-US" sz="1400" dirty="0" smtClean="0">
                  <a:solidFill>
                    <a:schemeClr val="bg1"/>
                  </a:solidFill>
                  <a:latin typeface="Arial" pitchFamily="34" charset="0"/>
                  <a:cs typeface="Arial" pitchFamily="34" charset="0"/>
                </a:rPr>
                <a:t>Protection seller</a:t>
              </a:r>
            </a:p>
            <a:p>
              <a:pPr algn="ctr">
                <a:defRPr/>
              </a:pPr>
              <a:r>
                <a:rPr lang="en-US" sz="1400" dirty="0" smtClean="0">
                  <a:solidFill>
                    <a:schemeClr val="bg1"/>
                  </a:solidFill>
                  <a:latin typeface="Arial" pitchFamily="34" charset="0"/>
                  <a:cs typeface="Arial" pitchFamily="34" charset="0"/>
                </a:rPr>
                <a:t>(Y)</a:t>
              </a:r>
              <a:endParaRPr lang="en-US" sz="1400" dirty="0">
                <a:solidFill>
                  <a:schemeClr val="bg1"/>
                </a:solidFill>
                <a:latin typeface="Arial" pitchFamily="34" charset="0"/>
                <a:cs typeface="Arial" pitchFamily="34" charset="0"/>
              </a:endParaRPr>
            </a:p>
          </p:txBody>
        </p:sp>
        <p:sp>
          <p:nvSpPr>
            <p:cNvPr id="30" name="Rectangle 14"/>
            <p:cNvSpPr>
              <a:spLocks noChangeArrowheads="1"/>
            </p:cNvSpPr>
            <p:nvPr/>
          </p:nvSpPr>
          <p:spPr bwMode="auto">
            <a:xfrm>
              <a:off x="5943600" y="2251075"/>
              <a:ext cx="1828800" cy="838200"/>
            </a:xfrm>
            <a:prstGeom prst="rect">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400" dirty="0" smtClean="0">
                  <a:solidFill>
                    <a:schemeClr val="bg1"/>
                  </a:solidFill>
                  <a:latin typeface="Arial" pitchFamily="34" charset="0"/>
                  <a:cs typeface="Arial" pitchFamily="34" charset="0"/>
                </a:rPr>
                <a:t>Default </a:t>
              </a:r>
            </a:p>
            <a:p>
              <a:pPr algn="ctr">
                <a:defRPr/>
              </a:pPr>
              <a:r>
                <a:rPr lang="en-US" sz="1400" dirty="0" smtClean="0">
                  <a:solidFill>
                    <a:schemeClr val="bg1"/>
                  </a:solidFill>
                  <a:latin typeface="Arial" pitchFamily="34" charset="0"/>
                  <a:cs typeface="Arial" pitchFamily="34" charset="0"/>
                </a:rPr>
                <a:t>Protection buyer</a:t>
              </a:r>
            </a:p>
            <a:p>
              <a:pPr algn="ctr">
                <a:defRPr/>
              </a:pPr>
              <a:r>
                <a:rPr lang="en-US" sz="1400" dirty="0" smtClean="0">
                  <a:solidFill>
                    <a:schemeClr val="bg1"/>
                  </a:solidFill>
                  <a:latin typeface="Arial" pitchFamily="34" charset="0"/>
                  <a:cs typeface="Arial" pitchFamily="34" charset="0"/>
                </a:rPr>
                <a:t>(X)</a:t>
              </a:r>
              <a:endParaRPr lang="en-US" sz="1400" dirty="0">
                <a:solidFill>
                  <a:schemeClr val="bg1"/>
                </a:solidFill>
                <a:latin typeface="Arial" pitchFamily="34" charset="0"/>
                <a:cs typeface="Arial" pitchFamily="34" charset="0"/>
              </a:endParaRPr>
            </a:p>
          </p:txBody>
        </p:sp>
        <p:sp>
          <p:nvSpPr>
            <p:cNvPr id="31" name="Text Box 15"/>
            <p:cNvSpPr txBox="1">
              <a:spLocks noChangeArrowheads="1"/>
            </p:cNvSpPr>
            <p:nvPr/>
          </p:nvSpPr>
          <p:spPr bwMode="auto">
            <a:xfrm>
              <a:off x="3109913" y="2370138"/>
              <a:ext cx="2743200" cy="307777"/>
            </a:xfrm>
            <a:prstGeom prst="rect">
              <a:avLst/>
            </a:prstGeom>
            <a:noFill/>
            <a:ln w="9525">
              <a:noFill/>
              <a:miter lim="800000"/>
              <a:headEnd/>
              <a:tailEnd/>
            </a:ln>
          </p:spPr>
          <p:txBody>
            <a:bodyPr>
              <a:spAutoFit/>
            </a:bodyPr>
            <a:lstStyle/>
            <a:p>
              <a:pPr algn="ctr">
                <a:defRPr/>
              </a:pPr>
              <a:r>
                <a:rPr lang="en-US" sz="1400" dirty="0">
                  <a:solidFill>
                    <a:srgbClr val="000000"/>
                  </a:solidFill>
                  <a:cs typeface="Arial" panose="020B0604020202020204" pitchFamily="34" charset="0"/>
                </a:rPr>
                <a:t>Pays Fixed Period Premium</a:t>
              </a:r>
            </a:p>
          </p:txBody>
        </p:sp>
        <p:cxnSp>
          <p:nvCxnSpPr>
            <p:cNvPr id="32" name="AutoShape 29"/>
            <p:cNvCxnSpPr>
              <a:cxnSpLocks noChangeShapeType="1"/>
              <a:stCxn id="29" idx="2"/>
              <a:endCxn id="30" idx="2"/>
            </p:cNvCxnSpPr>
            <p:nvPr/>
          </p:nvCxnSpPr>
          <p:spPr bwMode="auto">
            <a:xfrm rot="16200000" flipH="1">
              <a:off x="4248150" y="479426"/>
              <a:ext cx="3175" cy="5219700"/>
            </a:xfrm>
            <a:prstGeom prst="curvedConnector3">
              <a:avLst>
                <a:gd name="adj1" fmla="val 14395468"/>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AutoShape 30"/>
            <p:cNvSpPr>
              <a:spLocks noChangeArrowheads="1"/>
            </p:cNvSpPr>
            <p:nvPr/>
          </p:nvSpPr>
          <p:spPr bwMode="auto">
            <a:xfrm>
              <a:off x="6210300" y="4648200"/>
              <a:ext cx="1295400" cy="1447800"/>
            </a:xfrm>
            <a:prstGeom prst="foldedCorner">
              <a:avLst>
                <a:gd name="adj" fmla="val 24264"/>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400" u="sng" dirty="0" smtClean="0">
                  <a:solidFill>
                    <a:schemeClr val="bg1"/>
                  </a:solidFill>
                  <a:latin typeface="Arial" pitchFamily="34" charset="0"/>
                  <a:cs typeface="Arial" pitchFamily="34" charset="0"/>
                </a:rPr>
                <a:t>Bond</a:t>
              </a:r>
            </a:p>
            <a:p>
              <a:pPr algn="ctr">
                <a:defRPr/>
              </a:pPr>
              <a:r>
                <a:rPr lang="en-US" sz="1400" dirty="0" smtClean="0">
                  <a:solidFill>
                    <a:schemeClr val="bg1"/>
                  </a:solidFill>
                  <a:latin typeface="Arial" pitchFamily="34" charset="0"/>
                  <a:cs typeface="Arial" pitchFamily="34" charset="0"/>
                </a:rPr>
                <a:t>Loans</a:t>
              </a:r>
            </a:p>
            <a:p>
              <a:pPr algn="ctr">
                <a:defRPr/>
              </a:pPr>
              <a:r>
                <a:rPr lang="en-US" sz="1400" dirty="0" smtClean="0">
                  <a:solidFill>
                    <a:schemeClr val="bg1"/>
                  </a:solidFill>
                  <a:latin typeface="Arial" pitchFamily="34" charset="0"/>
                  <a:cs typeface="Arial" pitchFamily="34" charset="0"/>
                </a:rPr>
                <a:t>$$$</a:t>
              </a:r>
              <a:endParaRPr lang="en-US" sz="1400" dirty="0">
                <a:solidFill>
                  <a:schemeClr val="bg1"/>
                </a:solidFill>
                <a:latin typeface="Arial" pitchFamily="34" charset="0"/>
                <a:cs typeface="Arial" pitchFamily="34" charset="0"/>
              </a:endParaRPr>
            </a:p>
          </p:txBody>
        </p:sp>
        <p:pic>
          <p:nvPicPr>
            <p:cNvPr id="34"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5133975"/>
              <a:ext cx="1362075" cy="476250"/>
            </a:xfrm>
            <a:prstGeom prst="rect">
              <a:avLst/>
            </a:prstGeom>
            <a:solidFill>
              <a:srgbClr val="1B5A7D"/>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35" name="AutoShape 40"/>
            <p:cNvCxnSpPr>
              <a:cxnSpLocks noChangeShapeType="1"/>
              <a:endCxn id="33" idx="1"/>
            </p:cNvCxnSpPr>
            <p:nvPr/>
          </p:nvCxnSpPr>
          <p:spPr bwMode="auto">
            <a:xfrm>
              <a:off x="2667000" y="5372100"/>
              <a:ext cx="354330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Text Box 44"/>
            <p:cNvSpPr txBox="1">
              <a:spLocks noChangeArrowheads="1"/>
            </p:cNvSpPr>
            <p:nvPr/>
          </p:nvSpPr>
          <p:spPr bwMode="auto">
            <a:xfrm>
              <a:off x="1377475" y="5562600"/>
              <a:ext cx="1050288" cy="523220"/>
            </a:xfrm>
            <a:prstGeom prst="rect">
              <a:avLst/>
            </a:prstGeom>
            <a:noFill/>
            <a:ln w="38100" algn="ctr">
              <a:noFill/>
              <a:miter lim="800000"/>
              <a:headEnd/>
              <a:tailEnd/>
            </a:ln>
          </p:spPr>
          <p:txBody>
            <a:bodyPr wrap="none">
              <a:spAutoFit/>
            </a:bodyPr>
            <a:lstStyle/>
            <a:p>
              <a:pPr algn="ctr">
                <a:defRPr/>
              </a:pPr>
              <a:r>
                <a:rPr lang="en-US" sz="1400" dirty="0">
                  <a:solidFill>
                    <a:srgbClr val="000000"/>
                  </a:solidFill>
                  <a:cs typeface="Arial" panose="020B0604020202020204" pitchFamily="34" charset="0"/>
                </a:rPr>
                <a:t>Reference</a:t>
              </a:r>
            </a:p>
            <a:p>
              <a:pPr algn="ctr">
                <a:defRPr/>
              </a:pPr>
              <a:r>
                <a:rPr lang="en-US" sz="1400" dirty="0">
                  <a:solidFill>
                    <a:srgbClr val="000000"/>
                  </a:solidFill>
                  <a:cs typeface="Arial" panose="020B0604020202020204" pitchFamily="34" charset="0"/>
                </a:rPr>
                <a:t>Entity</a:t>
              </a:r>
            </a:p>
          </p:txBody>
        </p:sp>
        <p:sp>
          <p:nvSpPr>
            <p:cNvPr id="37" name="Text Box 45"/>
            <p:cNvSpPr txBox="1">
              <a:spLocks noChangeArrowheads="1"/>
            </p:cNvSpPr>
            <p:nvPr/>
          </p:nvSpPr>
          <p:spPr bwMode="auto">
            <a:xfrm>
              <a:off x="7291388" y="3576638"/>
              <a:ext cx="962025" cy="523220"/>
            </a:xfrm>
            <a:prstGeom prst="rect">
              <a:avLst/>
            </a:prstGeom>
            <a:noFill/>
            <a:ln w="38100" algn="ctr">
              <a:noFill/>
              <a:miter lim="800000"/>
              <a:headEnd/>
              <a:tailEnd/>
            </a:ln>
          </p:spPr>
          <p:txBody>
            <a:bodyPr>
              <a:spAutoFit/>
            </a:bodyPr>
            <a:lstStyle/>
            <a:p>
              <a:pPr algn="ctr">
                <a:defRPr/>
              </a:pPr>
              <a:r>
                <a:rPr lang="en-US" sz="1400" u="sng" dirty="0">
                  <a:solidFill>
                    <a:srgbClr val="000000"/>
                  </a:solidFill>
                  <a:cs typeface="Arial" panose="020B0604020202020204" pitchFamily="34" charset="0"/>
                </a:rPr>
                <a:t>Coupon Payment</a:t>
              </a:r>
              <a:endParaRPr lang="en-US" sz="1400" dirty="0">
                <a:solidFill>
                  <a:srgbClr val="000000"/>
                </a:solidFill>
                <a:cs typeface="Arial" panose="020B0604020202020204" pitchFamily="34" charset="0"/>
              </a:endParaRPr>
            </a:p>
          </p:txBody>
        </p:sp>
        <p:sp>
          <p:nvSpPr>
            <p:cNvPr id="38" name="Text Box 46"/>
            <p:cNvSpPr txBox="1">
              <a:spLocks noChangeArrowheads="1"/>
            </p:cNvSpPr>
            <p:nvPr/>
          </p:nvSpPr>
          <p:spPr bwMode="auto">
            <a:xfrm>
              <a:off x="3048000" y="3165475"/>
              <a:ext cx="2743200" cy="307777"/>
            </a:xfrm>
            <a:prstGeom prst="rect">
              <a:avLst/>
            </a:prstGeom>
            <a:noFill/>
            <a:ln w="9525">
              <a:noFill/>
              <a:miter lim="800000"/>
              <a:headEnd/>
              <a:tailEnd/>
            </a:ln>
          </p:spPr>
          <p:txBody>
            <a:bodyPr>
              <a:spAutoFit/>
            </a:bodyPr>
            <a:lstStyle/>
            <a:p>
              <a:pPr algn="ctr">
                <a:defRPr/>
              </a:pPr>
              <a:r>
                <a:rPr lang="en-US" sz="1400" dirty="0">
                  <a:solidFill>
                    <a:srgbClr val="000000"/>
                  </a:solidFill>
                  <a:cs typeface="Arial" panose="020B0604020202020204" pitchFamily="34" charset="0"/>
                </a:rPr>
                <a:t>Payback Amount</a:t>
              </a:r>
            </a:p>
          </p:txBody>
        </p:sp>
        <p:cxnSp>
          <p:nvCxnSpPr>
            <p:cNvPr id="39" name="AutoShape 40"/>
            <p:cNvCxnSpPr>
              <a:cxnSpLocks noChangeShapeType="1"/>
              <a:stCxn id="30" idx="1"/>
              <a:endCxn id="29" idx="3"/>
            </p:cNvCxnSpPr>
            <p:nvPr/>
          </p:nvCxnSpPr>
          <p:spPr bwMode="auto">
            <a:xfrm flipH="1">
              <a:off x="2895600" y="2670175"/>
              <a:ext cx="304800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0" name="AutoShape 40"/>
            <p:cNvCxnSpPr>
              <a:cxnSpLocks noChangeShapeType="1"/>
            </p:cNvCxnSpPr>
            <p:nvPr/>
          </p:nvCxnSpPr>
          <p:spPr bwMode="auto">
            <a:xfrm>
              <a:off x="6477000" y="3124200"/>
              <a:ext cx="1588" cy="15589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 name="Text Box 45"/>
            <p:cNvSpPr txBox="1">
              <a:spLocks noChangeArrowheads="1"/>
            </p:cNvSpPr>
            <p:nvPr/>
          </p:nvSpPr>
          <p:spPr bwMode="auto">
            <a:xfrm>
              <a:off x="5086350" y="3556000"/>
              <a:ext cx="1595438" cy="738664"/>
            </a:xfrm>
            <a:prstGeom prst="rect">
              <a:avLst/>
            </a:prstGeom>
            <a:noFill/>
            <a:ln w="38100" algn="ctr">
              <a:noFill/>
              <a:miter lim="800000"/>
              <a:headEnd/>
              <a:tailEnd/>
            </a:ln>
          </p:spPr>
          <p:txBody>
            <a:bodyPr>
              <a:spAutoFit/>
            </a:bodyPr>
            <a:lstStyle/>
            <a:p>
              <a:pPr algn="ctr">
                <a:defRPr/>
              </a:pPr>
              <a:r>
                <a:rPr lang="en-US" sz="1400" u="sng" dirty="0">
                  <a:solidFill>
                    <a:srgbClr val="000000"/>
                  </a:solidFill>
                  <a:cs typeface="Arial" panose="020B0604020202020204" pitchFamily="34" charset="0"/>
                </a:rPr>
                <a:t>Buys Bond (Reference Obligation)</a:t>
              </a:r>
              <a:endParaRPr lang="en-US" sz="1400" dirty="0">
                <a:solidFill>
                  <a:srgbClr val="000000"/>
                </a:solidFill>
                <a:cs typeface="Arial" panose="020B0604020202020204" pitchFamily="34" charset="0"/>
              </a:endParaRPr>
            </a:p>
          </p:txBody>
        </p:sp>
        <p:cxnSp>
          <p:nvCxnSpPr>
            <p:cNvPr id="42" name="AutoShape 40"/>
            <p:cNvCxnSpPr>
              <a:cxnSpLocks noChangeShapeType="1"/>
            </p:cNvCxnSpPr>
            <p:nvPr/>
          </p:nvCxnSpPr>
          <p:spPr bwMode="auto">
            <a:xfrm flipV="1">
              <a:off x="7170738" y="3081338"/>
              <a:ext cx="6350" cy="15160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43" name="Group 48"/>
            <p:cNvGrpSpPr>
              <a:grpSpLocks/>
            </p:cNvGrpSpPr>
            <p:nvPr/>
          </p:nvGrpSpPr>
          <p:grpSpPr bwMode="auto">
            <a:xfrm>
              <a:off x="3528221" y="4687095"/>
              <a:ext cx="1408114" cy="1408113"/>
              <a:chOff x="2100" y="2730"/>
              <a:chExt cx="887" cy="887"/>
            </a:xfrm>
            <a:solidFill>
              <a:srgbClr val="1B5A7D"/>
            </a:solidFill>
          </p:grpSpPr>
          <p:sp>
            <p:nvSpPr>
              <p:cNvPr id="44" name="AutoShape 23"/>
              <p:cNvSpPr>
                <a:spLocks noChangeArrowheads="1"/>
              </p:cNvSpPr>
              <p:nvPr/>
            </p:nvSpPr>
            <p:spPr bwMode="auto">
              <a:xfrm>
                <a:off x="2100" y="2730"/>
                <a:ext cx="887" cy="887"/>
              </a:xfrm>
              <a:prstGeom prst="irregularSeal1">
                <a:avLst/>
              </a:prstGeom>
              <a:solidFill>
                <a:schemeClr val="accent3"/>
              </a:solidFill>
              <a:ln w="9525">
                <a:solidFill>
                  <a:schemeClr val="tx1"/>
                </a:solidFill>
                <a:miter lim="800000"/>
                <a:headEnd/>
                <a:tailEnd/>
              </a:ln>
            </p:spPr>
            <p:txBody>
              <a:bodyPr wrap="none" anchor="ctr"/>
              <a:lstStyle/>
              <a:p>
                <a:pPr algn="ctr">
                  <a:defRPr/>
                </a:pPr>
                <a:endParaRPr lang="en-US" sz="1600">
                  <a:solidFill>
                    <a:schemeClr val="bg1"/>
                  </a:solidFill>
                  <a:cs typeface="Arial" panose="020B0604020202020204" pitchFamily="34" charset="0"/>
                </a:endParaRPr>
              </a:p>
            </p:txBody>
          </p:sp>
          <p:sp>
            <p:nvSpPr>
              <p:cNvPr id="45" name="Text Box 24"/>
              <p:cNvSpPr txBox="1">
                <a:spLocks noChangeArrowheads="1"/>
              </p:cNvSpPr>
              <p:nvPr/>
            </p:nvSpPr>
            <p:spPr bwMode="auto">
              <a:xfrm rot="19899903">
                <a:off x="2330" y="3023"/>
                <a:ext cx="449" cy="330"/>
              </a:xfrm>
              <a:prstGeom prst="rect">
                <a:avLst/>
              </a:prstGeom>
              <a:noFill/>
              <a:ln w="9525">
                <a:noFill/>
                <a:miter lim="800000"/>
                <a:headEnd/>
                <a:tailEnd/>
              </a:ln>
            </p:spPr>
            <p:txBody>
              <a:bodyPr wrap="none">
                <a:spAutoFit/>
              </a:bodyPr>
              <a:lstStyle/>
              <a:p>
                <a:pPr algn="ctr" eaLnBrk="0" hangingPunct="0">
                  <a:defRPr/>
                </a:pPr>
                <a:r>
                  <a:rPr lang="en-US" sz="1400" dirty="0" smtClean="0">
                    <a:cs typeface="Arial" panose="020B0604020202020204" pitchFamily="34" charset="0"/>
                  </a:rPr>
                  <a:t>Credit </a:t>
                </a:r>
                <a:br>
                  <a:rPr lang="en-US" sz="1400" dirty="0" smtClean="0">
                    <a:cs typeface="Arial" panose="020B0604020202020204" pitchFamily="34" charset="0"/>
                  </a:rPr>
                </a:br>
                <a:r>
                  <a:rPr lang="en-US" sz="1400" dirty="0" smtClean="0">
                    <a:cs typeface="Arial" panose="020B0604020202020204" pitchFamily="34" charset="0"/>
                  </a:rPr>
                  <a:t>event</a:t>
                </a:r>
                <a:endParaRPr lang="en-US" sz="1400" dirty="0">
                  <a:cs typeface="Arial" panose="020B0604020202020204" pitchFamily="34" charset="0"/>
                </a:endParaRPr>
              </a:p>
            </p:txBody>
          </p:sp>
        </p:grpSp>
      </p:grpSp>
    </p:spTree>
    <p:extLst>
      <p:ext uri="{BB962C8B-B14F-4D97-AF65-F5344CB8AC3E}">
        <p14:creationId xmlns:p14="http://schemas.microsoft.com/office/powerpoint/2010/main" val="4216246025"/>
      </p:ext>
    </p:extLst>
  </p:cSld>
  <p:clrMapOvr>
    <a:masterClrMapping/>
  </p:clrMapOvr>
  <p:transition spd="slow"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a:t>A swap is an agreement to exchange one set of cash flows for another</a:t>
            </a:r>
          </a:p>
          <a:p>
            <a:r>
              <a:rPr lang="en-US" sz="1400" dirty="0"/>
              <a:t>Commonly used to:</a:t>
            </a:r>
          </a:p>
          <a:p>
            <a:r>
              <a:rPr lang="en-US" sz="1400" dirty="0"/>
              <a:t>Switch financing from one currency to another</a:t>
            </a:r>
          </a:p>
          <a:p>
            <a:r>
              <a:rPr lang="en-US" sz="1400" dirty="0"/>
              <a:t>Replace floating interest with fixed interest</a:t>
            </a:r>
          </a:p>
        </p:txBody>
      </p:sp>
      <p:sp>
        <p:nvSpPr>
          <p:cNvPr id="7" name="Flowchart: Merge 6">
            <a:hlinkClick r:id="rId3" action="ppaction://hlinksldjump"/>
          </p:cNvPr>
          <p:cNvSpPr/>
          <p:nvPr/>
        </p:nvSpPr>
        <p:spPr>
          <a:xfrm rot="5400000">
            <a:off x="88900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2" name="Title 1"/>
          <p:cNvSpPr>
            <a:spLocks noGrp="1"/>
          </p:cNvSpPr>
          <p:nvPr>
            <p:ph type="title"/>
          </p:nvPr>
        </p:nvSpPr>
        <p:spPr/>
        <p:txBody>
          <a:bodyPr/>
          <a:lstStyle/>
          <a:p>
            <a:r>
              <a:rPr lang="en-US" dirty="0"/>
              <a:t>Derivatives – Interest Rates </a:t>
            </a:r>
            <a:r>
              <a:rPr lang="en-US" dirty="0" smtClean="0"/>
              <a:t>Swap</a:t>
            </a:r>
            <a:endParaRPr lang="en-US" dirty="0"/>
          </a:p>
        </p:txBody>
      </p:sp>
      <p:grpSp>
        <p:nvGrpSpPr>
          <p:cNvPr id="9" name="Group 8"/>
          <p:cNvGrpSpPr/>
          <p:nvPr/>
        </p:nvGrpSpPr>
        <p:grpSpPr>
          <a:xfrm>
            <a:off x="668216" y="2582306"/>
            <a:ext cx="7807569" cy="3688306"/>
            <a:chOff x="228600" y="2582306"/>
            <a:chExt cx="7807569" cy="3688306"/>
          </a:xfrm>
        </p:grpSpPr>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97" y="2582306"/>
              <a:ext cx="6734175" cy="341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228600" y="5993613"/>
              <a:ext cx="7807569" cy="276999"/>
            </a:xfrm>
            <a:prstGeom prst="rect">
              <a:avLst/>
            </a:prstGeom>
          </p:spPr>
          <p:txBody>
            <a:bodyPr wrap="square">
              <a:spAutoFit/>
            </a:bodyPr>
            <a:lstStyle/>
            <a:p>
              <a:pPr algn="ctr"/>
              <a:r>
                <a:rPr lang="en-US" sz="1200" dirty="0">
                  <a:solidFill>
                    <a:schemeClr val="bg2">
                      <a:lumMod val="10000"/>
                    </a:schemeClr>
                  </a:solidFill>
                  <a:cs typeface="Arial" panose="020B0604020202020204" pitchFamily="34" charset="0"/>
                </a:rPr>
                <a:t>Swap </a:t>
              </a:r>
              <a:r>
                <a:rPr lang="en-US" sz="1200" dirty="0" smtClean="0">
                  <a:solidFill>
                    <a:schemeClr val="bg2">
                      <a:lumMod val="10000"/>
                    </a:schemeClr>
                  </a:solidFill>
                  <a:cs typeface="Arial" panose="020B0604020202020204" pitchFamily="34" charset="0"/>
                </a:rPr>
                <a:t>Dealer: </a:t>
              </a:r>
              <a:r>
                <a:rPr lang="en-US" sz="1200" dirty="0">
                  <a:solidFill>
                    <a:schemeClr val="bg2">
                      <a:lumMod val="10000"/>
                    </a:schemeClr>
                  </a:solidFill>
                  <a:cs typeface="Arial" panose="020B0604020202020204" pitchFamily="34" charset="0"/>
                </a:rPr>
                <a:t>An individual who acts as the counterparty in a swap agreement for a fee called a spread</a:t>
              </a:r>
              <a:endParaRPr lang="en-IN" sz="1200" dirty="0">
                <a:solidFill>
                  <a:schemeClr val="bg2">
                    <a:lumMod val="10000"/>
                  </a:schemeClr>
                </a:solidFill>
                <a:cs typeface="Arial" panose="020B0604020202020204" pitchFamily="34" charset="0"/>
              </a:endParaRPr>
            </a:p>
          </p:txBody>
        </p:sp>
      </p:grpSp>
    </p:spTree>
    <p:extLst>
      <p:ext uri="{BB962C8B-B14F-4D97-AF65-F5344CB8AC3E}">
        <p14:creationId xmlns:p14="http://schemas.microsoft.com/office/powerpoint/2010/main" val="760880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228600" y="1233488"/>
            <a:ext cx="6154615" cy="5121592"/>
          </a:xfrm>
        </p:spPr>
        <p:txBody>
          <a:bodyPr/>
          <a:lstStyle/>
          <a:p>
            <a:pPr marL="0" indent="0">
              <a:buNone/>
            </a:pPr>
            <a:r>
              <a:rPr lang="en-US" sz="1400" b="1" dirty="0" smtClean="0"/>
              <a:t>Exchanges: </a:t>
            </a:r>
          </a:p>
          <a:p>
            <a:r>
              <a:rPr lang="en-US" sz="1400" dirty="0"/>
              <a:t>Organized and regulated financial market where securities (bonds, notes, shares) are bought and sold at prices governed by forces of demand and </a:t>
            </a:r>
            <a:r>
              <a:rPr lang="en-US" sz="1400" dirty="0" smtClean="0"/>
              <a:t>supply</a:t>
            </a:r>
          </a:p>
          <a:p>
            <a:r>
              <a:rPr lang="en-US" sz="1400" dirty="0" smtClean="0"/>
              <a:t>Stock </a:t>
            </a:r>
            <a:r>
              <a:rPr lang="en-US" sz="1400" dirty="0"/>
              <a:t>exchanges basically serve as:</a:t>
            </a:r>
          </a:p>
          <a:p>
            <a:r>
              <a:rPr lang="en-US" sz="1400" dirty="0" smtClean="0"/>
              <a:t>Primary </a:t>
            </a:r>
            <a:r>
              <a:rPr lang="en-US" sz="1400" dirty="0"/>
              <a:t>markets where companies can raise capital</a:t>
            </a:r>
          </a:p>
          <a:p>
            <a:r>
              <a:rPr lang="en-US" sz="1400" dirty="0"/>
              <a:t>Secondary markets where investors can sell their securities to other investors</a:t>
            </a:r>
          </a:p>
          <a:p>
            <a:r>
              <a:rPr lang="en-US" sz="1400" dirty="0"/>
              <a:t>Stock exchanges impose stringent rules, listing requirements and statutory </a:t>
            </a:r>
            <a:r>
              <a:rPr lang="en-US" sz="1400" dirty="0" smtClean="0"/>
              <a:t>requirements</a:t>
            </a:r>
            <a:endParaRPr lang="en-US" sz="1400" b="1" dirty="0" smtClean="0"/>
          </a:p>
          <a:p>
            <a:pPr marL="0" indent="0">
              <a:buNone/>
            </a:pPr>
            <a:endParaRPr lang="en-US" sz="1400" b="1" dirty="0" smtClean="0"/>
          </a:p>
          <a:p>
            <a:pPr marL="0" indent="0">
              <a:buNone/>
            </a:pPr>
            <a:r>
              <a:rPr lang="en-US" sz="1400" b="1" dirty="0" smtClean="0"/>
              <a:t>What </a:t>
            </a:r>
            <a:r>
              <a:rPr lang="en-US" sz="1400" b="1" dirty="0"/>
              <a:t>is a bank?</a:t>
            </a:r>
          </a:p>
          <a:p>
            <a:r>
              <a:rPr lang="en-US" sz="1400" dirty="0"/>
              <a:t>A business establishment in which money is kept for saving or commercial purposes or is invested, supplied for loans, or exchanged</a:t>
            </a:r>
          </a:p>
          <a:p>
            <a:pPr marL="0" indent="0">
              <a:buNone/>
            </a:pPr>
            <a:r>
              <a:rPr lang="en-US" sz="1400" b="1" dirty="0"/>
              <a:t>Types of Banks:</a:t>
            </a:r>
          </a:p>
          <a:p>
            <a:r>
              <a:rPr lang="en-US" sz="1400" dirty="0"/>
              <a:t>Central Banks</a:t>
            </a:r>
          </a:p>
          <a:p>
            <a:r>
              <a:rPr lang="en-US" sz="1400" dirty="0"/>
              <a:t>Commercial Banks</a:t>
            </a:r>
          </a:p>
          <a:p>
            <a:r>
              <a:rPr lang="en-US" sz="1400" dirty="0"/>
              <a:t>Private Banks</a:t>
            </a:r>
          </a:p>
          <a:p>
            <a:r>
              <a:rPr lang="en-US" sz="1400" dirty="0"/>
              <a:t>Investment </a:t>
            </a:r>
            <a:r>
              <a:rPr lang="en-US" sz="1400" dirty="0" smtClean="0"/>
              <a:t>Banks</a:t>
            </a:r>
          </a:p>
          <a:p>
            <a:endParaRPr lang="en-US" sz="1400" dirty="0"/>
          </a:p>
          <a:p>
            <a:endParaRPr lang="en-US" sz="1400" dirty="0"/>
          </a:p>
        </p:txBody>
      </p:sp>
      <p:sp>
        <p:nvSpPr>
          <p:cNvPr id="29698" name="Title 1"/>
          <p:cNvSpPr>
            <a:spLocks noGrp="1"/>
          </p:cNvSpPr>
          <p:nvPr>
            <p:ph type="title"/>
          </p:nvPr>
        </p:nvSpPr>
        <p:spPr>
          <a:xfrm>
            <a:off x="230623" y="274638"/>
            <a:ext cx="6935107" cy="797029"/>
          </a:xfrm>
        </p:spPr>
        <p:txBody>
          <a:bodyPr/>
          <a:lstStyle/>
          <a:p>
            <a:r>
              <a:rPr lang="en-US" altLang="en-US" dirty="0"/>
              <a:t>Market Participants </a:t>
            </a:r>
            <a:r>
              <a:rPr lang="en-US" altLang="en-US" dirty="0" smtClean="0"/>
              <a:t>– Banks </a:t>
            </a:r>
            <a:endParaRPr lang="en-IN" altLang="en-US" dirty="0" smtClean="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238250"/>
            <a:ext cx="2438400" cy="194786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7" name="Picture 2" descr="C:\Users\sachin.makad\Pictures\Ban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552825"/>
            <a:ext cx="2438400" cy="28194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6" name="Picture 5">
            <a:hlinkClick r:id="rId4"/>
          </p:cNvPr>
          <p:cNvPicPr>
            <a:picLocks noChangeAspect="1"/>
          </p:cNvPicPr>
          <p:nvPr/>
        </p:nvPicPr>
        <p:blipFill>
          <a:blip r:embed="rId5" cstate="print">
            <a:extLst/>
          </a:blip>
          <a:stretch>
            <a:fillRect/>
          </a:stretch>
        </p:blipFill>
        <p:spPr>
          <a:xfrm>
            <a:off x="4955748" y="6245649"/>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8" name="Rectangle 9"/>
          <p:cNvSpPr>
            <a:spLocks noChangeArrowheads="1"/>
          </p:cNvSpPr>
          <p:nvPr/>
        </p:nvSpPr>
        <p:spPr bwMode="auto">
          <a:xfrm>
            <a:off x="2317750" y="6286500"/>
            <a:ext cx="2562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171717"/>
                </a:solidFill>
                <a:cs typeface="Arial" panose="020B0604020202020204" pitchFamily="34" charset="0"/>
              </a:rPr>
              <a:t>Video link for Stock Exchange</a:t>
            </a:r>
          </a:p>
        </p:txBody>
      </p:sp>
    </p:spTree>
    <p:extLst>
      <p:ext uri="{BB962C8B-B14F-4D97-AF65-F5344CB8AC3E}">
        <p14:creationId xmlns:p14="http://schemas.microsoft.com/office/powerpoint/2010/main" val="19479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8600" y="2839915"/>
            <a:ext cx="7385538" cy="975947"/>
          </a:xfrm>
        </p:spPr>
        <p:txBody>
          <a:bodyPr/>
          <a:lstStyle/>
          <a:p>
            <a:r>
              <a:rPr lang="en-US" sz="1400" dirty="0"/>
              <a:t>A national bank that provides financial and banking services for its country's government and commercial banking system, as well as implementing the government's monetary policy and issuing currency. Central banks also usually oversee the commercial banking system of their respective countries. </a:t>
            </a:r>
            <a:endParaRPr lang="en-US" sz="1400" dirty="0" smtClean="0"/>
          </a:p>
        </p:txBody>
      </p:sp>
      <p:sp>
        <p:nvSpPr>
          <p:cNvPr id="36866" name="Title 1"/>
          <p:cNvSpPr>
            <a:spLocks noGrp="1"/>
          </p:cNvSpPr>
          <p:nvPr>
            <p:ph type="title"/>
          </p:nvPr>
        </p:nvSpPr>
        <p:spPr/>
        <p:txBody>
          <a:bodyPr/>
          <a:lstStyle/>
          <a:p>
            <a:r>
              <a:rPr lang="en-US" altLang="en-US" smtClean="0"/>
              <a:t>Market Participants – Central Banks </a:t>
            </a:r>
            <a:endParaRPr lang="en-IN" altLang="en-US" dirty="0" smtClean="0"/>
          </a:p>
        </p:txBody>
      </p:sp>
      <p:pic>
        <p:nvPicPr>
          <p:cNvPr id="3687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679" y="1238250"/>
            <a:ext cx="2133600" cy="141732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6870" name="Picture 2" descr="C:\Users\sachin.makad\Pictures\printing money.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376" y="3469944"/>
            <a:ext cx="1289304" cy="85953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6871" name="Picture 3" descr="C:\Users\sachin.makad\Pictures\fe.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376" y="4486272"/>
            <a:ext cx="1289304" cy="85953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6872" name="Picture 4" descr="C:\Users\sachin.makad\Pictures\rules.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376" y="5502600"/>
            <a:ext cx="1289304" cy="85953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6874" name="Picture 5" descr="logo_bank-of-england.jpg"/>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5821279" y="1238250"/>
            <a:ext cx="2133600" cy="141732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6875" name="Picture 6" descr="ecb.gif"/>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3459079" y="1238250"/>
            <a:ext cx="2133600" cy="141732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1981201" y="6189705"/>
            <a:ext cx="1980466" cy="276999"/>
          </a:xfrm>
          <a:prstGeom prst="rect">
            <a:avLst/>
          </a:prstGeom>
        </p:spPr>
        <p:txBody>
          <a:bodyPr wrap="square">
            <a:spAutoFit/>
          </a:bodyPr>
          <a:lstStyle/>
          <a:p>
            <a:pPr lvl="0">
              <a:spcBef>
                <a:spcPts val="600"/>
              </a:spcBef>
              <a:defRPr/>
            </a:pPr>
            <a:r>
              <a:rPr lang="en-US" sz="1200" dirty="0" smtClean="0">
                <a:solidFill>
                  <a:srgbClr val="EAEAEA">
                    <a:lumMod val="10000"/>
                  </a:srgbClr>
                </a:solidFill>
              </a:rPr>
              <a:t>Video </a:t>
            </a:r>
            <a:r>
              <a:rPr lang="en-US" sz="1200" dirty="0">
                <a:solidFill>
                  <a:srgbClr val="EAEAEA">
                    <a:lumMod val="10000"/>
                  </a:srgbClr>
                </a:solidFill>
              </a:rPr>
              <a:t>link for Central </a:t>
            </a:r>
            <a:r>
              <a:rPr lang="en-US" sz="1200" dirty="0" smtClean="0">
                <a:solidFill>
                  <a:srgbClr val="EAEAEA">
                    <a:lumMod val="10000"/>
                  </a:srgbClr>
                </a:solidFill>
              </a:rPr>
              <a:t>Bank</a:t>
            </a:r>
            <a:endParaRPr lang="en-US" sz="1200" u="sng" dirty="0">
              <a:solidFill>
                <a:srgbClr val="EAEAEA">
                  <a:lumMod val="10000"/>
                </a:srgbClr>
              </a:solidFill>
            </a:endParaRPr>
          </a:p>
        </p:txBody>
      </p:sp>
      <p:sp>
        <p:nvSpPr>
          <p:cNvPr id="16" name="Text Placeholder 3"/>
          <p:cNvSpPr txBox="1">
            <a:spLocks/>
          </p:cNvSpPr>
          <p:nvPr/>
        </p:nvSpPr>
        <p:spPr>
          <a:xfrm>
            <a:off x="228600" y="3940093"/>
            <a:ext cx="7385538" cy="1818869"/>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b="1" dirty="0" smtClean="0"/>
              <a:t>Primary Function of Central Bank may include:</a:t>
            </a:r>
          </a:p>
          <a:p>
            <a:r>
              <a:rPr lang="en-US" sz="1400" dirty="0" smtClean="0"/>
              <a:t>Implement monetary policies and determine Interest rates</a:t>
            </a:r>
          </a:p>
          <a:p>
            <a:r>
              <a:rPr lang="en-US" sz="1400" dirty="0" smtClean="0"/>
              <a:t>Control nation's money supply; usually also prints the national currency</a:t>
            </a:r>
          </a:p>
          <a:p>
            <a:r>
              <a:rPr lang="en-US" sz="1400" dirty="0" smtClean="0"/>
              <a:t>Government's banker and the bankers' bank (“lender of Last Resort")</a:t>
            </a:r>
          </a:p>
          <a:p>
            <a:r>
              <a:rPr lang="en-US" sz="1400" dirty="0" smtClean="0"/>
              <a:t>Manage country's Foreign Exchange and gold reserves and Government's stock register</a:t>
            </a:r>
          </a:p>
          <a:p>
            <a:r>
              <a:rPr lang="en-US" sz="1400" dirty="0" smtClean="0"/>
              <a:t>Regulate and supervise banking industry</a:t>
            </a:r>
            <a:endParaRPr lang="en-US" sz="1400" dirty="0"/>
          </a:p>
        </p:txBody>
      </p:sp>
      <p:pic>
        <p:nvPicPr>
          <p:cNvPr id="13" name="Picture 12">
            <a:hlinkClick r:id="rId8"/>
          </p:cNvPr>
          <p:cNvPicPr>
            <a:picLocks noChangeAspect="1"/>
          </p:cNvPicPr>
          <p:nvPr/>
        </p:nvPicPr>
        <p:blipFill>
          <a:blip r:embed="rId9" cstate="print">
            <a:extLst/>
          </a:blip>
          <a:stretch>
            <a:fillRect/>
          </a:stretch>
        </p:blipFill>
        <p:spPr>
          <a:xfrm>
            <a:off x="3921369" y="6155841"/>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1974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4" name="Picture 2" descr="C:\Users\sachin.makad\Pictures\loans.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846398"/>
            <a:ext cx="1285875" cy="10382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7895" name="Picture 3" descr="C:\Users\sachin.makad\Pictures\trust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5598998"/>
            <a:ext cx="1381125" cy="4000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7896" name="Picture 4" descr="C:\Users\sachin.makad\Pictures\fe2.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624" y="4469658"/>
            <a:ext cx="1289304" cy="128930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Text Placeholder 7"/>
          <p:cNvSpPr>
            <a:spLocks noGrp="1"/>
          </p:cNvSpPr>
          <p:nvPr>
            <p:ph type="body" sz="quarter" idx="10"/>
          </p:nvPr>
        </p:nvSpPr>
        <p:spPr>
          <a:xfrm>
            <a:off x="228600" y="1233488"/>
            <a:ext cx="8686800" cy="1711935"/>
          </a:xfrm>
        </p:spPr>
        <p:txBody>
          <a:bodyPr/>
          <a:lstStyle/>
          <a:p>
            <a:r>
              <a:rPr lang="en-US" sz="1400" dirty="0"/>
              <a:t>A financial institution that provides services, such as:</a:t>
            </a:r>
          </a:p>
          <a:p>
            <a:pPr lvl="1"/>
            <a:r>
              <a:rPr lang="en-US" sz="1400" dirty="0" smtClean="0"/>
              <a:t>Accepting </a:t>
            </a:r>
            <a:r>
              <a:rPr lang="en-US" sz="1400" dirty="0"/>
              <a:t>deposits and basic investment products like savings accounts and certificates of deposit</a:t>
            </a:r>
          </a:p>
          <a:p>
            <a:pPr lvl="1"/>
            <a:r>
              <a:rPr lang="en-US" sz="1400" dirty="0" smtClean="0"/>
              <a:t>Giving </a:t>
            </a:r>
            <a:r>
              <a:rPr lang="en-US" sz="1400" dirty="0"/>
              <a:t>business loans and auto loans, mortgage lending</a:t>
            </a:r>
          </a:p>
          <a:p>
            <a:pPr lvl="1"/>
            <a:r>
              <a:rPr lang="en-US" sz="1400" dirty="0" smtClean="0"/>
              <a:t>Corporations </a:t>
            </a:r>
            <a:r>
              <a:rPr lang="en-US" sz="1400" dirty="0"/>
              <a:t>or large businesses, as opposed to individual members of the public (retail banking)</a:t>
            </a:r>
          </a:p>
          <a:p>
            <a:r>
              <a:rPr lang="en-US" sz="1400" dirty="0"/>
              <a:t>Some commercial banks, such as Citibank and JPMorgan Chase, also have investment banking divisions, while others, such as Ally, operate strictly on the commercial side of the business</a:t>
            </a:r>
          </a:p>
        </p:txBody>
      </p:sp>
      <p:sp>
        <p:nvSpPr>
          <p:cNvPr id="4" name="Title 3"/>
          <p:cNvSpPr>
            <a:spLocks noGrp="1"/>
          </p:cNvSpPr>
          <p:nvPr>
            <p:ph type="title"/>
          </p:nvPr>
        </p:nvSpPr>
        <p:spPr>
          <a:xfrm>
            <a:off x="230624" y="274638"/>
            <a:ext cx="6855976" cy="797029"/>
          </a:xfrm>
        </p:spPr>
        <p:txBody>
          <a:bodyPr/>
          <a:lstStyle/>
          <a:p>
            <a:r>
              <a:rPr lang="en-US" dirty="0" smtClean="0"/>
              <a:t>Market Participants – Commercial Banks </a:t>
            </a:r>
            <a:endParaRPr lang="en-US" dirty="0"/>
          </a:p>
        </p:txBody>
      </p:sp>
      <p:sp>
        <p:nvSpPr>
          <p:cNvPr id="15" name="Text Placeholder 3"/>
          <p:cNvSpPr txBox="1">
            <a:spLocks/>
          </p:cNvSpPr>
          <p:nvPr/>
        </p:nvSpPr>
        <p:spPr>
          <a:xfrm>
            <a:off x="228600" y="3940093"/>
            <a:ext cx="7385538" cy="1818869"/>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b="1" dirty="0" smtClean="0"/>
              <a:t>Primary Function of Commercial Bank may include:</a:t>
            </a:r>
          </a:p>
          <a:p>
            <a:r>
              <a:rPr lang="en-US" sz="1400" dirty="0"/>
              <a:t>Collects and clear </a:t>
            </a:r>
            <a:r>
              <a:rPr lang="en-US" sz="1400" dirty="0" err="1"/>
              <a:t>cheque</a:t>
            </a:r>
            <a:r>
              <a:rPr lang="en-US" sz="1400" dirty="0"/>
              <a:t>, dividends and interest warrant</a:t>
            </a:r>
          </a:p>
          <a:p>
            <a:r>
              <a:rPr lang="en-US" sz="1400" dirty="0" smtClean="0"/>
              <a:t>Make </a:t>
            </a:r>
            <a:r>
              <a:rPr lang="en-US" sz="1400" dirty="0"/>
              <a:t>payments of rent, insurance premium, etc.</a:t>
            </a:r>
          </a:p>
          <a:p>
            <a:r>
              <a:rPr lang="en-US" sz="1400" dirty="0" smtClean="0"/>
              <a:t>Deal </a:t>
            </a:r>
            <a:r>
              <a:rPr lang="en-US" sz="1400" dirty="0"/>
              <a:t>in foreign exchange transactions</a:t>
            </a:r>
          </a:p>
          <a:p>
            <a:r>
              <a:rPr lang="en-US" sz="1400" dirty="0" smtClean="0"/>
              <a:t>Purchase </a:t>
            </a:r>
            <a:r>
              <a:rPr lang="en-US" sz="1400" dirty="0"/>
              <a:t>and sell securities</a:t>
            </a:r>
          </a:p>
          <a:p>
            <a:r>
              <a:rPr lang="en-US" sz="1400" dirty="0" smtClean="0"/>
              <a:t>Act </a:t>
            </a:r>
            <a:r>
              <a:rPr lang="en-US" sz="1400" dirty="0"/>
              <a:t>as trustee, attorney, correspondent and executor</a:t>
            </a:r>
          </a:p>
        </p:txBody>
      </p:sp>
    </p:spTree>
    <p:extLst>
      <p:ext uri="{BB962C8B-B14F-4D97-AF65-F5344CB8AC3E}">
        <p14:creationId xmlns:p14="http://schemas.microsoft.com/office/powerpoint/2010/main" val="2706544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Topics of Discussion</a:t>
            </a:r>
          </a:p>
        </p:txBody>
      </p:sp>
      <p:sp>
        <p:nvSpPr>
          <p:cNvPr id="3" name="Rectangle 2"/>
          <p:cNvSpPr/>
          <p:nvPr/>
        </p:nvSpPr>
        <p:spPr>
          <a:xfrm>
            <a:off x="228599" y="1234440"/>
            <a:ext cx="8686800" cy="1188720"/>
          </a:xfrm>
          <a:prstGeom prst="rect">
            <a:avLst/>
          </a:prstGeom>
          <a:solidFill>
            <a:schemeClr val="bg1">
              <a:lumMod val="85000"/>
            </a:schemeClr>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920240" tIns="91440" rIns="91440" bIns="91440" numCol="1" spcCol="1270" anchor="ctr" anchorCtr="0">
            <a:noAutofit/>
          </a:bodyPr>
          <a:lstStyle/>
          <a:p>
            <a:pPr marL="228600" lvl="0" indent="-228600" algn="l" defTabSz="622300">
              <a:spcBef>
                <a:spcPct val="0"/>
              </a:spcBef>
              <a:spcAft>
                <a:spcPts val="200"/>
              </a:spcAft>
              <a:buFont typeface="Wingdings" pitchFamily="2" charset="2"/>
              <a:buChar char="§"/>
            </a:pPr>
            <a:endParaRPr lang="en-US" sz="1200" u="sng" kern="1200" dirty="0" smtClean="0">
              <a:solidFill>
                <a:srgbClr val="000000"/>
              </a:solidFill>
              <a:latin typeface="Arial" panose="020B0604020202020204" pitchFamily="34" charset="0"/>
              <a:cs typeface="Arial" panose="020B0604020202020204" pitchFamily="34" charset="0"/>
              <a:hlinkClick r:id="rId3" action="ppaction://hlinksldjump"/>
            </a:endParaRPr>
          </a:p>
          <a:p>
            <a:pPr marL="228600" lvl="0" indent="-228600" algn="l" defTabSz="622300">
              <a:spcBef>
                <a:spcPct val="0"/>
              </a:spcBef>
              <a:spcAft>
                <a:spcPts val="200"/>
              </a:spcAft>
              <a:buFont typeface="Wingdings" pitchFamily="2" charset="2"/>
              <a:buChar char="§"/>
            </a:pPr>
            <a:r>
              <a:rPr lang="en-US" sz="1200" u="sng" kern="1200" dirty="0" smtClean="0">
                <a:solidFill>
                  <a:srgbClr val="000000"/>
                </a:solidFill>
                <a:latin typeface="Arial" panose="020B0604020202020204" pitchFamily="34" charset="0"/>
                <a:cs typeface="Arial" panose="020B0604020202020204" pitchFamily="34" charset="0"/>
                <a:hlinkClick r:id="rId3" action="ppaction://hlinksldjump"/>
              </a:rPr>
              <a:t>Introduction to the Financial Markets, Assets &amp; Risks </a:t>
            </a:r>
            <a:endParaRPr lang="en-US" sz="1200" u="sng" kern="1200" dirty="0" smtClean="0">
              <a:solidFill>
                <a:srgbClr val="000000"/>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4" action="ppaction://hlinksldjump"/>
              </a:rPr>
              <a:t>Financial Markets &amp; Assets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5" action="ppaction://hlinksldjump"/>
              </a:rPr>
              <a:t>Derivative Products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6" action="ppaction://hlinksldjump"/>
              </a:rPr>
              <a:t>Market Participants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7" action="ppaction://hlinksldjump"/>
              </a:rPr>
              <a:t>Risks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endParaRPr lang="en-US" sz="1200" kern="1200" dirty="0" smtClean="0">
              <a:solidFill>
                <a:schemeClr val="bg2">
                  <a:lumMod val="10000"/>
                </a:schemeClr>
              </a:solidFill>
              <a:latin typeface="Arial" panose="020B0604020202020204" pitchFamily="34" charset="0"/>
              <a:cs typeface="Arial" panose="020B0604020202020204" pitchFamily="34" charset="0"/>
            </a:endParaRPr>
          </a:p>
        </p:txBody>
      </p:sp>
      <p:sp>
        <p:nvSpPr>
          <p:cNvPr id="4" name="Rounded Rectangle 3"/>
          <p:cNvSpPr/>
          <p:nvPr/>
        </p:nvSpPr>
        <p:spPr>
          <a:xfrm>
            <a:off x="358300" y="1315378"/>
            <a:ext cx="1259486" cy="909076"/>
          </a:xfrm>
          <a:prstGeom prst="roundRect">
            <a:avLst>
              <a:gd name="adj" fmla="val 10000"/>
            </a:avLst>
          </a:prstGeom>
          <a:blipFill>
            <a:blip r:embed="rId8">
              <a:extLst/>
            </a:blip>
            <a:srcRect/>
            <a:stretch>
              <a:fillRect l="-21000" r="-21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5" name="Rectangle 4"/>
          <p:cNvSpPr/>
          <p:nvPr/>
        </p:nvSpPr>
        <p:spPr>
          <a:xfrm>
            <a:off x="228599" y="2473278"/>
            <a:ext cx="8686800" cy="1371600"/>
          </a:xfrm>
          <a:prstGeom prst="rect">
            <a:avLst/>
          </a:prstGeom>
          <a:solidFill>
            <a:schemeClr val="bg1">
              <a:lumMod val="85000"/>
            </a:schemeClr>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920240" tIns="91440" rIns="91440" bIns="91440" numCol="1" spcCol="1270" anchor="ctr" anchorCtr="0">
            <a:noAutofit/>
          </a:bodyPr>
          <a:lstStyle/>
          <a:p>
            <a:pPr marL="228600" lvl="0" indent="-228600" algn="l" defTabSz="622300">
              <a:spcBef>
                <a:spcPct val="0"/>
              </a:spcBef>
              <a:spcAft>
                <a:spcPts val="200"/>
              </a:spcAft>
              <a:buClr>
                <a:schemeClr val="tx1"/>
              </a:buClr>
              <a:buFont typeface="Wingdings" pitchFamily="2" charset="2"/>
              <a:buChar char="§"/>
            </a:pPr>
            <a:r>
              <a:rPr lang="en-US" sz="1200" b="0" u="sng" kern="1200" dirty="0" smtClean="0">
                <a:latin typeface="Arial" panose="020B0604020202020204" pitchFamily="34" charset="0"/>
                <a:cs typeface="Arial" panose="020B0604020202020204" pitchFamily="34" charset="0"/>
                <a:hlinkClick r:id="rId9" action="ppaction://hlinksldjump"/>
              </a:rPr>
              <a:t>Investment Bank</a:t>
            </a:r>
            <a:endParaRPr lang="en-US" sz="1200" b="0" u="sng" kern="1200" dirty="0" smtClean="0">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0" action="ppaction://hlinksldjump"/>
              </a:rPr>
              <a:t>Structure</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1" action="ppaction://hlinksldjump"/>
              </a:rPr>
              <a:t>Functions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1" action="ppaction://hlinksldjump"/>
              </a:rPr>
              <a:t>Primary Market</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2" action="ppaction://hlinksldjump"/>
              </a:rPr>
              <a:t>Secondary Market</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3" action="ppaction://hlinksldjump"/>
              </a:rPr>
              <a:t>Commonly Used Platforms</a:t>
            </a:r>
            <a:endParaRPr lang="en-US" sz="1200" kern="1200" dirty="0">
              <a:solidFill>
                <a:schemeClr val="bg2">
                  <a:lumMod val="10000"/>
                </a:schemeClr>
              </a:solidFill>
              <a:latin typeface="Arial" panose="020B0604020202020204" pitchFamily="34" charset="0"/>
              <a:cs typeface="Arial" panose="020B0604020202020204" pitchFamily="34" charset="0"/>
            </a:endParaRPr>
          </a:p>
        </p:txBody>
      </p:sp>
      <p:sp>
        <p:nvSpPr>
          <p:cNvPr id="6" name="Rounded Rectangle 5"/>
          <p:cNvSpPr/>
          <p:nvPr/>
        </p:nvSpPr>
        <p:spPr>
          <a:xfrm>
            <a:off x="358300" y="2736029"/>
            <a:ext cx="1259486" cy="824855"/>
          </a:xfrm>
          <a:prstGeom prst="roundRect">
            <a:avLst>
              <a:gd name="adj" fmla="val 10000"/>
            </a:avLst>
          </a:prstGeom>
          <a:blipFill>
            <a:blip r:embed="rId14">
              <a:extLst/>
            </a:blip>
            <a:srcRect/>
            <a:stretch>
              <a:fillRect l="-60000" r="-6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7" name="Rectangle 6"/>
          <p:cNvSpPr/>
          <p:nvPr/>
        </p:nvSpPr>
        <p:spPr>
          <a:xfrm>
            <a:off x="228599" y="3894995"/>
            <a:ext cx="8686800" cy="2468880"/>
          </a:xfrm>
          <a:prstGeom prst="rect">
            <a:avLst/>
          </a:prstGeom>
          <a:solidFill>
            <a:schemeClr val="bg1">
              <a:lumMod val="85000"/>
            </a:schemeClr>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920240" tIns="91440" rIns="91440" bIns="91440" numCol="1" spcCol="1270" anchor="ctr" anchorCtr="0">
            <a:noAutofit/>
          </a:bodyPr>
          <a:lstStyle/>
          <a:p>
            <a:pPr marL="228600" lvl="0" indent="-228600" algn="l" defTabSz="622300">
              <a:spcBef>
                <a:spcPct val="0"/>
              </a:spcBef>
              <a:spcAft>
                <a:spcPts val="200"/>
              </a:spcAft>
              <a:buClr>
                <a:schemeClr val="tx1"/>
              </a:buClr>
              <a:buFont typeface="Wingdings" pitchFamily="2" charset="2"/>
              <a:buChar char="§"/>
            </a:pPr>
            <a:r>
              <a:rPr lang="en-US" sz="1200" u="sng" kern="1200" dirty="0" smtClean="0">
                <a:latin typeface="Arial" panose="020B0604020202020204" pitchFamily="34" charset="0"/>
                <a:cs typeface="Arial" panose="020B0604020202020204" pitchFamily="34" charset="0"/>
                <a:hlinkClick r:id="rId15" action="ppaction://hlinksldjump"/>
              </a:rPr>
              <a:t>Trade Life Cycle</a:t>
            </a:r>
            <a:endParaRPr lang="en-US" sz="1200" u="sng" kern="1200" dirty="0" smtClean="0">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6" action="ppaction://hlinksldjump"/>
              </a:rPr>
              <a:t>Introduction to Trade</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7" action="ppaction://hlinksldjump"/>
              </a:rPr>
              <a:t>Life Cycle of a Trade</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8" action="ppaction://hlinksldjump"/>
              </a:rPr>
              <a:t>Trade Execution, Validation, Enrichment</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19" action="ppaction://hlinksldjump"/>
              </a:rPr>
              <a:t>Reconciliation</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20" action="ppaction://hlinksldjump"/>
              </a:rPr>
              <a:t>Securities Lending</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21" action="ppaction://hlinksldjump"/>
              </a:rPr>
              <a:t>Confirmations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22" action="ppaction://hlinksldjump"/>
              </a:rPr>
              <a:t>Settlements</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23" action="ppaction://hlinksldjump"/>
              </a:rPr>
              <a:t>Brokerage Life Cycle</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smtClean="0">
                <a:solidFill>
                  <a:schemeClr val="bg2">
                    <a:lumMod val="10000"/>
                  </a:schemeClr>
                </a:solidFill>
                <a:latin typeface="Arial" panose="020B0604020202020204" pitchFamily="34" charset="0"/>
                <a:cs typeface="Arial" panose="020B0604020202020204" pitchFamily="34" charset="0"/>
                <a:hlinkClick r:id="rId24" action="ppaction://hlinksldjump"/>
              </a:rPr>
              <a:t>OTC Clearing Cycle</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a:p>
            <a:pPr marL="228600" lvl="0" indent="-228600" algn="l" defTabSz="622300">
              <a:spcBef>
                <a:spcPct val="0"/>
              </a:spcBef>
              <a:spcAft>
                <a:spcPts val="200"/>
              </a:spcAft>
              <a:buFont typeface="Wingdings" pitchFamily="2" charset="2"/>
              <a:buChar char="§"/>
            </a:pPr>
            <a:r>
              <a:rPr lang="en-US" sz="1200" kern="1200" dirty="0" err="1" smtClean="0">
                <a:solidFill>
                  <a:schemeClr val="bg2">
                    <a:lumMod val="10000"/>
                  </a:schemeClr>
                </a:solidFill>
                <a:latin typeface="Arial" panose="020B0604020202020204" pitchFamily="34" charset="0"/>
                <a:cs typeface="Arial" panose="020B0604020202020204" pitchFamily="34" charset="0"/>
                <a:hlinkClick r:id="rId25" action="ppaction://hlinksldjump"/>
              </a:rPr>
              <a:t>eClerx</a:t>
            </a:r>
            <a:r>
              <a:rPr lang="en-US" sz="1200" kern="1200" dirty="0" smtClean="0">
                <a:solidFill>
                  <a:schemeClr val="bg2">
                    <a:lumMod val="10000"/>
                  </a:schemeClr>
                </a:solidFill>
                <a:latin typeface="Arial" panose="020B0604020202020204" pitchFamily="34" charset="0"/>
                <a:cs typeface="Arial" panose="020B0604020202020204" pitchFamily="34" charset="0"/>
                <a:hlinkClick r:id="rId25" action="ppaction://hlinksldjump"/>
              </a:rPr>
              <a:t> </a:t>
            </a:r>
            <a:r>
              <a:rPr lang="en-US" sz="1200" kern="1200" dirty="0" err="1" smtClean="0">
                <a:solidFill>
                  <a:schemeClr val="bg2">
                    <a:lumMod val="10000"/>
                  </a:schemeClr>
                </a:solidFill>
                <a:latin typeface="Arial" panose="020B0604020202020204" pitchFamily="34" charset="0"/>
                <a:cs typeface="Arial" panose="020B0604020202020204" pitchFamily="34" charset="0"/>
                <a:hlinkClick r:id="rId25" action="ppaction://hlinksldjump"/>
              </a:rPr>
              <a:t>HeatMap</a:t>
            </a:r>
            <a:endParaRPr lang="en-US" sz="1200" kern="1200" dirty="0" smtClean="0">
              <a:solidFill>
                <a:schemeClr val="bg2">
                  <a:lumMod val="10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358300" y="4768673"/>
            <a:ext cx="1259486" cy="1066425"/>
          </a:xfrm>
          <a:prstGeom prst="roundRect">
            <a:avLst>
              <a:gd name="adj" fmla="val 10000"/>
            </a:avLst>
          </a:prstGeom>
          <a:blipFill>
            <a:blip r:embed="rId26" cstate="print">
              <a:extLst/>
            </a:blip>
            <a:srcRect/>
            <a:stretch>
              <a:fillRect l="-13000" r="-13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54960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Grp="1" noChangeArrowheads="1"/>
          </p:cNvSpPr>
          <p:nvPr>
            <p:ph type="body" sz="quarter" idx="10"/>
          </p:nvPr>
        </p:nvSpPr>
        <p:spPr>
          <a:xfrm>
            <a:off x="228600" y="1233488"/>
            <a:ext cx="8686800" cy="1474543"/>
          </a:xfrm>
        </p:spPr>
        <p:txBody>
          <a:bodyPr/>
          <a:lstStyle/>
          <a:p>
            <a:r>
              <a:rPr lang="en-US" sz="1400" dirty="0" smtClean="0"/>
              <a:t>Private banking is banking, investment and other financial services provided by banks to private individuals who enjoy high levels of income or invest sizable assets. </a:t>
            </a:r>
          </a:p>
          <a:p>
            <a:r>
              <a:rPr lang="en-US" sz="1400" dirty="0" smtClean="0"/>
              <a:t>The term "private" refers to customer service rendered on a more personal basis than in mass-market retail banking, usually via dedicated bank advisers. It does not refer to a private bank, which is a non-incorporated banking institution.</a:t>
            </a:r>
            <a:endParaRPr lang="en-US" sz="1400" dirty="0"/>
          </a:p>
        </p:txBody>
      </p:sp>
      <p:sp>
        <p:nvSpPr>
          <p:cNvPr id="38914" name="Title 1"/>
          <p:cNvSpPr>
            <a:spLocks noGrp="1"/>
          </p:cNvSpPr>
          <p:nvPr>
            <p:ph type="title"/>
          </p:nvPr>
        </p:nvSpPr>
        <p:spPr/>
        <p:txBody>
          <a:bodyPr/>
          <a:lstStyle/>
          <a:p>
            <a:r>
              <a:rPr lang="en-US" altLang="en-US" smtClean="0"/>
              <a:t>Market Participants – Private Banks</a:t>
            </a:r>
            <a:endParaRPr lang="en-IN" altLang="en-US" dirty="0" smtClean="0"/>
          </a:p>
        </p:txBody>
      </p:sp>
      <p:pic>
        <p:nvPicPr>
          <p:cNvPr id="38918" name="Picture 2" descr="C:\Users\sachin.makad\Pictures\wealth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593" y="2564328"/>
            <a:ext cx="1207008" cy="9144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8919" name="Picture 3" descr="C:\Users\sachin.makad\Pictures\tp.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867" y="3706690"/>
            <a:ext cx="1202531" cy="9144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8920" name="Picture 4" descr="C:\Users\sachin.makad\Pictures\port.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392" y="4975741"/>
            <a:ext cx="1207008" cy="9144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0" name="Rectangle 9"/>
          <p:cNvSpPr/>
          <p:nvPr/>
        </p:nvSpPr>
        <p:spPr>
          <a:xfrm>
            <a:off x="1670538" y="6276823"/>
            <a:ext cx="2212475" cy="276999"/>
          </a:xfrm>
          <a:prstGeom prst="rect">
            <a:avLst/>
          </a:prstGeom>
        </p:spPr>
        <p:txBody>
          <a:bodyPr wrap="square">
            <a:spAutoFit/>
          </a:bodyPr>
          <a:lstStyle/>
          <a:p>
            <a:pPr lvl="0" algn="ctr">
              <a:defRPr/>
            </a:pPr>
            <a:r>
              <a:rPr lang="en-US" sz="1200" dirty="0">
                <a:solidFill>
                  <a:srgbClr val="EAEAEA">
                    <a:lumMod val="10000"/>
                  </a:srgbClr>
                </a:solidFill>
              </a:rPr>
              <a:t>Video link </a:t>
            </a:r>
            <a:r>
              <a:rPr lang="en-US" sz="1200" dirty="0" smtClean="0">
                <a:solidFill>
                  <a:srgbClr val="EAEAEA">
                    <a:lumMod val="10000"/>
                  </a:srgbClr>
                </a:solidFill>
              </a:rPr>
              <a:t>for Private </a:t>
            </a:r>
            <a:r>
              <a:rPr lang="en-US" sz="1200" dirty="0">
                <a:solidFill>
                  <a:srgbClr val="EAEAEA">
                    <a:lumMod val="10000"/>
                  </a:srgbClr>
                </a:solidFill>
              </a:rPr>
              <a:t>Bank </a:t>
            </a:r>
          </a:p>
        </p:txBody>
      </p:sp>
      <p:sp>
        <p:nvSpPr>
          <p:cNvPr id="16" name="Text Placeholder 3"/>
          <p:cNvSpPr txBox="1">
            <a:spLocks/>
          </p:cNvSpPr>
          <p:nvPr/>
        </p:nvSpPr>
        <p:spPr>
          <a:xfrm>
            <a:off x="228600" y="3940093"/>
            <a:ext cx="7385538" cy="209143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b="1" dirty="0" smtClean="0"/>
              <a:t>Primary Function of Private Bank may include:</a:t>
            </a:r>
          </a:p>
          <a:p>
            <a:r>
              <a:rPr lang="en-US" sz="1400" dirty="0"/>
              <a:t>Portfolio management </a:t>
            </a:r>
          </a:p>
          <a:p>
            <a:r>
              <a:rPr lang="en-US" sz="1400" dirty="0" smtClean="0"/>
              <a:t>Provide high </a:t>
            </a:r>
            <a:r>
              <a:rPr lang="en-US" sz="1400" dirty="0"/>
              <a:t>level of services to the HNI clients</a:t>
            </a:r>
          </a:p>
          <a:p>
            <a:r>
              <a:rPr lang="en-US" sz="1400" dirty="0" smtClean="0"/>
              <a:t>Manage </a:t>
            </a:r>
            <a:r>
              <a:rPr lang="en-US" sz="1400" dirty="0"/>
              <a:t>Multi Currency Accounts and exclusive investment-related advice</a:t>
            </a:r>
          </a:p>
          <a:p>
            <a:r>
              <a:rPr lang="en-US" sz="1400" dirty="0" smtClean="0"/>
              <a:t>Manage </a:t>
            </a:r>
            <a:r>
              <a:rPr lang="en-US" sz="1400" dirty="0"/>
              <a:t>investments to address a client's entire financial situation</a:t>
            </a:r>
          </a:p>
          <a:p>
            <a:r>
              <a:rPr lang="en-US" sz="1400" dirty="0" smtClean="0"/>
              <a:t>Plan </a:t>
            </a:r>
            <a:r>
              <a:rPr lang="en-US" sz="1400" dirty="0"/>
              <a:t>retirement and passing wealth on to future generations</a:t>
            </a:r>
          </a:p>
          <a:p>
            <a:r>
              <a:rPr lang="en-US" sz="1400" dirty="0" smtClean="0"/>
              <a:t>To </a:t>
            </a:r>
            <a:r>
              <a:rPr lang="en-US" sz="1400" dirty="0"/>
              <a:t>act as trustee, attorney, correspondent and executor</a:t>
            </a:r>
          </a:p>
        </p:txBody>
      </p:sp>
      <p:pic>
        <p:nvPicPr>
          <p:cNvPr id="11" name="Picture 10"/>
          <p:cNvPicPr>
            <a:picLocks noChangeAspect="1"/>
          </p:cNvPicPr>
          <p:nvPr/>
        </p:nvPicPr>
        <p:blipFill>
          <a:blip r:embed="rId5" cstate="print">
            <a:extLst/>
          </a:blip>
          <a:stretch>
            <a:fillRect/>
          </a:stretch>
        </p:blipFill>
        <p:spPr>
          <a:xfrm>
            <a:off x="3945878" y="6187026"/>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775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Grp="1" noChangeArrowheads="1"/>
          </p:cNvSpPr>
          <p:nvPr>
            <p:ph type="body" sz="quarter" idx="10"/>
          </p:nvPr>
        </p:nvSpPr>
        <p:spPr>
          <a:xfrm>
            <a:off x="228600" y="1233488"/>
            <a:ext cx="8686800" cy="1544881"/>
          </a:xfrm>
        </p:spPr>
        <p:txBody>
          <a:bodyPr/>
          <a:lstStyle/>
          <a:p>
            <a:r>
              <a:rPr lang="en-US" sz="1400" dirty="0" smtClean="0"/>
              <a:t>An investment bank is a financial institution that assists individuals, corporations, and governments in raising financial capital by underwriting or acting as the client's agent in the issuance of securities (or both). </a:t>
            </a:r>
          </a:p>
          <a:p>
            <a:r>
              <a:rPr lang="en-US" sz="1400" dirty="0" smtClean="0"/>
              <a:t>An investment bank may also assist companies involved in mergers and acquisitions (M&amp;A) and provide ancillary services such as market making, trading of derivatives and equity securities, and FICC services (fixed income instruments, currencies, and commodities).</a:t>
            </a:r>
            <a:endParaRPr lang="en-US" sz="1400" dirty="0"/>
          </a:p>
        </p:txBody>
      </p:sp>
      <p:sp>
        <p:nvSpPr>
          <p:cNvPr id="39938" name="Title 1"/>
          <p:cNvSpPr>
            <a:spLocks noGrp="1"/>
          </p:cNvSpPr>
          <p:nvPr>
            <p:ph type="title"/>
          </p:nvPr>
        </p:nvSpPr>
        <p:spPr>
          <a:xfrm>
            <a:off x="230623" y="274638"/>
            <a:ext cx="7225253" cy="797029"/>
          </a:xfrm>
        </p:spPr>
        <p:txBody>
          <a:bodyPr/>
          <a:lstStyle/>
          <a:p>
            <a:r>
              <a:rPr lang="en-US" altLang="en-US" dirty="0" smtClean="0"/>
              <a:t>Market Participants – Investment Banks </a:t>
            </a:r>
            <a:endParaRPr lang="en-IN" altLang="en-US" dirty="0"/>
          </a:p>
        </p:txBody>
      </p:sp>
      <p:pic>
        <p:nvPicPr>
          <p:cNvPr id="39942" name="Picture 4" descr="C:\Users\sachin.makad\Pictures\ma.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965" y="3003643"/>
            <a:ext cx="1024128" cy="102412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9943" name="Picture 5" descr="C:\Users\sachin.makad\Pictures\rm.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618" y="3844166"/>
            <a:ext cx="1024128" cy="102412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9944" name="Picture 6" descr="C:\Users\sachin.makad\Pictures\mm.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272" y="4684688"/>
            <a:ext cx="1024128" cy="102412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0" name="Rectangle 9"/>
          <p:cNvSpPr/>
          <p:nvPr/>
        </p:nvSpPr>
        <p:spPr>
          <a:xfrm>
            <a:off x="1481203" y="6194935"/>
            <a:ext cx="2838853" cy="307777"/>
          </a:xfrm>
          <a:prstGeom prst="rect">
            <a:avLst/>
          </a:prstGeom>
        </p:spPr>
        <p:txBody>
          <a:bodyPr>
            <a:spAutoFit/>
          </a:bodyPr>
          <a:lstStyle/>
          <a:p>
            <a:pPr lvl="0" algn="ctr">
              <a:defRPr/>
            </a:pPr>
            <a:r>
              <a:rPr lang="en-US" sz="1400" dirty="0">
                <a:solidFill>
                  <a:srgbClr val="EAEAEA">
                    <a:lumMod val="10000"/>
                  </a:srgbClr>
                </a:solidFill>
              </a:rPr>
              <a:t>Video link </a:t>
            </a:r>
            <a:r>
              <a:rPr lang="en-US" sz="1400" dirty="0" smtClean="0">
                <a:solidFill>
                  <a:srgbClr val="EAEAEA">
                    <a:lumMod val="10000"/>
                  </a:srgbClr>
                </a:solidFill>
              </a:rPr>
              <a:t>for Investment </a:t>
            </a:r>
            <a:r>
              <a:rPr lang="en-US" sz="1400" dirty="0">
                <a:solidFill>
                  <a:srgbClr val="EAEAEA">
                    <a:lumMod val="10000"/>
                  </a:srgbClr>
                </a:solidFill>
              </a:rPr>
              <a:t>Bank </a:t>
            </a:r>
          </a:p>
        </p:txBody>
      </p:sp>
      <p:sp>
        <p:nvSpPr>
          <p:cNvPr id="16" name="Text Placeholder 3"/>
          <p:cNvSpPr txBox="1">
            <a:spLocks/>
          </p:cNvSpPr>
          <p:nvPr/>
        </p:nvSpPr>
        <p:spPr>
          <a:xfrm>
            <a:off x="228600" y="3940093"/>
            <a:ext cx="7385538" cy="209143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b="1" dirty="0" smtClean="0"/>
              <a:t>Primary Function of Investment Bank may include:</a:t>
            </a:r>
          </a:p>
          <a:p>
            <a:r>
              <a:rPr lang="en-US" sz="1400" dirty="0"/>
              <a:t>Handles corporate, Large firms, HNI Clients, Governments etc.</a:t>
            </a:r>
          </a:p>
          <a:p>
            <a:r>
              <a:rPr lang="en-US" sz="1400" dirty="0" smtClean="0"/>
              <a:t>IPOs</a:t>
            </a:r>
            <a:r>
              <a:rPr lang="en-US" sz="1400" dirty="0"/>
              <a:t>, Public and Private share offering</a:t>
            </a:r>
          </a:p>
          <a:p>
            <a:r>
              <a:rPr lang="en-US" sz="1400" dirty="0" smtClean="0"/>
              <a:t>Provides </a:t>
            </a:r>
            <a:r>
              <a:rPr lang="en-US" sz="1400" dirty="0"/>
              <a:t>expertise in terms of </a:t>
            </a:r>
            <a:r>
              <a:rPr lang="en-US" sz="1400" dirty="0" smtClean="0"/>
              <a:t>M&amp;A</a:t>
            </a:r>
            <a:endParaRPr lang="en-US" sz="1400" dirty="0"/>
          </a:p>
          <a:p>
            <a:r>
              <a:rPr lang="en-US" sz="1400" dirty="0" smtClean="0"/>
              <a:t>Risk </a:t>
            </a:r>
            <a:r>
              <a:rPr lang="en-US" sz="1400" dirty="0"/>
              <a:t>management &amp; Underwriting</a:t>
            </a:r>
          </a:p>
          <a:p>
            <a:r>
              <a:rPr lang="en-US" sz="1400" dirty="0" smtClean="0"/>
              <a:t>Market </a:t>
            </a:r>
            <a:r>
              <a:rPr lang="en-US" sz="1400" dirty="0"/>
              <a:t>making</a:t>
            </a:r>
          </a:p>
        </p:txBody>
      </p:sp>
      <p:pic>
        <p:nvPicPr>
          <p:cNvPr id="11" name="Picture 10">
            <a:hlinkClick r:id="rId5"/>
          </p:cNvPr>
          <p:cNvPicPr>
            <a:picLocks noChangeAspect="1"/>
          </p:cNvPicPr>
          <p:nvPr/>
        </p:nvPicPr>
        <p:blipFill>
          <a:blip r:embed="rId6" cstate="print">
            <a:extLst/>
          </a:blip>
          <a:stretch>
            <a:fillRect/>
          </a:stretch>
        </p:blipFill>
        <p:spPr>
          <a:xfrm>
            <a:off x="4384248" y="6150399"/>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42216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smtClean="0"/>
              <a:t>Market Participants – Difference between Banks</a:t>
            </a:r>
          </a:p>
        </p:txBody>
      </p:sp>
      <p:graphicFrame>
        <p:nvGraphicFramePr>
          <p:cNvPr id="13" name="Table 12"/>
          <p:cNvGraphicFramePr>
            <a:graphicFrameLocks noGrp="1"/>
          </p:cNvGraphicFramePr>
          <p:nvPr>
            <p:extLst>
              <p:ext uri="{D42A27DB-BD31-4B8C-83A1-F6EECF244321}">
                <p14:modId xmlns:p14="http://schemas.microsoft.com/office/powerpoint/2010/main" val="1245631689"/>
              </p:ext>
            </p:extLst>
          </p:nvPr>
        </p:nvGraphicFramePr>
        <p:xfrm>
          <a:off x="228600" y="1234442"/>
          <a:ext cx="8686800" cy="3675888"/>
        </p:xfrm>
        <a:graphic>
          <a:graphicData uri="http://schemas.openxmlformats.org/drawingml/2006/table">
            <a:tbl>
              <a:tblPr firstRow="1" firstCol="1" bandRow="1">
                <a:tableStyleId>{2D5ABB26-0587-4C30-8999-92F81FD0307C}</a:tableStyleId>
              </a:tblPr>
              <a:tblGrid>
                <a:gridCol w="599763"/>
                <a:gridCol w="3596851"/>
                <a:gridCol w="4490186"/>
              </a:tblGrid>
              <a:tr h="0">
                <a:tc gridSpan="3">
                  <a:txBody>
                    <a:bodyPr/>
                    <a:lstStyle/>
                    <a:p>
                      <a:pPr marL="0" marR="0" algn="ctr">
                        <a:lnSpc>
                          <a:spcPct val="115000"/>
                        </a:lnSpc>
                        <a:spcBef>
                          <a:spcPts val="0"/>
                        </a:spcBef>
                        <a:spcAft>
                          <a:spcPts val="0"/>
                        </a:spcAft>
                      </a:pPr>
                      <a:r>
                        <a:rPr lang="en-US" sz="1400" b="1" dirty="0">
                          <a:solidFill>
                            <a:schemeClr val="bg1"/>
                          </a:solidFill>
                          <a:effectLst/>
                          <a:latin typeface="Arial" pitchFamily="34" charset="0"/>
                          <a:cs typeface="Arial" pitchFamily="34" charset="0"/>
                        </a:rPr>
                        <a:t>Difference between Investment Bank and </a:t>
                      </a:r>
                      <a:r>
                        <a:rPr lang="en-US" sz="1400" b="1" dirty="0" smtClean="0">
                          <a:solidFill>
                            <a:schemeClr val="bg1"/>
                          </a:solidFill>
                          <a:effectLst/>
                          <a:latin typeface="Arial" pitchFamily="34" charset="0"/>
                          <a:cs typeface="Arial" pitchFamily="34" charset="0"/>
                        </a:rPr>
                        <a:t>Commercial / Retail </a:t>
                      </a:r>
                      <a:r>
                        <a:rPr lang="en-US" sz="1400" b="1" dirty="0">
                          <a:solidFill>
                            <a:schemeClr val="bg1"/>
                          </a:solidFill>
                          <a:effectLst/>
                          <a:latin typeface="Arial" pitchFamily="34" charset="0"/>
                          <a:cs typeface="Arial" pitchFamily="34" charset="0"/>
                        </a:rPr>
                        <a:t>Bank</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B w="635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r>
              <a:tr h="0">
                <a:tc>
                  <a:txBody>
                    <a:bodyPr/>
                    <a:lstStyle/>
                    <a:p>
                      <a:pPr marL="0" marR="0" algn="ctr">
                        <a:lnSpc>
                          <a:spcPct val="115000"/>
                        </a:lnSpc>
                        <a:spcBef>
                          <a:spcPts val="0"/>
                        </a:spcBef>
                        <a:spcAft>
                          <a:spcPts val="0"/>
                        </a:spcAft>
                      </a:pPr>
                      <a:r>
                        <a:rPr lang="en-US" sz="1400" b="1" dirty="0">
                          <a:solidFill>
                            <a:schemeClr val="bg1"/>
                          </a:solidFill>
                          <a:effectLst/>
                          <a:latin typeface="Arial" pitchFamily="34" charset="0"/>
                          <a:cs typeface="Arial" pitchFamily="34" charset="0"/>
                        </a:rPr>
                        <a:t>No.</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2"/>
                    </a:solidFill>
                  </a:tcPr>
                </a:tc>
                <a:tc>
                  <a:txBody>
                    <a:bodyPr/>
                    <a:lstStyle/>
                    <a:p>
                      <a:pPr marL="0" marR="0" algn="l">
                        <a:lnSpc>
                          <a:spcPct val="115000"/>
                        </a:lnSpc>
                        <a:spcBef>
                          <a:spcPts val="0"/>
                        </a:spcBef>
                        <a:spcAft>
                          <a:spcPts val="0"/>
                        </a:spcAft>
                      </a:pPr>
                      <a:r>
                        <a:rPr lang="en-US" sz="1400" b="1" dirty="0">
                          <a:solidFill>
                            <a:schemeClr val="bg1"/>
                          </a:solidFill>
                          <a:effectLst/>
                          <a:latin typeface="Arial" pitchFamily="34" charset="0"/>
                          <a:cs typeface="Arial" pitchFamily="34" charset="0"/>
                        </a:rPr>
                        <a:t>Investment Bank </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2"/>
                    </a:solidFill>
                  </a:tcPr>
                </a:tc>
                <a:tc>
                  <a:txBody>
                    <a:bodyPr/>
                    <a:lstStyle/>
                    <a:p>
                      <a:pPr marL="0" marR="0" algn="l">
                        <a:lnSpc>
                          <a:spcPct val="115000"/>
                        </a:lnSpc>
                        <a:spcBef>
                          <a:spcPts val="0"/>
                        </a:spcBef>
                        <a:spcAft>
                          <a:spcPts val="0"/>
                        </a:spcAft>
                      </a:pPr>
                      <a:r>
                        <a:rPr lang="en-US" sz="1400" b="1" dirty="0" smtClean="0">
                          <a:solidFill>
                            <a:schemeClr val="bg1"/>
                          </a:solidFill>
                          <a:effectLst/>
                          <a:latin typeface="Arial" pitchFamily="34" charset="0"/>
                          <a:cs typeface="Arial" pitchFamily="34" charset="0"/>
                        </a:rPr>
                        <a:t>Commercial / Retail </a:t>
                      </a:r>
                      <a:r>
                        <a:rPr lang="en-US" sz="1400" b="1" dirty="0">
                          <a:solidFill>
                            <a:schemeClr val="bg1"/>
                          </a:solidFill>
                          <a:effectLst/>
                          <a:latin typeface="Arial" pitchFamily="34" charset="0"/>
                          <a:cs typeface="Arial" pitchFamily="34" charset="0"/>
                        </a:rPr>
                        <a:t>Bank</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tx2"/>
                    </a:solidFill>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1</a:t>
                      </a:r>
                      <a:endParaRPr lang="en-US" sz="1400" dirty="0">
                        <a:effectLst/>
                        <a:latin typeface="Arial" panose="020B0604020202020204" pitchFamily="34" charset="0"/>
                        <a:ea typeface="Calibri"/>
                        <a:cs typeface="Arial" panose="020B0604020202020204"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Handles corporate, Large firms, HNI Clients, Governments </a:t>
                      </a:r>
                      <a:r>
                        <a:rPr lang="en-US" sz="1400" kern="1200" dirty="0" smtClean="0">
                          <a:solidFill>
                            <a:schemeClr val="tx1"/>
                          </a:solidFill>
                          <a:effectLst/>
                          <a:latin typeface="Arial" pitchFamily="34" charset="0"/>
                          <a:ea typeface="+mn-ea"/>
                          <a:cs typeface="Arial" pitchFamily="34" charset="0"/>
                        </a:rPr>
                        <a:t>etc.</a:t>
                      </a:r>
                      <a:endParaRPr lang="en-US" sz="1400" kern="1200" dirty="0">
                        <a:solidFill>
                          <a:schemeClr val="tx1"/>
                        </a:solidFill>
                        <a:effectLst/>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Handles common </a:t>
                      </a:r>
                      <a:r>
                        <a:rPr lang="en-US" sz="1400" kern="1200" dirty="0" smtClean="0">
                          <a:solidFill>
                            <a:schemeClr val="tx1"/>
                          </a:solidFill>
                          <a:effectLst/>
                          <a:latin typeface="Arial" pitchFamily="34" charset="0"/>
                          <a:ea typeface="+mn-ea"/>
                          <a:cs typeface="Arial" pitchFamily="34" charset="0"/>
                        </a:rPr>
                        <a:t>people</a:t>
                      </a:r>
                      <a:endParaRPr lang="en-US" sz="1400" kern="1200" dirty="0">
                        <a:solidFill>
                          <a:schemeClr val="tx1"/>
                        </a:solidFill>
                        <a:effectLst/>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2</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Does not take deposits or provide </a:t>
                      </a:r>
                      <a:r>
                        <a:rPr lang="en-US" sz="1400" kern="1200" dirty="0" smtClean="0">
                          <a:solidFill>
                            <a:schemeClr val="tx1"/>
                          </a:solidFill>
                          <a:effectLst/>
                          <a:latin typeface="Arial" pitchFamily="34" charset="0"/>
                          <a:ea typeface="+mn-ea"/>
                          <a:cs typeface="Arial" pitchFamily="34" charset="0"/>
                        </a:rPr>
                        <a:t>loans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Takes deposit from individuals and lends to its </a:t>
                      </a:r>
                      <a:r>
                        <a:rPr lang="en-US" sz="1400" kern="1200" dirty="0" smtClean="0">
                          <a:solidFill>
                            <a:schemeClr val="tx1"/>
                          </a:solidFill>
                          <a:effectLst/>
                          <a:latin typeface="Arial" pitchFamily="34" charset="0"/>
                          <a:ea typeface="+mn-ea"/>
                          <a:cs typeface="Arial" pitchFamily="34" charset="0"/>
                        </a:rPr>
                        <a:t>customers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3</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Provides expertise in terms of </a:t>
                      </a:r>
                      <a:r>
                        <a:rPr lang="en-US" sz="1400" kern="1200" dirty="0" smtClean="0">
                          <a:solidFill>
                            <a:schemeClr val="tx1"/>
                          </a:solidFill>
                          <a:effectLst/>
                          <a:latin typeface="Arial" pitchFamily="34" charset="0"/>
                          <a:ea typeface="+mn-ea"/>
                          <a:cs typeface="Arial" pitchFamily="34" charset="0"/>
                        </a:rPr>
                        <a:t>M&amp;A</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Does not have </a:t>
                      </a:r>
                      <a:r>
                        <a:rPr lang="en-US" sz="1400" kern="1200" dirty="0" smtClean="0">
                          <a:solidFill>
                            <a:schemeClr val="tx1"/>
                          </a:solidFill>
                          <a:effectLst/>
                          <a:latin typeface="Arial" pitchFamily="34" charset="0"/>
                          <a:ea typeface="+mn-ea"/>
                          <a:cs typeface="Arial" pitchFamily="34" charset="0"/>
                        </a:rPr>
                        <a:t>expertise </a:t>
                      </a:r>
                      <a:r>
                        <a:rPr lang="en-US" sz="1400" kern="1200" dirty="0">
                          <a:solidFill>
                            <a:schemeClr val="tx1"/>
                          </a:solidFill>
                          <a:effectLst/>
                          <a:latin typeface="Arial" pitchFamily="34" charset="0"/>
                          <a:ea typeface="+mn-ea"/>
                          <a:cs typeface="Arial" pitchFamily="34" charset="0"/>
                        </a:rPr>
                        <a:t>to provide the </a:t>
                      </a:r>
                      <a:r>
                        <a:rPr lang="en-US" sz="1400" kern="1200" dirty="0" smtClean="0">
                          <a:solidFill>
                            <a:schemeClr val="tx1"/>
                          </a:solidFill>
                          <a:effectLst/>
                          <a:latin typeface="Arial" pitchFamily="34" charset="0"/>
                          <a:ea typeface="+mn-ea"/>
                          <a:cs typeface="Arial" pitchFamily="34" charset="0"/>
                        </a:rPr>
                        <a:t>same</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4</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Deals with complex financial products like derivatives, etc.</a:t>
                      </a: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Arial" pitchFamily="34" charset="0"/>
                          <a:ea typeface="+mn-ea"/>
                          <a:cs typeface="Arial" pitchFamily="34" charset="0"/>
                        </a:rPr>
                        <a:t>Does not deal with complex financial </a:t>
                      </a:r>
                      <a:r>
                        <a:rPr lang="en-US" sz="1400" kern="1200" dirty="0" smtClean="0">
                          <a:solidFill>
                            <a:schemeClr val="tx1"/>
                          </a:solidFill>
                          <a:effectLst/>
                          <a:latin typeface="Arial" pitchFamily="34" charset="0"/>
                          <a:ea typeface="+mn-ea"/>
                          <a:cs typeface="Arial" pitchFamily="34" charset="0"/>
                        </a:rPr>
                        <a:t>products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5</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smtClean="0">
                          <a:solidFill>
                            <a:schemeClr val="tx1"/>
                          </a:solidFill>
                          <a:effectLst/>
                          <a:latin typeface="Arial" pitchFamily="34" charset="0"/>
                          <a:ea typeface="+mn-ea"/>
                          <a:cs typeface="Arial" pitchFamily="34" charset="0"/>
                        </a:rPr>
                        <a:t>Earns </a:t>
                      </a:r>
                      <a:r>
                        <a:rPr lang="en-US" sz="1400" kern="1200" dirty="0">
                          <a:solidFill>
                            <a:schemeClr val="tx1"/>
                          </a:solidFill>
                          <a:effectLst/>
                          <a:latin typeface="Arial" pitchFamily="34" charset="0"/>
                          <a:ea typeface="+mn-ea"/>
                          <a:cs typeface="Arial" pitchFamily="34" charset="0"/>
                        </a:rPr>
                        <a:t>on a transaction-basis rather than an interest </a:t>
                      </a:r>
                      <a:r>
                        <a:rPr lang="en-US" sz="1400" kern="1200" dirty="0" smtClean="0">
                          <a:solidFill>
                            <a:schemeClr val="tx1"/>
                          </a:solidFill>
                          <a:effectLst/>
                          <a:latin typeface="Arial" pitchFamily="34" charset="0"/>
                          <a:ea typeface="+mn-ea"/>
                          <a:cs typeface="Arial" pitchFamily="34" charset="0"/>
                        </a:rPr>
                        <a:t>spread</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smtClean="0">
                          <a:solidFill>
                            <a:schemeClr val="tx1"/>
                          </a:solidFill>
                          <a:effectLst/>
                          <a:latin typeface="Arial" pitchFamily="34" charset="0"/>
                          <a:ea typeface="+mn-ea"/>
                          <a:cs typeface="Arial" pitchFamily="34" charset="0"/>
                        </a:rPr>
                        <a:t>Earn on differential interest rate received borrowers and paid to depositors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6</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smtClean="0">
                          <a:solidFill>
                            <a:schemeClr val="tx1"/>
                          </a:solidFill>
                          <a:effectLst/>
                          <a:latin typeface="Arial" pitchFamily="34" charset="0"/>
                          <a:ea typeface="+mn-ea"/>
                          <a:cs typeface="Arial" pitchFamily="34" charset="0"/>
                        </a:rPr>
                        <a:t>Provide </a:t>
                      </a:r>
                      <a:r>
                        <a:rPr lang="en-US" sz="1400" kern="1200" dirty="0">
                          <a:solidFill>
                            <a:schemeClr val="tx1"/>
                          </a:solidFill>
                          <a:effectLst/>
                          <a:latin typeface="Arial" pitchFamily="34" charset="0"/>
                          <a:ea typeface="+mn-ea"/>
                          <a:cs typeface="Arial" pitchFamily="34" charset="0"/>
                        </a:rPr>
                        <a:t>ancillary </a:t>
                      </a:r>
                      <a:r>
                        <a:rPr lang="en-US" sz="1400" kern="1200" dirty="0" smtClean="0">
                          <a:solidFill>
                            <a:schemeClr val="tx1"/>
                          </a:solidFill>
                          <a:effectLst/>
                          <a:latin typeface="Arial" pitchFamily="34" charset="0"/>
                          <a:ea typeface="+mn-ea"/>
                          <a:cs typeface="Arial" pitchFamily="34" charset="0"/>
                        </a:rPr>
                        <a:t>services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1400" kern="1200" dirty="0" smtClean="0">
                          <a:solidFill>
                            <a:schemeClr val="tx1"/>
                          </a:solidFill>
                          <a:effectLst/>
                          <a:latin typeface="Arial" pitchFamily="34" charset="0"/>
                          <a:ea typeface="+mn-ea"/>
                          <a:cs typeface="Arial" pitchFamily="34" charset="0"/>
                        </a:rPr>
                        <a:t>Provide </a:t>
                      </a:r>
                      <a:r>
                        <a:rPr lang="en-US" sz="1400" kern="1200" dirty="0">
                          <a:solidFill>
                            <a:schemeClr val="tx1"/>
                          </a:solidFill>
                          <a:effectLst/>
                          <a:latin typeface="Arial" pitchFamily="34" charset="0"/>
                          <a:ea typeface="+mn-ea"/>
                          <a:cs typeface="Arial" pitchFamily="34" charset="0"/>
                        </a:rPr>
                        <a:t>standardized </a:t>
                      </a:r>
                      <a:r>
                        <a:rPr lang="en-US" sz="1400" kern="1200" dirty="0" smtClean="0">
                          <a:solidFill>
                            <a:schemeClr val="tx1"/>
                          </a:solidFill>
                          <a:effectLst/>
                          <a:latin typeface="Arial" pitchFamily="34" charset="0"/>
                          <a:ea typeface="+mn-ea"/>
                          <a:cs typeface="Arial" pitchFamily="34" charset="0"/>
                        </a:rPr>
                        <a:t>services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10925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Participants </a:t>
            </a:r>
            <a:r>
              <a:rPr lang="en-US" dirty="0" smtClean="0"/>
              <a:t>– Difference </a:t>
            </a:r>
            <a:r>
              <a:rPr lang="en-US" dirty="0"/>
              <a:t>between Banks</a:t>
            </a:r>
          </a:p>
        </p:txBody>
      </p:sp>
      <p:graphicFrame>
        <p:nvGraphicFramePr>
          <p:cNvPr id="7" name="Table 6"/>
          <p:cNvGraphicFramePr>
            <a:graphicFrameLocks noGrp="1"/>
          </p:cNvGraphicFramePr>
          <p:nvPr>
            <p:extLst>
              <p:ext uri="{D42A27DB-BD31-4B8C-83A1-F6EECF244321}">
                <p14:modId xmlns:p14="http://schemas.microsoft.com/office/powerpoint/2010/main" val="2681475334"/>
              </p:ext>
            </p:extLst>
          </p:nvPr>
        </p:nvGraphicFramePr>
        <p:xfrm>
          <a:off x="228600" y="1234442"/>
          <a:ext cx="8686800" cy="3185160"/>
        </p:xfrm>
        <a:graphic>
          <a:graphicData uri="http://schemas.openxmlformats.org/drawingml/2006/table">
            <a:tbl>
              <a:tblPr firstRow="1" firstCol="1" bandRow="1">
                <a:tableStyleId>{2D5ABB26-0587-4C30-8999-92F81FD0307C}</a:tableStyleId>
              </a:tblPr>
              <a:tblGrid>
                <a:gridCol w="599763"/>
                <a:gridCol w="3596851"/>
                <a:gridCol w="4490186"/>
              </a:tblGrid>
              <a:tr h="0">
                <a:tc gridSpan="3">
                  <a:txBody>
                    <a:bodyPr/>
                    <a:lstStyle/>
                    <a:p>
                      <a:pPr marL="0" marR="0" algn="ctr">
                        <a:lnSpc>
                          <a:spcPct val="115000"/>
                        </a:lnSpc>
                        <a:spcBef>
                          <a:spcPts val="0"/>
                        </a:spcBef>
                        <a:spcAft>
                          <a:spcPts val="0"/>
                        </a:spcAft>
                      </a:pPr>
                      <a:r>
                        <a:rPr lang="en-US" sz="1400" b="1" dirty="0">
                          <a:solidFill>
                            <a:schemeClr val="bg1"/>
                          </a:solidFill>
                          <a:effectLst/>
                          <a:latin typeface="Arial" pitchFamily="34" charset="0"/>
                          <a:cs typeface="Arial" pitchFamily="34" charset="0"/>
                        </a:rPr>
                        <a:t>Difference between </a:t>
                      </a:r>
                      <a:r>
                        <a:rPr lang="en-US" sz="1400" b="1" dirty="0" smtClean="0">
                          <a:solidFill>
                            <a:schemeClr val="bg1"/>
                          </a:solidFill>
                          <a:effectLst/>
                          <a:latin typeface="Arial" pitchFamily="34" charset="0"/>
                          <a:cs typeface="Arial" pitchFamily="34" charset="0"/>
                        </a:rPr>
                        <a:t>Central Bank </a:t>
                      </a:r>
                      <a:r>
                        <a:rPr lang="en-US" sz="1400" b="1" dirty="0">
                          <a:solidFill>
                            <a:schemeClr val="bg1"/>
                          </a:solidFill>
                          <a:effectLst/>
                          <a:latin typeface="Arial" pitchFamily="34" charset="0"/>
                          <a:cs typeface="Arial" pitchFamily="34" charset="0"/>
                        </a:rPr>
                        <a:t>and </a:t>
                      </a:r>
                      <a:r>
                        <a:rPr lang="en-US" sz="1400" b="1" dirty="0" smtClean="0">
                          <a:solidFill>
                            <a:schemeClr val="bg1"/>
                          </a:solidFill>
                          <a:effectLst/>
                          <a:latin typeface="Arial" pitchFamily="34" charset="0"/>
                          <a:cs typeface="Arial" pitchFamily="34" charset="0"/>
                        </a:rPr>
                        <a:t>Commercial / Retail </a:t>
                      </a:r>
                      <a:r>
                        <a:rPr lang="en-US" sz="1400" b="1" dirty="0">
                          <a:solidFill>
                            <a:schemeClr val="bg1"/>
                          </a:solidFill>
                          <a:effectLst/>
                          <a:latin typeface="Arial" pitchFamily="34" charset="0"/>
                          <a:cs typeface="Arial" pitchFamily="34" charset="0"/>
                        </a:rPr>
                        <a:t>Bank</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B w="635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r>
              <a:tr h="0">
                <a:tc>
                  <a:txBody>
                    <a:bodyPr/>
                    <a:lstStyle/>
                    <a:p>
                      <a:pPr marL="0" marR="0" algn="ctr">
                        <a:lnSpc>
                          <a:spcPct val="115000"/>
                        </a:lnSpc>
                        <a:spcBef>
                          <a:spcPts val="0"/>
                        </a:spcBef>
                        <a:spcAft>
                          <a:spcPts val="0"/>
                        </a:spcAft>
                      </a:pPr>
                      <a:r>
                        <a:rPr lang="en-US" sz="1400" b="1" dirty="0">
                          <a:solidFill>
                            <a:schemeClr val="bg1"/>
                          </a:solidFill>
                          <a:effectLst/>
                          <a:latin typeface="Arial" pitchFamily="34" charset="0"/>
                          <a:cs typeface="Arial" pitchFamily="34" charset="0"/>
                        </a:rPr>
                        <a:t>No.</a:t>
                      </a:r>
                      <a:endParaRPr lang="en-US" sz="1400" b="1" dirty="0">
                        <a:solidFill>
                          <a:schemeClr val="bg1"/>
                        </a:solidFill>
                        <a:effectLst/>
                        <a:latin typeface="Arial" panose="020B0604020202020204" pitchFamily="34" charset="0"/>
                        <a:ea typeface="Calibri"/>
                        <a:cs typeface="Arial" panose="020B0604020202020204" pitchFamily="34" charset="0"/>
                      </a:endParaRPr>
                    </a:p>
                  </a:txBody>
                  <a:tcPr marL="45720" marR="45720"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2"/>
                    </a:solidFill>
                  </a:tcPr>
                </a:tc>
                <a:tc>
                  <a:txBody>
                    <a:bodyPr/>
                    <a:lstStyle/>
                    <a:p>
                      <a:pPr marL="0" marR="0" algn="l" defTabSz="914400" rtl="0" eaLnBrk="1" latinLnBrk="0" hangingPunct="1">
                        <a:lnSpc>
                          <a:spcPct val="115000"/>
                        </a:lnSpc>
                        <a:spcBef>
                          <a:spcPts val="0"/>
                        </a:spcBef>
                        <a:spcAft>
                          <a:spcPts val="0"/>
                        </a:spcAft>
                      </a:pPr>
                      <a:r>
                        <a:rPr lang="en-US" sz="1400" b="1" kern="1200" dirty="0">
                          <a:solidFill>
                            <a:schemeClr val="bg1"/>
                          </a:solidFill>
                          <a:effectLst/>
                          <a:latin typeface="Arial" pitchFamily="34" charset="0"/>
                          <a:ea typeface="+mn-ea"/>
                          <a:cs typeface="Arial" pitchFamily="34" charset="0"/>
                        </a:rPr>
                        <a:t>Central Bank </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2"/>
                    </a:solidFill>
                  </a:tcPr>
                </a:tc>
                <a:tc>
                  <a:txBody>
                    <a:bodyPr/>
                    <a:lstStyle/>
                    <a:p>
                      <a:pPr marL="0" marR="0" algn="l" defTabSz="914400" rtl="0" eaLnBrk="1" latinLnBrk="0" hangingPunct="1">
                        <a:lnSpc>
                          <a:spcPct val="115000"/>
                        </a:lnSpc>
                        <a:spcBef>
                          <a:spcPts val="0"/>
                        </a:spcBef>
                        <a:spcAft>
                          <a:spcPts val="0"/>
                        </a:spcAft>
                      </a:pPr>
                      <a:r>
                        <a:rPr lang="en-US" sz="1400" b="1" kern="1200" dirty="0">
                          <a:solidFill>
                            <a:schemeClr val="bg1"/>
                          </a:solidFill>
                          <a:effectLst/>
                          <a:latin typeface="Arial" pitchFamily="34" charset="0"/>
                          <a:ea typeface="+mn-ea"/>
                          <a:cs typeface="Arial" pitchFamily="34" charset="0"/>
                        </a:rPr>
                        <a:t>Commercial Bank</a:t>
                      </a:r>
                    </a:p>
                  </a:txBody>
                  <a:tcPr marL="45720" marR="45720"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tx2"/>
                    </a:solidFill>
                  </a:tcPr>
                </a:tc>
              </a:tr>
              <a:tr h="180732">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1</a:t>
                      </a:r>
                      <a:endParaRPr lang="en-US" sz="1400" dirty="0">
                        <a:effectLst/>
                        <a:latin typeface="Arial" panose="020B0604020202020204" pitchFamily="34" charset="0"/>
                        <a:ea typeface="Calibri"/>
                        <a:cs typeface="Arial" panose="020B0604020202020204"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Apex </a:t>
                      </a:r>
                      <a:r>
                        <a:rPr lang="en-GB" sz="1400" kern="1200" dirty="0">
                          <a:solidFill>
                            <a:schemeClr val="tx1"/>
                          </a:solidFill>
                          <a:effectLst/>
                          <a:latin typeface="Arial" pitchFamily="34" charset="0"/>
                          <a:ea typeface="+mn-ea"/>
                          <a:cs typeface="Arial" pitchFamily="34" charset="0"/>
                        </a:rPr>
                        <a:t>monetary institution, </a:t>
                      </a:r>
                      <a:r>
                        <a:rPr lang="en-GB" sz="1400" kern="1200" dirty="0" smtClean="0">
                          <a:solidFill>
                            <a:schemeClr val="tx1"/>
                          </a:solidFill>
                          <a:effectLst/>
                          <a:latin typeface="Arial" pitchFamily="34" charset="0"/>
                          <a:ea typeface="+mn-ea"/>
                          <a:cs typeface="Arial" pitchFamily="34" charset="0"/>
                        </a:rPr>
                        <a:t>empowered </a:t>
                      </a:r>
                      <a:r>
                        <a:rPr lang="en-GB" sz="1400" kern="1200" dirty="0">
                          <a:solidFill>
                            <a:schemeClr val="tx1"/>
                          </a:solidFill>
                          <a:effectLst/>
                          <a:latin typeface="Arial" pitchFamily="34" charset="0"/>
                          <a:ea typeface="+mn-ea"/>
                          <a:cs typeface="Arial" pitchFamily="34" charset="0"/>
                        </a:rPr>
                        <a:t>to exercise control over </a:t>
                      </a:r>
                      <a:r>
                        <a:rPr lang="en-GB" sz="1400" kern="1200" dirty="0" smtClean="0">
                          <a:solidFill>
                            <a:schemeClr val="tx1"/>
                          </a:solidFill>
                          <a:effectLst/>
                          <a:latin typeface="Arial" pitchFamily="34" charset="0"/>
                          <a:ea typeface="+mn-ea"/>
                          <a:cs typeface="Arial" pitchFamily="34" charset="0"/>
                        </a:rPr>
                        <a:t>country’s banking </a:t>
                      </a:r>
                      <a:r>
                        <a:rPr lang="en-GB" sz="1400" kern="1200" dirty="0">
                          <a:solidFill>
                            <a:schemeClr val="tx1"/>
                          </a:solidFill>
                          <a:effectLst/>
                          <a:latin typeface="Arial" pitchFamily="34" charset="0"/>
                          <a:ea typeface="+mn-ea"/>
                          <a:cs typeface="Arial" pitchFamily="34" charset="0"/>
                        </a:rPr>
                        <a:t>system </a:t>
                      </a:r>
                      <a:endParaRPr lang="en-US" sz="1400" kern="1200" dirty="0">
                        <a:solidFill>
                          <a:schemeClr val="tx1"/>
                        </a:solidFill>
                        <a:effectLst/>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a:solidFill>
                            <a:schemeClr val="tx1"/>
                          </a:solidFill>
                          <a:effectLst/>
                          <a:latin typeface="Arial" pitchFamily="34" charset="0"/>
                          <a:ea typeface="+mn-ea"/>
                          <a:cs typeface="Arial" pitchFamily="34" charset="0"/>
                        </a:rPr>
                        <a:t>Commercial bank is a constituent unit of the banking system</a:t>
                      </a:r>
                      <a:endParaRPr lang="en-US" sz="1400" kern="1200" dirty="0">
                        <a:solidFill>
                          <a:schemeClr val="tx1"/>
                        </a:solidFill>
                        <a:effectLst/>
                        <a:latin typeface="Arial" pitchFamily="34" charset="0"/>
                        <a:ea typeface="+mn-ea"/>
                        <a:cs typeface="Arial" pitchFamily="34" charset="0"/>
                      </a:endParaRPr>
                    </a:p>
                  </a:txBody>
                  <a:tcPr marL="45720" marR="45720" anchor="ctr">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2</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Does </a:t>
                      </a:r>
                      <a:r>
                        <a:rPr lang="en-GB" sz="1400" kern="1200" dirty="0">
                          <a:solidFill>
                            <a:schemeClr val="tx1"/>
                          </a:solidFill>
                          <a:effectLst/>
                          <a:latin typeface="Arial" pitchFamily="34" charset="0"/>
                          <a:ea typeface="+mn-ea"/>
                          <a:cs typeface="Arial" pitchFamily="34" charset="0"/>
                        </a:rPr>
                        <a:t>not operate with a profit motive</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Profit </a:t>
                      </a:r>
                      <a:r>
                        <a:rPr lang="en-GB" sz="1400" kern="1200" dirty="0">
                          <a:solidFill>
                            <a:schemeClr val="tx1"/>
                          </a:solidFill>
                          <a:effectLst/>
                          <a:latin typeface="Arial" pitchFamily="34" charset="0"/>
                          <a:ea typeface="+mn-ea"/>
                          <a:cs typeface="Arial" pitchFamily="34" charset="0"/>
                        </a:rPr>
                        <a:t>earning </a:t>
                      </a:r>
                      <a:r>
                        <a:rPr lang="en-GB" sz="1400" kern="1200" dirty="0" smtClean="0">
                          <a:solidFill>
                            <a:schemeClr val="tx1"/>
                          </a:solidFill>
                          <a:effectLst/>
                          <a:latin typeface="Arial" pitchFamily="34" charset="0"/>
                          <a:ea typeface="+mn-ea"/>
                          <a:cs typeface="Arial" pitchFamily="34" charset="0"/>
                        </a:rPr>
                        <a:t>is the </a:t>
                      </a:r>
                      <a:r>
                        <a:rPr lang="en-GB" sz="1400" kern="1200" dirty="0">
                          <a:solidFill>
                            <a:schemeClr val="tx1"/>
                          </a:solidFill>
                          <a:effectLst/>
                          <a:latin typeface="Arial" pitchFamily="34" charset="0"/>
                          <a:ea typeface="+mn-ea"/>
                          <a:cs typeface="Arial" pitchFamily="34" charset="0"/>
                        </a:rPr>
                        <a:t>primary objective</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3</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Generally </a:t>
                      </a:r>
                      <a:r>
                        <a:rPr lang="en-GB" sz="1400" kern="1200" dirty="0">
                          <a:solidFill>
                            <a:schemeClr val="tx1"/>
                          </a:solidFill>
                          <a:effectLst/>
                          <a:latin typeface="Arial" pitchFamily="34" charset="0"/>
                          <a:ea typeface="+mn-ea"/>
                          <a:cs typeface="Arial" pitchFamily="34" charset="0"/>
                        </a:rPr>
                        <a:t>a state-owned institution</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Generally a privately </a:t>
                      </a:r>
                      <a:r>
                        <a:rPr lang="en-GB" sz="1400" kern="1200" dirty="0">
                          <a:solidFill>
                            <a:schemeClr val="tx1"/>
                          </a:solidFill>
                          <a:effectLst/>
                          <a:latin typeface="Arial" pitchFamily="34" charset="0"/>
                          <a:ea typeface="+mn-ea"/>
                          <a:cs typeface="Arial" pitchFamily="34" charset="0"/>
                        </a:rPr>
                        <a:t>owned institutions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4</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Does </a:t>
                      </a:r>
                      <a:r>
                        <a:rPr lang="en-GB" sz="1400" kern="1200" dirty="0">
                          <a:solidFill>
                            <a:schemeClr val="tx1"/>
                          </a:solidFill>
                          <a:effectLst/>
                          <a:latin typeface="Arial" pitchFamily="34" charset="0"/>
                          <a:ea typeface="+mn-ea"/>
                          <a:cs typeface="Arial" pitchFamily="34" charset="0"/>
                        </a:rPr>
                        <a:t>not deal directly with </a:t>
                      </a:r>
                      <a:r>
                        <a:rPr lang="en-GB" sz="1400" kern="1200" dirty="0" smtClean="0">
                          <a:solidFill>
                            <a:schemeClr val="tx1"/>
                          </a:solidFill>
                          <a:effectLst/>
                          <a:latin typeface="Arial" pitchFamily="34" charset="0"/>
                          <a:ea typeface="+mn-ea"/>
                          <a:cs typeface="Arial" pitchFamily="34" charset="0"/>
                        </a:rPr>
                        <a:t>public</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Deals directly with </a:t>
                      </a:r>
                      <a:r>
                        <a:rPr lang="en-GB" sz="1400" kern="1200" dirty="0">
                          <a:solidFill>
                            <a:schemeClr val="tx1"/>
                          </a:solidFill>
                          <a:effectLst/>
                          <a:latin typeface="Arial" pitchFamily="34" charset="0"/>
                          <a:ea typeface="+mn-ea"/>
                          <a:cs typeface="Arial" pitchFamily="34" charset="0"/>
                        </a:rPr>
                        <a:t>the </a:t>
                      </a:r>
                      <a:r>
                        <a:rPr lang="en-GB" sz="1400" kern="1200" dirty="0" smtClean="0">
                          <a:solidFill>
                            <a:schemeClr val="tx1"/>
                          </a:solidFill>
                          <a:effectLst/>
                          <a:latin typeface="Arial" pitchFamily="34" charset="0"/>
                          <a:ea typeface="+mn-ea"/>
                          <a:cs typeface="Arial" pitchFamily="34" charset="0"/>
                        </a:rPr>
                        <a:t>general public</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5</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Monopoly </a:t>
                      </a:r>
                      <a:r>
                        <a:rPr lang="en-GB" sz="1400" kern="1200" dirty="0">
                          <a:solidFill>
                            <a:schemeClr val="tx1"/>
                          </a:solidFill>
                          <a:effectLst/>
                          <a:latin typeface="Arial" pitchFamily="34" charset="0"/>
                          <a:ea typeface="+mn-ea"/>
                          <a:cs typeface="Arial" pitchFamily="34" charset="0"/>
                        </a:rPr>
                        <a:t>of note-issue</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Does </a:t>
                      </a:r>
                      <a:r>
                        <a:rPr lang="en-GB" sz="1400" kern="1200" dirty="0">
                          <a:solidFill>
                            <a:schemeClr val="tx1"/>
                          </a:solidFill>
                          <a:effectLst/>
                          <a:latin typeface="Arial" pitchFamily="34" charset="0"/>
                          <a:ea typeface="+mn-ea"/>
                          <a:cs typeface="Arial" pitchFamily="34" charset="0"/>
                        </a:rPr>
                        <a:t>not enjoy such right</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r h="0">
                <a:tc>
                  <a:txBody>
                    <a:bodyPr/>
                    <a:lstStyle/>
                    <a:p>
                      <a:pPr marL="0" marR="0" algn="ctr">
                        <a:lnSpc>
                          <a:spcPct val="115000"/>
                        </a:lnSpc>
                        <a:spcBef>
                          <a:spcPts val="0"/>
                        </a:spcBef>
                        <a:spcAft>
                          <a:spcPts val="0"/>
                        </a:spcAft>
                      </a:pPr>
                      <a:r>
                        <a:rPr lang="en-US" sz="1400" dirty="0">
                          <a:effectLst/>
                          <a:latin typeface="Arial" pitchFamily="34" charset="0"/>
                          <a:cs typeface="Arial" pitchFamily="34" charset="0"/>
                        </a:rPr>
                        <a:t>6</a:t>
                      </a:r>
                      <a:endParaRPr lang="en-US" sz="1400" dirty="0">
                        <a:effectLst/>
                        <a:latin typeface="Arial" panose="020B0604020202020204" pitchFamily="34" charset="0"/>
                        <a:ea typeface="Calibri"/>
                        <a:cs typeface="Arial" panose="020B0604020202020204"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Custodian </a:t>
                      </a:r>
                      <a:r>
                        <a:rPr lang="en-GB" sz="1400" kern="1200" dirty="0">
                          <a:solidFill>
                            <a:schemeClr val="tx1"/>
                          </a:solidFill>
                          <a:effectLst/>
                          <a:latin typeface="Arial" pitchFamily="34" charset="0"/>
                          <a:ea typeface="+mn-ea"/>
                          <a:cs typeface="Arial" pitchFamily="34" charset="0"/>
                        </a:rPr>
                        <a:t>of </a:t>
                      </a:r>
                      <a:r>
                        <a:rPr lang="en-GB" sz="1400" kern="1200" dirty="0" smtClean="0">
                          <a:solidFill>
                            <a:schemeClr val="tx1"/>
                          </a:solidFill>
                          <a:effectLst/>
                          <a:latin typeface="Arial" pitchFamily="34" charset="0"/>
                          <a:ea typeface="+mn-ea"/>
                          <a:cs typeface="Arial" pitchFamily="34" charset="0"/>
                        </a:rPr>
                        <a:t>foreign </a:t>
                      </a:r>
                      <a:r>
                        <a:rPr lang="en-GB" sz="1400" kern="1200" dirty="0">
                          <a:solidFill>
                            <a:schemeClr val="tx1"/>
                          </a:solidFill>
                          <a:effectLst/>
                          <a:latin typeface="Arial" pitchFamily="34" charset="0"/>
                          <a:ea typeface="+mn-ea"/>
                          <a:cs typeface="Arial" pitchFamily="34" charset="0"/>
                        </a:rPr>
                        <a:t>exchange </a:t>
                      </a:r>
                      <a:r>
                        <a:rPr lang="en-GB" sz="1400" kern="1200" dirty="0" smtClean="0">
                          <a:solidFill>
                            <a:schemeClr val="tx1"/>
                          </a:solidFill>
                          <a:effectLst/>
                          <a:latin typeface="Arial" pitchFamily="34" charset="0"/>
                          <a:ea typeface="+mn-ea"/>
                          <a:cs typeface="Arial" pitchFamily="34" charset="0"/>
                        </a:rPr>
                        <a:t>reserves</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GB" sz="1400" kern="1200" dirty="0" smtClean="0">
                          <a:solidFill>
                            <a:schemeClr val="tx1"/>
                          </a:solidFill>
                          <a:effectLst/>
                          <a:latin typeface="Arial" pitchFamily="34" charset="0"/>
                          <a:ea typeface="+mn-ea"/>
                          <a:cs typeface="Arial" pitchFamily="34" charset="0"/>
                        </a:rPr>
                        <a:t>Dealers “not custodians” of foreign exchange</a:t>
                      </a:r>
                      <a:endParaRPr lang="en-US" sz="1400" kern="1200" dirty="0">
                        <a:solidFill>
                          <a:schemeClr val="tx1"/>
                        </a:solidFill>
                        <a:effectLst/>
                        <a:latin typeface="Arial" pitchFamily="34" charset="0"/>
                        <a:ea typeface="+mn-ea"/>
                        <a:cs typeface="Arial" pitchFamily="34" charset="0"/>
                      </a:endParaRPr>
                    </a:p>
                  </a:txBody>
                  <a:tcPr marL="45720" marR="45720" anchor="ct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195698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28600" y="1233488"/>
            <a:ext cx="6456967" cy="5121592"/>
          </a:xfrm>
        </p:spPr>
        <p:txBody>
          <a:bodyPr/>
          <a:lstStyle/>
          <a:p>
            <a:pPr marL="0" indent="0">
              <a:buNone/>
            </a:pPr>
            <a:r>
              <a:rPr lang="en-US" sz="1400" b="1" dirty="0"/>
              <a:t>Agents:</a:t>
            </a:r>
          </a:p>
          <a:p>
            <a:r>
              <a:rPr lang="en-US" sz="1400" dirty="0" smtClean="0"/>
              <a:t>Act </a:t>
            </a:r>
            <a:r>
              <a:rPr lang="en-US" sz="1400" dirty="0"/>
              <a:t>as </a:t>
            </a:r>
            <a:r>
              <a:rPr lang="en-US" sz="1400" dirty="0" smtClean="0"/>
              <a:t>brokers / intermediaries </a:t>
            </a:r>
            <a:r>
              <a:rPr lang="en-US" sz="1400" dirty="0"/>
              <a:t>to buy and sell securities on behalf of clients</a:t>
            </a:r>
          </a:p>
          <a:p>
            <a:r>
              <a:rPr lang="en-US" sz="1400" dirty="0"/>
              <a:t>Charge variable commission for executing a client order</a:t>
            </a:r>
          </a:p>
          <a:p>
            <a:pPr>
              <a:spcAft>
                <a:spcPts val="11400"/>
              </a:spcAft>
            </a:pPr>
            <a:r>
              <a:rPr lang="en-US" sz="1400" dirty="0"/>
              <a:t>Provide custodial services to clients for a fee</a:t>
            </a:r>
            <a:endParaRPr lang="en-US" sz="1400" dirty="0" smtClean="0"/>
          </a:p>
          <a:p>
            <a:pPr marL="0" indent="0">
              <a:buNone/>
            </a:pPr>
            <a:r>
              <a:rPr lang="en-US" sz="1400" b="1" dirty="0" smtClean="0"/>
              <a:t>Broker / Dealer:</a:t>
            </a:r>
          </a:p>
          <a:p>
            <a:r>
              <a:rPr lang="en-US" sz="1400" dirty="0" smtClean="0"/>
              <a:t>Operates in dual capacity in the securities marketplace</a:t>
            </a:r>
          </a:p>
          <a:p>
            <a:r>
              <a:rPr lang="en-US" sz="1400" dirty="0" smtClean="0"/>
              <a:t>Act as broker (agent) advising and representing clients in the market</a:t>
            </a:r>
          </a:p>
          <a:p>
            <a:r>
              <a:rPr lang="en-US" sz="1400" dirty="0" smtClean="0"/>
              <a:t>Provide investment advice and facilitate trading activities</a:t>
            </a:r>
          </a:p>
          <a:p>
            <a:r>
              <a:rPr lang="en-US" sz="1400" dirty="0" smtClean="0"/>
              <a:t>Publish investment research and raise capital for companies</a:t>
            </a:r>
          </a:p>
          <a:p>
            <a:r>
              <a:rPr lang="en-US" sz="1400" dirty="0" smtClean="0"/>
              <a:t>Size of the firms can be small independent boutiques or large subsidiaries </a:t>
            </a:r>
            <a:br>
              <a:rPr lang="en-US" sz="1400" dirty="0" smtClean="0"/>
            </a:br>
            <a:r>
              <a:rPr lang="en-US" sz="1400" dirty="0" smtClean="0"/>
              <a:t>of big investment banks</a:t>
            </a:r>
            <a:endParaRPr lang="en-US" sz="1400" dirty="0"/>
          </a:p>
        </p:txBody>
      </p:sp>
      <p:sp>
        <p:nvSpPr>
          <p:cNvPr id="2" name="Title 1"/>
          <p:cNvSpPr>
            <a:spLocks noGrp="1"/>
          </p:cNvSpPr>
          <p:nvPr>
            <p:ph type="title"/>
          </p:nvPr>
        </p:nvSpPr>
        <p:spPr/>
        <p:txBody>
          <a:bodyPr/>
          <a:lstStyle/>
          <a:p>
            <a:r>
              <a:rPr lang="en-US" altLang="en-US" dirty="0"/>
              <a:t>Market Participants –Agents &amp;</a:t>
            </a:r>
            <a:br>
              <a:rPr lang="en-US" altLang="en-US" dirty="0"/>
            </a:br>
            <a:r>
              <a:rPr lang="en-US" altLang="en-US" dirty="0" smtClean="0"/>
              <a:t>Broker / Dealer </a:t>
            </a:r>
            <a:endParaRPr lang="en-IN" dirty="0"/>
          </a:p>
        </p:txBody>
      </p:sp>
      <p:pic>
        <p:nvPicPr>
          <p:cNvPr id="327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058" y="1238250"/>
            <a:ext cx="1986342" cy="2250051"/>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327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058" y="3886200"/>
            <a:ext cx="1986342" cy="2322211"/>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cxnSp>
        <p:nvCxnSpPr>
          <p:cNvPr id="15" name="Straight Connector 14"/>
          <p:cNvCxnSpPr/>
          <p:nvPr/>
        </p:nvCxnSpPr>
        <p:spPr>
          <a:xfrm>
            <a:off x="228600" y="3662404"/>
            <a:ext cx="8686800" cy="3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342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1233488"/>
            <a:ext cx="8686800" cy="2628828"/>
          </a:xfrm>
        </p:spPr>
        <p:txBody>
          <a:bodyPr/>
          <a:lstStyle/>
          <a:p>
            <a:pPr marL="0" indent="0">
              <a:buNone/>
            </a:pPr>
            <a:r>
              <a:rPr lang="en-US" sz="1400" b="1" dirty="0" smtClean="0"/>
              <a:t>Custodians:</a:t>
            </a:r>
          </a:p>
          <a:p>
            <a:r>
              <a:rPr lang="en-US" sz="1400" dirty="0" smtClean="0"/>
              <a:t>A specialized financial institution responsible for safeguarding a firm’s or individual’s financial assets</a:t>
            </a:r>
          </a:p>
          <a:p>
            <a:r>
              <a:rPr lang="en-US" sz="1400" dirty="0" smtClean="0"/>
              <a:t>Act as an agency or intermediary, in relation to buying and selling securities on behalf of its clients </a:t>
            </a:r>
          </a:p>
          <a:p>
            <a:r>
              <a:rPr lang="en-US" sz="1400" dirty="0" smtClean="0"/>
              <a:t>Clients can be individuals, institutions, or a combination of both</a:t>
            </a:r>
          </a:p>
          <a:p>
            <a:pPr marL="0" indent="0">
              <a:buNone/>
            </a:pPr>
            <a:r>
              <a:rPr lang="en-US" sz="1400" b="1" dirty="0" smtClean="0"/>
              <a:t>To Process a Trade: </a:t>
            </a:r>
            <a:endParaRPr lang="en-US" sz="1400" b="1" dirty="0"/>
          </a:p>
          <a:p>
            <a:r>
              <a:rPr lang="en-US" sz="1400" dirty="0"/>
              <a:t>Seller sends an electronic instruction to custodian to transfer securities from it’s a/c to the buyer’s a/c</a:t>
            </a:r>
          </a:p>
          <a:p>
            <a:r>
              <a:rPr lang="en-US" sz="1400" dirty="0"/>
              <a:t>Buyer instructs custodian to pay seller cash from its account on receipt of settlement instructions</a:t>
            </a:r>
          </a:p>
          <a:p>
            <a:r>
              <a:rPr lang="en-US" sz="1400" dirty="0"/>
              <a:t>Custodians try to match the trade. If matched, securities and cash are exchanged on relevant value </a:t>
            </a:r>
            <a:r>
              <a:rPr lang="en-US" sz="1400" dirty="0" smtClean="0"/>
              <a:t>date.</a:t>
            </a:r>
            <a:endParaRPr lang="en-US" sz="1400" dirty="0"/>
          </a:p>
          <a:p>
            <a:r>
              <a:rPr lang="en-US" sz="1400" dirty="0"/>
              <a:t>Custodians will then record changes in relevant securities and cash </a:t>
            </a:r>
            <a:r>
              <a:rPr lang="en-US" sz="1400" dirty="0" smtClean="0"/>
              <a:t>accounts</a:t>
            </a:r>
            <a:endParaRPr lang="en-US" sz="1400" dirty="0"/>
          </a:p>
        </p:txBody>
      </p:sp>
      <p:sp>
        <p:nvSpPr>
          <p:cNvPr id="33794" name="Title 1"/>
          <p:cNvSpPr>
            <a:spLocks noGrp="1"/>
          </p:cNvSpPr>
          <p:nvPr>
            <p:ph type="title"/>
          </p:nvPr>
        </p:nvSpPr>
        <p:spPr/>
        <p:txBody>
          <a:bodyPr/>
          <a:lstStyle/>
          <a:p>
            <a:r>
              <a:rPr lang="en-US" altLang="en-US" dirty="0"/>
              <a:t>Market Participants – </a:t>
            </a:r>
            <a:r>
              <a:rPr lang="en-US" altLang="en-US" dirty="0" smtClean="0"/>
              <a:t>Custodians</a:t>
            </a:r>
            <a:endParaRPr lang="en-IN" alt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386789086"/>
              </p:ext>
            </p:extLst>
          </p:nvPr>
        </p:nvGraphicFramePr>
        <p:xfrm>
          <a:off x="385344" y="4435065"/>
          <a:ext cx="8499347" cy="1524000"/>
        </p:xfrm>
        <a:graphic>
          <a:graphicData uri="http://schemas.openxmlformats.org/drawingml/2006/table">
            <a:tbl>
              <a:tblPr firstRow="1" bandRow="1">
                <a:tableStyleId>{5C22544A-7EE6-4342-B048-85BDC9FD1C3A}</a:tableStyleId>
              </a:tblPr>
              <a:tblGrid>
                <a:gridCol w="1745852"/>
                <a:gridCol w="2249734"/>
                <a:gridCol w="4503761"/>
              </a:tblGrid>
              <a:tr h="0">
                <a:tc>
                  <a:txBody>
                    <a:bodyPr/>
                    <a:lstStyle/>
                    <a:p>
                      <a:pPr algn="l" rtl="0" fontAlgn="b"/>
                      <a:r>
                        <a:rPr lang="en-US" sz="1400" u="none" strike="noStrike" dirty="0">
                          <a:effectLst/>
                          <a:latin typeface="Arial" panose="020B0604020202020204" pitchFamily="34" charset="0"/>
                          <a:cs typeface="Arial" panose="020B0604020202020204" pitchFamily="34" charset="0"/>
                        </a:rPr>
                        <a:t>Term</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rtl="0" fontAlgn="b"/>
                      <a:r>
                        <a:rPr lang="en-US" sz="1400" u="none" strike="noStrike" dirty="0">
                          <a:effectLst/>
                          <a:latin typeface="Arial" panose="020B0604020202020204" pitchFamily="34" charset="0"/>
                          <a:cs typeface="Arial" panose="020B0604020202020204" pitchFamily="34" charset="0"/>
                        </a:rPr>
                        <a:t>Coverage</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rtl="0" fontAlgn="b"/>
                      <a:r>
                        <a:rPr lang="en-US" sz="1400" u="none" strike="noStrike" dirty="0">
                          <a:effectLst/>
                          <a:latin typeface="Arial" panose="020B0604020202020204" pitchFamily="34" charset="0"/>
                          <a:cs typeface="Arial" panose="020B0604020202020204" pitchFamily="34" charset="0"/>
                        </a:rPr>
                        <a:t>Example</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0">
                <a:tc>
                  <a:txBody>
                    <a:bodyPr/>
                    <a:lstStyle/>
                    <a:p>
                      <a:pPr algn="l"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Custodian</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National </a:t>
                      </a: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 International</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rtl="0" fontAlgn="t">
                        <a:buFont typeface="Wingdings" pitchFamily="2" charset="2"/>
                        <a:buChar char="§"/>
                      </a:pP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Deustche Bank, Domestic Custody Services</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19701">
                <a:tc>
                  <a:txBody>
                    <a:bodyPr/>
                    <a:lstStyle/>
                    <a:p>
                      <a:pPr algn="l"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Global Custodian</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Global</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rtl="0" fontAlgn="t">
                        <a:buFont typeface="Wingdings" pitchFamily="2" charset="2"/>
                        <a:buChar char="§"/>
                      </a:pP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State Street, Citigroup, Bank </a:t>
                      </a:r>
                      <a:r>
                        <a:rPr lang="en-US" sz="1400" u="none" strike="noStrike" dirty="0">
                          <a:solidFill>
                            <a:schemeClr val="bg2">
                              <a:lumMod val="10000"/>
                            </a:schemeClr>
                          </a:solidFill>
                          <a:effectLst/>
                          <a:latin typeface="Arial" panose="020B0604020202020204" pitchFamily="34" charset="0"/>
                          <a:cs typeface="Arial" panose="020B0604020202020204" pitchFamily="34" charset="0"/>
                        </a:rPr>
                        <a:t>of </a:t>
                      </a: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NY,BNP </a:t>
                      </a:r>
                      <a:r>
                        <a:rPr lang="en-US" sz="1400" u="none" strike="noStrike" dirty="0">
                          <a:solidFill>
                            <a:schemeClr val="bg2">
                              <a:lumMod val="10000"/>
                            </a:schemeClr>
                          </a:solidFill>
                          <a:effectLst/>
                          <a:latin typeface="Arial" panose="020B0604020202020204" pitchFamily="34" charset="0"/>
                          <a:cs typeface="Arial" panose="020B0604020202020204" pitchFamily="34" charset="0"/>
                        </a:rPr>
                        <a:t>Paribas</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Local Custodian</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Local </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rtl="0" fontAlgn="t">
                        <a:buFont typeface="Wingdings" pitchFamily="2" charset="2"/>
                        <a:buChar char="§"/>
                      </a:pPr>
                      <a:r>
                        <a:rPr lang="pt-BR" sz="1400" u="none" strike="noStrike" dirty="0" smtClean="0">
                          <a:solidFill>
                            <a:schemeClr val="bg2">
                              <a:lumMod val="10000"/>
                            </a:schemeClr>
                          </a:solidFill>
                          <a:effectLst/>
                          <a:latin typeface="Arial" panose="020B0604020202020204" pitchFamily="34" charset="0"/>
                          <a:cs typeface="Arial" panose="020B0604020202020204" pitchFamily="34" charset="0"/>
                        </a:rPr>
                        <a:t>Credit </a:t>
                      </a:r>
                      <a:r>
                        <a:rPr lang="pt-BR" sz="1400" u="none" strike="noStrike" dirty="0">
                          <a:solidFill>
                            <a:schemeClr val="bg2">
                              <a:lumMod val="10000"/>
                            </a:schemeClr>
                          </a:solidFill>
                          <a:effectLst/>
                          <a:latin typeface="Arial" panose="020B0604020202020204" pitchFamily="34" charset="0"/>
                          <a:cs typeface="Arial" panose="020B0604020202020204" pitchFamily="34" charset="0"/>
                        </a:rPr>
                        <a:t>Lyonnais </a:t>
                      </a:r>
                      <a:r>
                        <a:rPr lang="pt-BR" sz="1400" u="none" strike="noStrike" dirty="0" smtClean="0">
                          <a:solidFill>
                            <a:schemeClr val="bg2">
                              <a:lumMod val="10000"/>
                            </a:schemeClr>
                          </a:solidFill>
                          <a:effectLst/>
                          <a:latin typeface="Arial" panose="020B0604020202020204" pitchFamily="34" charset="0"/>
                          <a:cs typeface="Arial" panose="020B0604020202020204" pitchFamily="34" charset="0"/>
                        </a:rPr>
                        <a:t>Paris , Banco </a:t>
                      </a:r>
                      <a:r>
                        <a:rPr lang="pt-BR" sz="1400" u="none" strike="noStrike" dirty="0">
                          <a:solidFill>
                            <a:schemeClr val="bg2">
                              <a:lumMod val="10000"/>
                            </a:schemeClr>
                          </a:solidFill>
                          <a:effectLst/>
                          <a:latin typeface="Arial" panose="020B0604020202020204" pitchFamily="34" charset="0"/>
                          <a:cs typeface="Arial" panose="020B0604020202020204" pitchFamily="34" charset="0"/>
                        </a:rPr>
                        <a:t>Espirito </a:t>
                      </a:r>
                      <a:r>
                        <a:rPr lang="pt-BR" sz="1400" u="none" strike="noStrike" dirty="0" smtClean="0">
                          <a:solidFill>
                            <a:schemeClr val="bg2">
                              <a:lumMod val="10000"/>
                            </a:schemeClr>
                          </a:solidFill>
                          <a:effectLst/>
                          <a:latin typeface="Arial" panose="020B0604020202020204" pitchFamily="34" charset="0"/>
                          <a:cs typeface="Arial" panose="020B0604020202020204" pitchFamily="34" charset="0"/>
                        </a:rPr>
                        <a:t>Santo Lisboa</a:t>
                      </a:r>
                      <a:endParaRPr lang="pt-BR"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l"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Sub Custodian</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r>
                        <a:rPr lang="en-US" sz="1400" u="none" strike="noStrike" dirty="0">
                          <a:solidFill>
                            <a:schemeClr val="bg2">
                              <a:lumMod val="10000"/>
                            </a:schemeClr>
                          </a:solidFill>
                          <a:effectLst/>
                          <a:latin typeface="Arial" panose="020B0604020202020204" pitchFamily="34" charset="0"/>
                          <a:cs typeface="Arial" panose="020B0604020202020204" pitchFamily="34" charset="0"/>
                        </a:rPr>
                        <a:t>National </a:t>
                      </a: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 International</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rtl="0" fontAlgn="t">
                        <a:buFont typeface="Wingdings" pitchFamily="2" charset="2"/>
                        <a:buChar char="§"/>
                      </a:pPr>
                      <a:r>
                        <a:rPr lang="en-US" sz="1400" u="none" strike="noStrike" dirty="0" smtClean="0">
                          <a:solidFill>
                            <a:schemeClr val="bg2">
                              <a:lumMod val="10000"/>
                            </a:schemeClr>
                          </a:solidFill>
                          <a:effectLst/>
                          <a:latin typeface="Arial" panose="020B0604020202020204" pitchFamily="34" charset="0"/>
                          <a:cs typeface="Arial" panose="020B0604020202020204" pitchFamily="34" charset="0"/>
                        </a:rPr>
                        <a:t>Citibank Milan, Citibank </a:t>
                      </a:r>
                      <a:r>
                        <a:rPr lang="en-US" sz="1400" u="none" strike="noStrike" dirty="0">
                          <a:solidFill>
                            <a:schemeClr val="bg2">
                              <a:lumMod val="10000"/>
                            </a:schemeClr>
                          </a:solidFill>
                          <a:effectLst/>
                          <a:latin typeface="Arial" panose="020B0604020202020204" pitchFamily="34" charset="0"/>
                          <a:cs typeface="Arial" panose="020B0604020202020204" pitchFamily="34" charset="0"/>
                        </a:rPr>
                        <a:t>Madrid</a:t>
                      </a:r>
                      <a:endParaRPr lang="en-US" sz="1400" b="0"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a:hlinkClick r:id="rId2"/>
          </p:cNvPr>
          <p:cNvPicPr>
            <a:picLocks noChangeAspect="1"/>
          </p:cNvPicPr>
          <p:nvPr/>
        </p:nvPicPr>
        <p:blipFill>
          <a:blip r:embed="rId3" cstate="print">
            <a:extLst/>
          </a:blip>
          <a:stretch>
            <a:fillRect/>
          </a:stretch>
        </p:blipFill>
        <p:spPr>
          <a:xfrm>
            <a:off x="4384248" y="6167217"/>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8" name="Rectangle 10"/>
          <p:cNvSpPr>
            <a:spLocks noChangeArrowheads="1"/>
          </p:cNvSpPr>
          <p:nvPr/>
        </p:nvSpPr>
        <p:spPr bwMode="auto">
          <a:xfrm>
            <a:off x="2235200" y="6203950"/>
            <a:ext cx="2122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171717"/>
                </a:solidFill>
                <a:cs typeface="Arial" panose="020B0604020202020204" pitchFamily="34" charset="0"/>
              </a:rPr>
              <a:t>Video link for Custodian </a:t>
            </a:r>
          </a:p>
        </p:txBody>
      </p:sp>
      <p:sp>
        <p:nvSpPr>
          <p:cNvPr id="9" name="Text Placeholder 2"/>
          <p:cNvSpPr txBox="1">
            <a:spLocks/>
          </p:cNvSpPr>
          <p:nvPr/>
        </p:nvSpPr>
        <p:spPr>
          <a:xfrm>
            <a:off x="228600" y="4003988"/>
            <a:ext cx="8686800" cy="375504"/>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altLang="en-US" sz="1400" b="1" smtClean="0"/>
              <a:t>Types of Custodians: </a:t>
            </a:r>
            <a:endParaRPr lang="en-US" altLang="en-US" sz="1400" b="1"/>
          </a:p>
        </p:txBody>
      </p:sp>
    </p:spTree>
    <p:extLst>
      <p:ext uri="{BB962C8B-B14F-4D97-AF65-F5344CB8AC3E}">
        <p14:creationId xmlns:p14="http://schemas.microsoft.com/office/powerpoint/2010/main" val="2458285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2591537"/>
          </a:xfrm>
        </p:spPr>
        <p:txBody>
          <a:bodyPr/>
          <a:lstStyle/>
          <a:p>
            <a:pPr marL="0" indent="0">
              <a:buNone/>
            </a:pPr>
            <a:r>
              <a:rPr lang="en-US" sz="1400" b="1" dirty="0"/>
              <a:t>Clearing House:</a:t>
            </a:r>
          </a:p>
          <a:p>
            <a:r>
              <a:rPr lang="en-US" sz="1400" dirty="0"/>
              <a:t>Clearing function is performed for both OTC and listed trades </a:t>
            </a:r>
          </a:p>
          <a:p>
            <a:r>
              <a:rPr lang="en-US" sz="1400" dirty="0"/>
              <a:t>Agency responsible for settle trading accounts, clear trades, collect and maintain margin monies</a:t>
            </a:r>
          </a:p>
          <a:p>
            <a:r>
              <a:rPr lang="en-US" sz="1400" dirty="0"/>
              <a:t>Regulated and well-capitalized entity that settles transactions and ensures delivery of payment</a:t>
            </a:r>
          </a:p>
          <a:p>
            <a:r>
              <a:rPr lang="en-US" sz="1400" dirty="0"/>
              <a:t>Central clearing was created to remove credit / counterparty risk</a:t>
            </a:r>
          </a:p>
          <a:p>
            <a:pPr lvl="1"/>
            <a:r>
              <a:rPr lang="en-US" sz="1400" dirty="0" smtClean="0"/>
              <a:t>OTC </a:t>
            </a:r>
            <a:r>
              <a:rPr lang="en-US" sz="1400" dirty="0"/>
              <a:t>market participants trade directly with one another leaving them open to the possibility of default</a:t>
            </a:r>
          </a:p>
          <a:p>
            <a:pPr marL="0" indent="0">
              <a:buNone/>
            </a:pPr>
            <a:r>
              <a:rPr lang="en-US" sz="1400" b="1" dirty="0" smtClean="0"/>
              <a:t>Clearing </a:t>
            </a:r>
            <a:r>
              <a:rPr lang="en-US" sz="1400" b="1" dirty="0"/>
              <a:t>services </a:t>
            </a:r>
            <a:r>
              <a:rPr lang="en-US" sz="1400" dirty="0"/>
              <a:t>can be performed by a number of entities, such as:</a:t>
            </a:r>
          </a:p>
          <a:p>
            <a:r>
              <a:rPr lang="en-US" sz="1400" dirty="0" smtClean="0"/>
              <a:t>Central </a:t>
            </a:r>
            <a:r>
              <a:rPr lang="en-US" sz="1400" dirty="0"/>
              <a:t>clearing counterparties (</a:t>
            </a:r>
            <a:r>
              <a:rPr lang="en-US" sz="1400" dirty="0" smtClean="0"/>
              <a:t>CCPs),Central </a:t>
            </a:r>
            <a:r>
              <a:rPr lang="en-US" sz="1400" dirty="0"/>
              <a:t>securities depositories (CSDs</a:t>
            </a:r>
            <a:r>
              <a:rPr lang="en-US" sz="1400" dirty="0" smtClean="0"/>
              <a:t>),Clearing </a:t>
            </a:r>
            <a:r>
              <a:rPr lang="en-US" sz="1400" dirty="0"/>
              <a:t>members (banks and brokers</a:t>
            </a:r>
            <a:r>
              <a:rPr lang="en-US" sz="1400" dirty="0" smtClean="0"/>
              <a:t>)</a:t>
            </a:r>
            <a:endParaRPr lang="en-US" sz="1400" dirty="0"/>
          </a:p>
        </p:txBody>
      </p:sp>
      <p:sp>
        <p:nvSpPr>
          <p:cNvPr id="307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anchorCtr="0" compatLnSpc="1">
            <a:prstTxWarp prst="textNoShape">
              <a:avLst/>
            </a:prstTxWarp>
          </a:bodyPr>
          <a:lstStyle/>
          <a:p>
            <a:r>
              <a:rPr lang="en-US" altLang="en-US" dirty="0">
                <a:latin typeface="Georgia" panose="02040502050405020303" pitchFamily="18" charset="0"/>
              </a:rPr>
              <a:t>Market Participants – Clearing House</a:t>
            </a:r>
            <a:endParaRPr lang="en-IN" altLang="en-US" dirty="0" smtClean="0">
              <a:latin typeface="Georgia" panose="02040502050405020303"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t="4633"/>
          <a:stretch>
            <a:fillRect/>
          </a:stretch>
        </p:blipFill>
        <p:spPr bwMode="auto">
          <a:xfrm>
            <a:off x="5266521" y="4046694"/>
            <a:ext cx="3749675" cy="222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73" y="4134801"/>
            <a:ext cx="395605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505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pPr marL="0" indent="0">
              <a:buNone/>
            </a:pPr>
            <a:r>
              <a:rPr lang="en-US" sz="1400" b="1" dirty="0"/>
              <a:t>Regulators</a:t>
            </a:r>
          </a:p>
          <a:p>
            <a:pPr marL="0" indent="0">
              <a:buNone/>
            </a:pPr>
            <a:r>
              <a:rPr lang="en-US" sz="1400" dirty="0"/>
              <a:t>Regulators ensures protection of investors and that maintains fair, orderly, and efficient markets</a:t>
            </a:r>
          </a:p>
          <a:p>
            <a:pPr marL="0" indent="0">
              <a:buNone/>
            </a:pPr>
            <a:r>
              <a:rPr lang="en-US" sz="1400" dirty="0"/>
              <a:t>The work of regulators includes:</a:t>
            </a:r>
          </a:p>
          <a:p>
            <a:r>
              <a:rPr lang="en-US" sz="1400" dirty="0"/>
              <a:t>Assess the suitability of various market participants to carry out their business </a:t>
            </a:r>
          </a:p>
          <a:p>
            <a:r>
              <a:rPr lang="en-US" sz="1400" dirty="0"/>
              <a:t>Promote the disclosure of important market-related information </a:t>
            </a:r>
          </a:p>
          <a:p>
            <a:r>
              <a:rPr lang="en-US" sz="1400" dirty="0"/>
              <a:t>Monitor the business undertaken by banks and other market participants </a:t>
            </a:r>
          </a:p>
          <a:p>
            <a:r>
              <a:rPr lang="en-US" sz="1400" dirty="0"/>
              <a:t>Monitor transactions for evidence of insider trading, fraud, or other malpractice </a:t>
            </a:r>
          </a:p>
          <a:p>
            <a:r>
              <a:rPr lang="en-US" sz="1400" dirty="0"/>
              <a:t>Enforcement of legislation and industry practices </a:t>
            </a:r>
          </a:p>
          <a:p>
            <a:r>
              <a:rPr lang="en-US" sz="1400" dirty="0"/>
              <a:t>Subject financial institutions to certain requirements, restrictions and guidelines to:</a:t>
            </a:r>
          </a:p>
          <a:p>
            <a:pPr lvl="1"/>
            <a:r>
              <a:rPr lang="en-US" sz="1400" dirty="0" smtClean="0"/>
              <a:t>Maintain </a:t>
            </a:r>
            <a:r>
              <a:rPr lang="en-US" sz="1400" dirty="0"/>
              <a:t>market confidence and integrity of financial system</a:t>
            </a:r>
          </a:p>
          <a:p>
            <a:pPr lvl="1"/>
            <a:r>
              <a:rPr lang="en-US" sz="1400" dirty="0" smtClean="0"/>
              <a:t>Protect </a:t>
            </a:r>
            <a:r>
              <a:rPr lang="en-US" sz="1400" dirty="0"/>
              <a:t>consumers</a:t>
            </a:r>
          </a:p>
          <a:p>
            <a:pPr lvl="1"/>
            <a:r>
              <a:rPr lang="en-US" sz="1400" dirty="0" smtClean="0"/>
              <a:t>Reduce </a:t>
            </a:r>
            <a:r>
              <a:rPr lang="en-US" sz="1400" dirty="0"/>
              <a:t>financial crime </a:t>
            </a:r>
          </a:p>
          <a:p>
            <a:endParaRPr lang="en-US" sz="1400" dirty="0"/>
          </a:p>
        </p:txBody>
      </p:sp>
      <p:pic>
        <p:nvPicPr>
          <p:cNvPr id="22" name="Picture 6"/>
          <p:cNvPicPr>
            <a:picLocks noChangeAspect="1"/>
          </p:cNvPicPr>
          <p:nvPr/>
        </p:nvPicPr>
        <p:blipFill>
          <a:blip r:embed="rId2">
            <a:extLst/>
          </a:blip>
          <a:srcRect/>
          <a:stretch>
            <a:fillRect/>
          </a:stretch>
        </p:blipFill>
        <p:spPr bwMode="auto">
          <a:xfrm>
            <a:off x="228600" y="5253478"/>
            <a:ext cx="1668843" cy="110993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3" name="Picture 7"/>
          <p:cNvPicPr>
            <a:picLocks noChangeAspect="1"/>
          </p:cNvPicPr>
          <p:nvPr/>
        </p:nvPicPr>
        <p:blipFill>
          <a:blip r:embed="rId3">
            <a:extLst/>
          </a:blip>
          <a:srcRect/>
          <a:stretch>
            <a:fillRect/>
          </a:stretch>
        </p:blipFill>
        <p:spPr bwMode="auto">
          <a:xfrm>
            <a:off x="3762815" y="5225927"/>
            <a:ext cx="1641291" cy="1137489"/>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4" name="Picture 2"/>
          <p:cNvPicPr>
            <a:picLocks/>
          </p:cNvPicPr>
          <p:nvPr/>
        </p:nvPicPr>
        <p:blipFill>
          <a:blip r:embed="rId4">
            <a:extLst/>
          </a:blip>
          <a:srcRect/>
          <a:stretch>
            <a:fillRect/>
          </a:stretch>
        </p:blipFill>
        <p:spPr bwMode="auto">
          <a:xfrm>
            <a:off x="5513833" y="4909415"/>
            <a:ext cx="1645920" cy="113385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5" name="Picture 3"/>
          <p:cNvPicPr>
            <a:picLocks noChangeArrowheads="1"/>
          </p:cNvPicPr>
          <p:nvPr/>
        </p:nvPicPr>
        <p:blipFill rotWithShape="1">
          <a:blip r:embed="rId5">
            <a:extLst/>
          </a:blip>
          <a:srcRect r="52601"/>
          <a:stretch/>
        </p:blipFill>
        <p:spPr bwMode="auto">
          <a:xfrm>
            <a:off x="7269480" y="5229560"/>
            <a:ext cx="1645920" cy="113385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6" name="Picture 3"/>
          <p:cNvPicPr>
            <a:picLocks noChangeArrowheads="1"/>
          </p:cNvPicPr>
          <p:nvPr/>
        </p:nvPicPr>
        <p:blipFill rotWithShape="1">
          <a:blip r:embed="rId5">
            <a:extLst/>
          </a:blip>
          <a:srcRect l="58991"/>
          <a:stretch/>
        </p:blipFill>
        <p:spPr bwMode="auto">
          <a:xfrm>
            <a:off x="2007169" y="4909415"/>
            <a:ext cx="1645920" cy="113385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87049" name="Picture 3" descr="C:\Users\sachin.makad\Pictures\questions 2.jp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0360" y="123825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en-US" dirty="0"/>
              <a:t>Market Participants – Regulators</a:t>
            </a:r>
          </a:p>
        </p:txBody>
      </p:sp>
    </p:spTree>
    <p:extLst>
      <p:ext uri="{BB962C8B-B14F-4D97-AF65-F5344CB8AC3E}">
        <p14:creationId xmlns:p14="http://schemas.microsoft.com/office/powerpoint/2010/main" val="1080534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A financial institution or organization that accepts deposits and holds securities and other financial assets</a:t>
            </a:r>
          </a:p>
          <a:p>
            <a:r>
              <a:rPr lang="en-US" sz="1400" dirty="0" smtClean="0"/>
              <a:t>Has legal ownership over these assets and is responsible for controlling those assets</a:t>
            </a:r>
          </a:p>
          <a:p>
            <a:pPr marL="0" indent="0">
              <a:buNone/>
            </a:pPr>
            <a:r>
              <a:rPr lang="en-US" sz="1400" b="1" dirty="0" smtClean="0"/>
              <a:t>Types of Depositories:</a:t>
            </a:r>
          </a:p>
          <a:p>
            <a:endParaRPr lang="en-US" sz="1400" dirty="0" smtClean="0"/>
          </a:p>
          <a:p>
            <a:endParaRPr lang="en-US" sz="1400" dirty="0" smtClean="0"/>
          </a:p>
          <a:p>
            <a:endParaRPr lang="en-US" sz="1400" dirty="0" smtClean="0"/>
          </a:p>
          <a:p>
            <a:endParaRPr lang="en-US" sz="1400" dirty="0" smtClean="0"/>
          </a:p>
          <a:p>
            <a:endParaRPr lang="en-US" sz="1400" dirty="0"/>
          </a:p>
        </p:txBody>
      </p:sp>
      <p:sp>
        <p:nvSpPr>
          <p:cNvPr id="90115" name="Title 1"/>
          <p:cNvSpPr>
            <a:spLocks noGrp="1"/>
          </p:cNvSpPr>
          <p:nvPr>
            <p:ph type="title"/>
          </p:nvPr>
        </p:nvSpPr>
        <p:spPr/>
        <p:txBody>
          <a:bodyPr/>
          <a:lstStyle/>
          <a:p>
            <a:r>
              <a:rPr lang="en-US" altLang="en-US" dirty="0" smtClean="0"/>
              <a:t>Market Participants – Depository</a:t>
            </a:r>
          </a:p>
        </p:txBody>
      </p:sp>
      <p:graphicFrame>
        <p:nvGraphicFramePr>
          <p:cNvPr id="11" name="Table 10"/>
          <p:cNvGraphicFramePr>
            <a:graphicFrameLocks noGrp="1"/>
          </p:cNvGraphicFramePr>
          <p:nvPr>
            <p:extLst>
              <p:ext uri="{D42A27DB-BD31-4B8C-83A1-F6EECF244321}">
                <p14:modId xmlns:p14="http://schemas.microsoft.com/office/powerpoint/2010/main" val="670237225"/>
              </p:ext>
            </p:extLst>
          </p:nvPr>
        </p:nvGraphicFramePr>
        <p:xfrm>
          <a:off x="228600" y="2324674"/>
          <a:ext cx="8686800" cy="3139440"/>
        </p:xfrm>
        <a:graphic>
          <a:graphicData uri="http://schemas.openxmlformats.org/drawingml/2006/table">
            <a:tbl>
              <a:tblPr firstRow="1" bandRow="1">
                <a:tableStyleId>{5C22544A-7EE6-4342-B048-85BDC9FD1C3A}</a:tableStyleId>
              </a:tblPr>
              <a:tblGrid>
                <a:gridCol w="455328"/>
                <a:gridCol w="1663618"/>
                <a:gridCol w="3771900"/>
                <a:gridCol w="1107831"/>
                <a:gridCol w="1688123"/>
              </a:tblGrid>
              <a:tr h="0">
                <a:tc>
                  <a:txBody>
                    <a:bodyPr/>
                    <a:lstStyle/>
                    <a:p>
                      <a:pPr algn="ctr"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rtl="0" fontAlgn="b"/>
                      <a:r>
                        <a:rPr lang="en-US" sz="1400" u="none" strike="noStrike" dirty="0">
                          <a:effectLst/>
                          <a:latin typeface="Arial" panose="020B0604020202020204" pitchFamily="34" charset="0"/>
                          <a:cs typeface="Arial" panose="020B0604020202020204" pitchFamily="34" charset="0"/>
                        </a:rPr>
                        <a:t>Term</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rtl="0" fontAlgn="b"/>
                      <a:r>
                        <a:rPr lang="en-US" sz="1400" u="none" strike="noStrike" dirty="0">
                          <a:effectLst/>
                          <a:latin typeface="Arial" panose="020B0604020202020204" pitchFamily="34" charset="0"/>
                          <a:cs typeface="Arial" panose="020B0604020202020204" pitchFamily="34" charset="0"/>
                        </a:rPr>
                        <a:t>Description</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rtl="0" fontAlgn="b"/>
                      <a:r>
                        <a:rPr lang="en-US" sz="1400" u="none" strike="noStrike">
                          <a:effectLst/>
                          <a:latin typeface="Arial" panose="020B0604020202020204" pitchFamily="34" charset="0"/>
                          <a:cs typeface="Arial" panose="020B0604020202020204" pitchFamily="34" charset="0"/>
                        </a:rPr>
                        <a:t>Coverage</a:t>
                      </a:r>
                      <a:endParaRPr lang="en-US" sz="1400" b="1" i="0" u="none" strike="noStrike">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rtl="0" fontAlgn="b"/>
                      <a:r>
                        <a:rPr lang="en-US" sz="1400" u="none" strike="noStrike" dirty="0">
                          <a:effectLst/>
                          <a:latin typeface="Arial" panose="020B0604020202020204" pitchFamily="34" charset="0"/>
                          <a:cs typeface="Arial" panose="020B0604020202020204" pitchFamily="34" charset="0"/>
                        </a:rPr>
                        <a:t>Example</a:t>
                      </a:r>
                      <a:endParaRPr lang="en-US" sz="1400" b="1" i="0" u="none" strike="noStrike" dirty="0">
                        <a:solidFill>
                          <a:srgbClr val="FFFFFF"/>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0">
                <a:tc rowSpan="3">
                  <a:txBody>
                    <a:bodyPr/>
                    <a:lstStyle/>
                    <a:p>
                      <a:pPr algn="ctr" fontAlgn="ctr"/>
                      <a:r>
                        <a:rPr lang="en-US" sz="1400" b="1" u="none" strike="noStrike" dirty="0" smtClean="0">
                          <a:solidFill>
                            <a:schemeClr val="bg2">
                              <a:lumMod val="10000"/>
                            </a:schemeClr>
                          </a:solidFill>
                          <a:effectLst/>
                          <a:latin typeface="Arial" panose="020B0604020202020204" pitchFamily="34" charset="0"/>
                          <a:cs typeface="Arial" panose="020B0604020202020204" pitchFamily="34" charset="0"/>
                        </a:rPr>
                        <a:t>Depository</a:t>
                      </a:r>
                      <a:endParaRPr lang="en-US" sz="1400" b="1" i="0" u="none" strike="noStrike" dirty="0">
                        <a:solidFill>
                          <a:schemeClr val="bg2">
                            <a:lumMod val="10000"/>
                          </a:schemeClr>
                        </a:solidFill>
                        <a:effectLst/>
                        <a:latin typeface="Arial" panose="020B0604020202020204" pitchFamily="34" charset="0"/>
                        <a:cs typeface="Arial" panose="020B0604020202020204" pitchFamily="34" charset="0"/>
                      </a:endParaRPr>
                    </a:p>
                  </a:txBody>
                  <a:tcPr marL="45720" marR="45720" vert="vert270"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algn="l"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Central Securities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Depository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(CSD)</a:t>
                      </a: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A specialist financial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institution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which holds securities in easily transferable book entry form instead of transfer of physical certificates</a:t>
                      </a: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National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 International</a:t>
                      </a:r>
                      <a:endPar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DTC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(USA</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a:t>
                      </a:r>
                    </a:p>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CREST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(UK)</a:t>
                      </a: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119701">
                <a:tc vMerge="1">
                  <a:txBody>
                    <a:bodyPr/>
                    <a:lstStyle/>
                    <a:p>
                      <a:endParaRPr lang="en-US"/>
                    </a:p>
                  </a:txBody>
                  <a:tcPr/>
                </a:tc>
                <a:tc>
                  <a:txBody>
                    <a:bodyPr/>
                    <a:lstStyle/>
                    <a:p>
                      <a:pPr marL="0" algn="l"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National Central Securities Depository (NCSD)</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Type of CSD which</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a:t>
                      </a:r>
                    </a:p>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Handles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domestic securities of the country in which it is located</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National</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NSDL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(India</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a:t>
                      </a:r>
                    </a:p>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CCASS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(HK)</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algn="l"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International Central Securities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Depository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(ICSD)</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Type of CSD which</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a:t>
                      </a:r>
                    </a:p>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Handles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domestic and international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securities</a:t>
                      </a:r>
                    </a:p>
                    <a:p>
                      <a:pPr marL="228600" indent="-228600" algn="l" defTabSz="914400" rtl="0" eaLnBrk="1" fontAlgn="t" latinLnBrk="0" hangingPunct="1">
                        <a:buFont typeface="Wingdings" pitchFamily="2" charset="2"/>
                        <a:buChar char="§"/>
                      </a:pP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Only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2 organizations are recognized as ICSDs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National </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 International</a:t>
                      </a:r>
                      <a:endPar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gn="l" defTabSz="914400" rtl="0" eaLnBrk="1" fontAlgn="t" latinLnBrk="0" hangingPunct="1">
                        <a:buFont typeface="Wingdings" pitchFamily="2" charset="2"/>
                        <a:buChar char="§"/>
                      </a:pPr>
                      <a:r>
                        <a:rPr lang="en-US" sz="1400" u="none" strike="noStrike" kern="1200" dirty="0" err="1" smtClean="0">
                          <a:solidFill>
                            <a:schemeClr val="bg2">
                              <a:lumMod val="10000"/>
                            </a:schemeClr>
                          </a:solidFill>
                          <a:effectLst/>
                          <a:latin typeface="Arial" panose="020B0604020202020204" pitchFamily="34" charset="0"/>
                          <a:ea typeface="+mn-ea"/>
                          <a:cs typeface="Arial" panose="020B0604020202020204" pitchFamily="34" charset="0"/>
                        </a:rPr>
                        <a:t>Euroclear</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(Brussels</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a:t>
                      </a:r>
                    </a:p>
                    <a:p>
                      <a:pPr marL="228600" indent="-228600" algn="l" defTabSz="914400" rtl="0" eaLnBrk="1" fontAlgn="t" latinLnBrk="0" hangingPunct="1">
                        <a:buFont typeface="Wingdings" pitchFamily="2" charset="2"/>
                        <a:buChar char="§"/>
                      </a:pPr>
                      <a:r>
                        <a:rPr lang="en-US" sz="1400" u="none" strike="noStrike" kern="1200" dirty="0" err="1" smtClean="0">
                          <a:solidFill>
                            <a:schemeClr val="bg2">
                              <a:lumMod val="10000"/>
                            </a:schemeClr>
                          </a:solidFill>
                          <a:effectLst/>
                          <a:latin typeface="Arial" panose="020B0604020202020204" pitchFamily="34" charset="0"/>
                          <a:ea typeface="+mn-ea"/>
                          <a:cs typeface="Arial" panose="020B0604020202020204" pitchFamily="34" charset="0"/>
                        </a:rPr>
                        <a:t>Clearstream</a:t>
                      </a:r>
                      <a:r>
                        <a:rPr lang="en-US"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 </a:t>
                      </a:r>
                      <a:r>
                        <a:rPr lang="en-US"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(Luxembourg)</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282373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 y="3941094"/>
            <a:ext cx="8686800" cy="2623486"/>
          </a:xfrm>
          <a:prstGeom prst="rect">
            <a:avLst/>
          </a:prstGeom>
        </p:spPr>
        <p:txBody>
          <a:bodyPr vert="horz" lIns="91440" tIns="45720" rIns="91440" bIns="45720" rtlCol="0">
            <a:noAutofit/>
          </a:bodyPr>
          <a:lstStyle/>
          <a:p>
            <a:pPr eaLnBrk="0" hangingPunct="0">
              <a:spcBef>
                <a:spcPts val="0"/>
              </a:spcBef>
              <a:spcAft>
                <a:spcPts val="600"/>
              </a:spcAft>
            </a:pPr>
            <a:r>
              <a:rPr lang="en-US" sz="1400" b="1" dirty="0">
                <a:solidFill>
                  <a:srgbClr val="000000"/>
                </a:solidFill>
                <a:cs typeface="Arial" pitchFamily="34" charset="0"/>
              </a:rPr>
              <a:t>Advantages of Hedge Funds </a:t>
            </a:r>
          </a:p>
          <a:p>
            <a:pPr marL="228600" indent="-228600" eaLnBrk="0" hangingPunct="0">
              <a:spcBef>
                <a:spcPts val="0"/>
              </a:spcBef>
              <a:spcAft>
                <a:spcPts val="600"/>
              </a:spcAft>
              <a:buFont typeface="Wingdings" pitchFamily="2" charset="2"/>
              <a:buChar char="§"/>
            </a:pPr>
            <a:r>
              <a:rPr lang="en-US" sz="1400" dirty="0" smtClean="0">
                <a:solidFill>
                  <a:srgbClr val="000000"/>
                </a:solidFill>
                <a:cs typeface="Arial" pitchFamily="34" charset="0"/>
              </a:rPr>
              <a:t>HF </a:t>
            </a:r>
            <a:r>
              <a:rPr lang="en-US" sz="1400" dirty="0">
                <a:solidFill>
                  <a:srgbClr val="000000"/>
                </a:solidFill>
                <a:cs typeface="Arial" pitchFamily="34" charset="0"/>
              </a:rPr>
              <a:t>strategies have ability to generate positive returns in both rising / falling equity &amp; bond </a:t>
            </a:r>
            <a:r>
              <a:rPr lang="en-US" sz="1400" dirty="0" smtClean="0">
                <a:solidFill>
                  <a:srgbClr val="000000"/>
                </a:solidFill>
                <a:cs typeface="Arial" pitchFamily="34" charset="0"/>
              </a:rPr>
              <a:t>markets</a:t>
            </a:r>
            <a:endParaRPr lang="en-US" sz="1400" dirty="0">
              <a:solidFill>
                <a:srgbClr val="000000"/>
              </a:solidFill>
              <a:cs typeface="Arial" pitchFamily="34" charset="0"/>
            </a:endParaRPr>
          </a:p>
          <a:p>
            <a:pPr marL="228600" indent="-228600" eaLnBrk="0" hangingPunct="0">
              <a:spcBef>
                <a:spcPts val="0"/>
              </a:spcBef>
              <a:spcAft>
                <a:spcPts val="600"/>
              </a:spcAft>
              <a:buFont typeface="Wingdings" pitchFamily="2" charset="2"/>
              <a:buChar char="§"/>
            </a:pPr>
            <a:r>
              <a:rPr lang="en-US" sz="1400" dirty="0">
                <a:solidFill>
                  <a:srgbClr val="000000"/>
                </a:solidFill>
                <a:cs typeface="Arial" pitchFamily="34" charset="0"/>
              </a:rPr>
              <a:t>Inclusion of HF in a balanced portfolio reduces overall portfolio risk, volatility and increases returns </a:t>
            </a:r>
          </a:p>
          <a:p>
            <a:pPr marL="228600" indent="-228600" eaLnBrk="0" hangingPunct="0">
              <a:spcBef>
                <a:spcPts val="0"/>
              </a:spcBef>
              <a:spcAft>
                <a:spcPts val="600"/>
              </a:spcAft>
              <a:buFont typeface="Wingdings" pitchFamily="2" charset="2"/>
              <a:buChar char="§"/>
            </a:pPr>
            <a:r>
              <a:rPr lang="en-US" sz="1400" dirty="0" smtClean="0">
                <a:solidFill>
                  <a:srgbClr val="000000"/>
                </a:solidFill>
                <a:cs typeface="Arial" pitchFamily="34" charset="0"/>
              </a:rPr>
              <a:t>Academic </a:t>
            </a:r>
            <a:r>
              <a:rPr lang="en-US" sz="1400" dirty="0">
                <a:solidFill>
                  <a:srgbClr val="000000"/>
                </a:solidFill>
                <a:cs typeface="Arial" pitchFamily="34" charset="0"/>
              </a:rPr>
              <a:t>research proves HF have higher returns and lower overall risk than traditional investment funds </a:t>
            </a:r>
          </a:p>
          <a:p>
            <a:pPr marL="228600" indent="-228600" eaLnBrk="0" hangingPunct="0">
              <a:spcBef>
                <a:spcPts val="0"/>
              </a:spcBef>
              <a:spcAft>
                <a:spcPts val="600"/>
              </a:spcAft>
              <a:buFont typeface="Wingdings" pitchFamily="2" charset="2"/>
              <a:buChar char="§"/>
            </a:pPr>
            <a:r>
              <a:rPr lang="en-US" sz="1400" dirty="0" smtClean="0">
                <a:solidFill>
                  <a:srgbClr val="000000"/>
                </a:solidFill>
                <a:cs typeface="Arial" pitchFamily="34" charset="0"/>
              </a:rPr>
              <a:t>Ideal </a:t>
            </a:r>
            <a:r>
              <a:rPr lang="en-US" sz="1400" dirty="0">
                <a:solidFill>
                  <a:srgbClr val="000000"/>
                </a:solidFill>
                <a:cs typeface="Arial" pitchFamily="34" charset="0"/>
              </a:rPr>
              <a:t>long-term investment solution, eliminates the need to correctly time the entry and exit from markets </a:t>
            </a:r>
            <a:endParaRPr lang="en-US" sz="1400" dirty="0" smtClean="0">
              <a:solidFill>
                <a:srgbClr val="000000"/>
              </a:solidFill>
              <a:cs typeface="Arial" pitchFamily="34" charset="0"/>
            </a:endParaRPr>
          </a:p>
          <a:p>
            <a:pPr marL="228600" lvl="0" indent="-228600" eaLnBrk="0" hangingPunct="0">
              <a:spcBef>
                <a:spcPts val="0"/>
              </a:spcBef>
              <a:spcAft>
                <a:spcPts val="600"/>
              </a:spcAft>
              <a:buFont typeface="Wingdings" pitchFamily="2" charset="2"/>
              <a:buChar char="§"/>
            </a:pPr>
            <a:r>
              <a:rPr lang="en-US" sz="1400" dirty="0">
                <a:solidFill>
                  <a:srgbClr val="000000"/>
                </a:solidFill>
                <a:cs typeface="Arial" pitchFamily="34" charset="0"/>
              </a:rPr>
              <a:t>Utilize a variety of financial instruments to reduce risk, enhance returns</a:t>
            </a:r>
          </a:p>
          <a:p>
            <a:pPr marL="228600" lvl="0" indent="-228600" eaLnBrk="0" hangingPunct="0">
              <a:spcBef>
                <a:spcPts val="0"/>
              </a:spcBef>
              <a:spcAft>
                <a:spcPts val="600"/>
              </a:spcAft>
              <a:buFont typeface="Wingdings" pitchFamily="2" charset="2"/>
              <a:buChar char="§"/>
            </a:pPr>
            <a:r>
              <a:rPr lang="en-US" sz="1400" dirty="0">
                <a:solidFill>
                  <a:srgbClr val="000000"/>
                </a:solidFill>
                <a:cs typeface="Arial" pitchFamily="34" charset="0"/>
              </a:rPr>
              <a:t>Flexible investment options (use short selling, leverage, derivatives such as puts, calls, options, futures)</a:t>
            </a:r>
          </a:p>
          <a:p>
            <a:pPr marL="228600" lvl="0" indent="-228600" eaLnBrk="0" hangingPunct="0">
              <a:spcBef>
                <a:spcPts val="0"/>
              </a:spcBef>
              <a:spcAft>
                <a:spcPts val="600"/>
              </a:spcAft>
              <a:buFont typeface="Wingdings" pitchFamily="2" charset="2"/>
              <a:buChar char="§"/>
            </a:pPr>
            <a:r>
              <a:rPr lang="en-US" sz="1400" dirty="0">
                <a:solidFill>
                  <a:srgbClr val="000000"/>
                </a:solidFill>
                <a:cs typeface="Arial" pitchFamily="34" charset="0"/>
              </a:rPr>
              <a:t>Key objective is consistency of returns and capital preservation rather than magnitude of returns</a:t>
            </a:r>
          </a:p>
          <a:p>
            <a:pPr marL="228600" lvl="0" indent="-228600" eaLnBrk="0" hangingPunct="0">
              <a:spcBef>
                <a:spcPts val="0"/>
              </a:spcBef>
              <a:spcAft>
                <a:spcPts val="600"/>
              </a:spcAft>
              <a:buFont typeface="Wingdings" pitchFamily="2" charset="2"/>
              <a:buChar char="§"/>
            </a:pPr>
            <a:r>
              <a:rPr lang="en-US" sz="1400" dirty="0" smtClean="0">
                <a:solidFill>
                  <a:srgbClr val="000000"/>
                </a:solidFill>
                <a:cs typeface="Arial" pitchFamily="34" charset="0"/>
              </a:rPr>
              <a:t>Pension </a:t>
            </a:r>
            <a:r>
              <a:rPr lang="en-US" sz="1400" dirty="0">
                <a:solidFill>
                  <a:srgbClr val="000000"/>
                </a:solidFill>
                <a:cs typeface="Arial" pitchFamily="34" charset="0"/>
              </a:rPr>
              <a:t>funds, endowments, insurance companies, and high net worth individuals invest in hedge </a:t>
            </a:r>
            <a:r>
              <a:rPr lang="en-US" sz="1400" dirty="0" smtClean="0">
                <a:solidFill>
                  <a:srgbClr val="000000"/>
                </a:solidFill>
                <a:cs typeface="Arial" pitchFamily="34" charset="0"/>
              </a:rPr>
              <a:t>funds</a:t>
            </a:r>
            <a:endParaRPr lang="en-US" sz="1400" dirty="0">
              <a:solidFill>
                <a:srgbClr val="000000"/>
              </a:solidFill>
              <a:cs typeface="Arial" pitchFamily="34" charset="0"/>
            </a:endParaRPr>
          </a:p>
        </p:txBody>
      </p:sp>
      <p:sp>
        <p:nvSpPr>
          <p:cNvPr id="92164" name="Text Box 14"/>
          <p:cNvSpPr txBox="1">
            <a:spLocks noGrp="1" noChangeArrowheads="1"/>
          </p:cNvSpPr>
          <p:nvPr>
            <p:ph type="body" sz="quarter" idx="10"/>
          </p:nvPr>
        </p:nvSpPr>
        <p:spPr>
          <a:xfrm>
            <a:off x="228600" y="1233488"/>
            <a:ext cx="8686800" cy="586520"/>
          </a:xfrm>
        </p:spPr>
        <p:txBody>
          <a:bodyPr/>
          <a:lstStyle/>
          <a:p>
            <a:pPr marL="0" indent="0">
              <a:buNone/>
            </a:pPr>
            <a:r>
              <a:rPr lang="en-US" altLang="en-US" sz="1400" dirty="0" smtClean="0"/>
              <a:t>A hedge fund is an investment type that uses a wide range of strategies designed to protect investors from downturns in the market while still participating in positive market environments. </a:t>
            </a:r>
            <a:endParaRPr lang="en-US" altLang="en-US" sz="1400" dirty="0"/>
          </a:p>
        </p:txBody>
      </p:sp>
      <p:sp>
        <p:nvSpPr>
          <p:cNvPr id="92163" name="Title 1"/>
          <p:cNvSpPr>
            <a:spLocks noGrp="1"/>
          </p:cNvSpPr>
          <p:nvPr>
            <p:ph type="title"/>
          </p:nvPr>
        </p:nvSpPr>
        <p:spPr/>
        <p:txBody>
          <a:bodyPr/>
          <a:lstStyle/>
          <a:p>
            <a:r>
              <a:rPr lang="en-US" altLang="en-US" smtClean="0"/>
              <a:t>Market Participants – Hedge Fund</a:t>
            </a:r>
          </a:p>
        </p:txBody>
      </p:sp>
      <p:sp>
        <p:nvSpPr>
          <p:cNvPr id="10" name="Flowchart: Merge 9">
            <a:hlinkClick r:id="rId2"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pic>
        <p:nvPicPr>
          <p:cNvPr id="9" name="Picture 6" descr="C:\Users\sachin.makad\Pictures\Hedge F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325" y="1822023"/>
            <a:ext cx="3357350" cy="208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0632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smtClean="0"/>
              <a:t>Introduction to Financial Markets, </a:t>
            </a:r>
            <a:br>
              <a:rPr lang="en-US" altLang="en-US" dirty="0" smtClean="0"/>
            </a:br>
            <a:r>
              <a:rPr lang="en-US" altLang="en-US" dirty="0" smtClean="0"/>
              <a:t>Products &amp; Risks</a:t>
            </a:r>
          </a:p>
        </p:txBody>
      </p:sp>
    </p:spTree>
    <p:extLst>
      <p:ext uri="{BB962C8B-B14F-4D97-AF65-F5344CB8AC3E}">
        <p14:creationId xmlns:p14="http://schemas.microsoft.com/office/powerpoint/2010/main" val="3514081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1369035"/>
          </a:xfrm>
        </p:spPr>
        <p:txBody>
          <a:bodyPr/>
          <a:lstStyle/>
          <a:p>
            <a:pPr marL="0" indent="0">
              <a:buNone/>
            </a:pPr>
            <a:r>
              <a:rPr lang="en-US" altLang="en-US" sz="1400" b="1" dirty="0" smtClean="0"/>
              <a:t>Definition</a:t>
            </a:r>
          </a:p>
          <a:p>
            <a:r>
              <a:rPr lang="en-US" altLang="en-US" sz="1400" dirty="0" smtClean="0"/>
              <a:t>Risk is the potential of loss or failure on account of an action </a:t>
            </a:r>
          </a:p>
          <a:p>
            <a:r>
              <a:rPr lang="en-US" sz="1400" dirty="0" smtClean="0"/>
              <a:t>In financial management, risk relates to any potential material / economic loss attached to the project or trade</a:t>
            </a:r>
            <a:endParaRPr lang="en-US" altLang="en-US" sz="1400" dirty="0" smtClean="0"/>
          </a:p>
          <a:p>
            <a:pPr marL="0" indent="0">
              <a:buNone/>
            </a:pPr>
            <a:r>
              <a:rPr lang="en-US" altLang="en-US" sz="1400" b="1" dirty="0" smtClean="0"/>
              <a:t>Types of Risks</a:t>
            </a:r>
          </a:p>
        </p:txBody>
      </p:sp>
      <p:sp>
        <p:nvSpPr>
          <p:cNvPr id="93187" name="Title 2"/>
          <p:cNvSpPr>
            <a:spLocks noGrp="1"/>
          </p:cNvSpPr>
          <p:nvPr>
            <p:ph type="title"/>
          </p:nvPr>
        </p:nvSpPr>
        <p:spPr/>
        <p:txBody>
          <a:bodyPr/>
          <a:lstStyle/>
          <a:p>
            <a:r>
              <a:rPr lang="en-IN" altLang="en-US" smtClean="0"/>
              <a:t>Risk – Key Concepts </a:t>
            </a:r>
          </a:p>
        </p:txBody>
      </p:sp>
      <p:sp>
        <p:nvSpPr>
          <p:cNvPr id="13" name="Rounded Rectangle 21"/>
          <p:cNvSpPr/>
          <p:nvPr/>
        </p:nvSpPr>
        <p:spPr>
          <a:xfrm>
            <a:off x="468596" y="4314669"/>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Interest Rate Risk</a:t>
            </a:r>
            <a:endParaRPr lang="en-US" sz="1200" kern="1200" dirty="0">
              <a:solidFill>
                <a:schemeClr val="tx1"/>
              </a:solidFill>
              <a:latin typeface="Arial" pitchFamily="34" charset="0"/>
              <a:cs typeface="Arial" pitchFamily="34" charset="0"/>
            </a:endParaRPr>
          </a:p>
        </p:txBody>
      </p:sp>
      <p:sp>
        <p:nvSpPr>
          <p:cNvPr id="14" name="Rounded Rectangle 24"/>
          <p:cNvSpPr/>
          <p:nvPr/>
        </p:nvSpPr>
        <p:spPr>
          <a:xfrm>
            <a:off x="2807959" y="4314669"/>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Inflation Risk</a:t>
            </a:r>
            <a:endParaRPr lang="en-US" sz="1200" kern="1200" dirty="0">
              <a:solidFill>
                <a:schemeClr val="tx1"/>
              </a:solidFill>
              <a:latin typeface="Arial" pitchFamily="34" charset="0"/>
              <a:cs typeface="Arial" pitchFamily="34" charset="0"/>
            </a:endParaRPr>
          </a:p>
        </p:txBody>
      </p:sp>
      <p:sp>
        <p:nvSpPr>
          <p:cNvPr id="15" name="Rounded Rectangle 15"/>
          <p:cNvSpPr/>
          <p:nvPr/>
        </p:nvSpPr>
        <p:spPr>
          <a:xfrm>
            <a:off x="4010034" y="2732337"/>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Arial" pitchFamily="34" charset="0"/>
                <a:cs typeface="Arial" pitchFamily="34" charset="0"/>
              </a:rPr>
              <a:t>Types of Risk</a:t>
            </a:r>
            <a:endParaRPr lang="en-US" sz="1200" b="1" kern="1200" dirty="0">
              <a:solidFill>
                <a:schemeClr val="tx1"/>
              </a:solidFill>
              <a:latin typeface="Arial" pitchFamily="34" charset="0"/>
              <a:cs typeface="Arial" pitchFamily="34" charset="0"/>
            </a:endParaRPr>
          </a:p>
        </p:txBody>
      </p:sp>
      <p:sp>
        <p:nvSpPr>
          <p:cNvPr id="16" name="Rounded Rectangle 18"/>
          <p:cNvSpPr/>
          <p:nvPr/>
        </p:nvSpPr>
        <p:spPr>
          <a:xfrm>
            <a:off x="1638277" y="3523503"/>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Systematic Risk</a:t>
            </a:r>
            <a:endParaRPr lang="en-US" sz="1200" kern="1200" dirty="0">
              <a:solidFill>
                <a:schemeClr val="tx1"/>
              </a:solidFill>
              <a:latin typeface="Arial" pitchFamily="34" charset="0"/>
              <a:cs typeface="Arial" pitchFamily="34" charset="0"/>
            </a:endParaRPr>
          </a:p>
        </p:txBody>
      </p:sp>
      <p:sp>
        <p:nvSpPr>
          <p:cNvPr id="17" name="Rounded Rectangle 27"/>
          <p:cNvSpPr/>
          <p:nvPr/>
        </p:nvSpPr>
        <p:spPr>
          <a:xfrm>
            <a:off x="6381790" y="3523503"/>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Un-Systematic Risk</a:t>
            </a:r>
            <a:endParaRPr lang="en-US" sz="1200" kern="1200" dirty="0">
              <a:solidFill>
                <a:schemeClr val="tx1"/>
              </a:solidFill>
              <a:latin typeface="Arial" pitchFamily="34" charset="0"/>
              <a:cs typeface="Arial" pitchFamily="34" charset="0"/>
            </a:endParaRPr>
          </a:p>
        </p:txBody>
      </p:sp>
      <p:sp>
        <p:nvSpPr>
          <p:cNvPr id="18" name="Rounded Rectangle 30"/>
          <p:cNvSpPr/>
          <p:nvPr/>
        </p:nvSpPr>
        <p:spPr>
          <a:xfrm>
            <a:off x="5276895" y="4314669"/>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Aft>
                <a:spcPct val="35000"/>
              </a:spcAft>
            </a:pPr>
            <a:r>
              <a:rPr lang="en-US" sz="1200" dirty="0">
                <a:solidFill>
                  <a:schemeClr val="tx1"/>
                </a:solidFill>
                <a:latin typeface="Arial" pitchFamily="34" charset="0"/>
                <a:cs typeface="Arial" pitchFamily="34" charset="0"/>
              </a:rPr>
              <a:t>Operational </a:t>
            </a:r>
            <a:r>
              <a:rPr lang="en-US" sz="1200" dirty="0" smtClean="0">
                <a:solidFill>
                  <a:schemeClr val="tx1"/>
                </a:solidFill>
                <a:latin typeface="Arial" pitchFamily="34" charset="0"/>
                <a:cs typeface="Arial" pitchFamily="34" charset="0"/>
              </a:rPr>
              <a:t>Risk</a:t>
            </a:r>
            <a:endParaRPr lang="en-US" sz="1200" dirty="0">
              <a:solidFill>
                <a:schemeClr val="tx1"/>
              </a:solidFill>
              <a:latin typeface="Arial" pitchFamily="34" charset="0"/>
              <a:cs typeface="Arial" pitchFamily="34" charset="0"/>
            </a:endParaRPr>
          </a:p>
        </p:txBody>
      </p:sp>
      <p:sp>
        <p:nvSpPr>
          <p:cNvPr id="19" name="Rounded Rectangle 33"/>
          <p:cNvSpPr/>
          <p:nvPr/>
        </p:nvSpPr>
        <p:spPr>
          <a:xfrm>
            <a:off x="7486685" y="4314669"/>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Aft>
                <a:spcPct val="35000"/>
              </a:spcAft>
            </a:pPr>
            <a:r>
              <a:rPr lang="en-US" sz="1200" dirty="0">
                <a:solidFill>
                  <a:schemeClr val="tx1"/>
                </a:solidFill>
                <a:latin typeface="Arial" pitchFamily="34" charset="0"/>
                <a:cs typeface="Arial" pitchFamily="34" charset="0"/>
              </a:rPr>
              <a:t>Credit </a:t>
            </a:r>
            <a:r>
              <a:rPr lang="en-US" sz="1200" dirty="0" smtClean="0">
                <a:solidFill>
                  <a:schemeClr val="tx1"/>
                </a:solidFill>
                <a:latin typeface="Arial" pitchFamily="34" charset="0"/>
                <a:cs typeface="Arial" pitchFamily="34" charset="0"/>
              </a:rPr>
              <a:t>Risk</a:t>
            </a:r>
            <a:endParaRPr lang="en-US" sz="1200" kern="1200" dirty="0">
              <a:solidFill>
                <a:schemeClr val="tx1"/>
              </a:solidFill>
              <a:latin typeface="Arial" pitchFamily="34" charset="0"/>
              <a:cs typeface="Arial" pitchFamily="34" charset="0"/>
            </a:endParaRPr>
          </a:p>
        </p:txBody>
      </p:sp>
      <p:sp>
        <p:nvSpPr>
          <p:cNvPr id="20" name="Rounded Rectangle 36"/>
          <p:cNvSpPr/>
          <p:nvPr/>
        </p:nvSpPr>
        <p:spPr>
          <a:xfrm>
            <a:off x="4217748" y="5105835"/>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People Risk</a:t>
            </a:r>
            <a:endParaRPr lang="en-US" sz="1200" kern="1200" dirty="0">
              <a:solidFill>
                <a:schemeClr val="tx1"/>
              </a:solidFill>
              <a:latin typeface="Arial" pitchFamily="34" charset="0"/>
              <a:cs typeface="Arial" pitchFamily="34" charset="0"/>
            </a:endParaRPr>
          </a:p>
        </p:txBody>
      </p:sp>
      <p:sp>
        <p:nvSpPr>
          <p:cNvPr id="21" name="Rounded Rectangle 39"/>
          <p:cNvSpPr/>
          <p:nvPr/>
        </p:nvSpPr>
        <p:spPr>
          <a:xfrm>
            <a:off x="2968552" y="5897000"/>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Judgment Risk</a:t>
            </a:r>
            <a:endParaRPr lang="en-US" sz="1200" kern="1200" dirty="0">
              <a:solidFill>
                <a:schemeClr val="tx1"/>
              </a:solidFill>
              <a:latin typeface="Arial" pitchFamily="34" charset="0"/>
              <a:cs typeface="Arial" pitchFamily="34" charset="0"/>
            </a:endParaRPr>
          </a:p>
        </p:txBody>
      </p:sp>
      <p:sp>
        <p:nvSpPr>
          <p:cNvPr id="22" name="Rounded Rectangle 42"/>
          <p:cNvSpPr/>
          <p:nvPr/>
        </p:nvSpPr>
        <p:spPr>
          <a:xfrm>
            <a:off x="5466944" y="5897000"/>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Execution Risk</a:t>
            </a:r>
            <a:endParaRPr lang="en-US" sz="1200" kern="1200" dirty="0">
              <a:solidFill>
                <a:schemeClr val="tx1"/>
              </a:solidFill>
              <a:latin typeface="Arial" pitchFamily="34" charset="0"/>
              <a:cs typeface="Arial" pitchFamily="34" charset="0"/>
            </a:endParaRPr>
          </a:p>
        </p:txBody>
      </p:sp>
      <p:sp>
        <p:nvSpPr>
          <p:cNvPr id="23" name="Rounded Rectangle 45"/>
          <p:cNvSpPr/>
          <p:nvPr/>
        </p:nvSpPr>
        <p:spPr>
          <a:xfrm>
            <a:off x="6336042" y="5105835"/>
            <a:ext cx="1188720" cy="45720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rial" pitchFamily="34" charset="0"/>
                <a:cs typeface="Arial" pitchFamily="34" charset="0"/>
              </a:rPr>
              <a:t>Technology Risk</a:t>
            </a:r>
            <a:endParaRPr lang="en-US" sz="1200" kern="1200" dirty="0">
              <a:solidFill>
                <a:schemeClr val="tx1"/>
              </a:solidFill>
              <a:latin typeface="Arial" pitchFamily="34" charset="0"/>
              <a:cs typeface="Arial" pitchFamily="34" charset="0"/>
            </a:endParaRPr>
          </a:p>
        </p:txBody>
      </p:sp>
      <p:cxnSp>
        <p:nvCxnSpPr>
          <p:cNvPr id="24" name="Elbow Connector 23"/>
          <p:cNvCxnSpPr>
            <a:stCxn id="20" idx="2"/>
            <a:endCxn id="21" idx="0"/>
          </p:cNvCxnSpPr>
          <p:nvPr/>
        </p:nvCxnSpPr>
        <p:spPr>
          <a:xfrm rot="5400000">
            <a:off x="4020528" y="5105419"/>
            <a:ext cx="333965" cy="1249196"/>
          </a:xfrm>
          <a:prstGeom prst="bentConnector3">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2"/>
            <a:endCxn id="22" idx="0"/>
          </p:cNvCxnSpPr>
          <p:nvPr/>
        </p:nvCxnSpPr>
        <p:spPr>
          <a:xfrm rot="16200000" flipH="1">
            <a:off x="5269724" y="5105419"/>
            <a:ext cx="333965" cy="1249196"/>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8" idx="2"/>
            <a:endCxn id="20" idx="0"/>
          </p:cNvCxnSpPr>
          <p:nvPr/>
        </p:nvCxnSpPr>
        <p:spPr>
          <a:xfrm rot="5400000">
            <a:off x="5174699" y="4409279"/>
            <a:ext cx="333966" cy="1059147"/>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8" idx="2"/>
            <a:endCxn id="23" idx="0"/>
          </p:cNvCxnSpPr>
          <p:nvPr/>
        </p:nvCxnSpPr>
        <p:spPr>
          <a:xfrm rot="16200000" flipH="1">
            <a:off x="6233845" y="4409278"/>
            <a:ext cx="333966" cy="1059147"/>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7" idx="2"/>
            <a:endCxn id="18" idx="0"/>
          </p:cNvCxnSpPr>
          <p:nvPr/>
        </p:nvCxnSpPr>
        <p:spPr>
          <a:xfrm rot="5400000">
            <a:off x="6256720" y="3595239"/>
            <a:ext cx="333966" cy="1104895"/>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19" idx="0"/>
          </p:cNvCxnSpPr>
          <p:nvPr/>
        </p:nvCxnSpPr>
        <p:spPr>
          <a:xfrm rot="16200000" flipH="1">
            <a:off x="7361614" y="3595238"/>
            <a:ext cx="333966" cy="1104895"/>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2"/>
            <a:endCxn id="14" idx="0"/>
          </p:cNvCxnSpPr>
          <p:nvPr/>
        </p:nvCxnSpPr>
        <p:spPr>
          <a:xfrm rot="16200000" flipH="1">
            <a:off x="2650495" y="3562845"/>
            <a:ext cx="333966" cy="1169682"/>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6" idx="2"/>
            <a:endCxn id="13" idx="0"/>
          </p:cNvCxnSpPr>
          <p:nvPr/>
        </p:nvCxnSpPr>
        <p:spPr>
          <a:xfrm rot="5400000">
            <a:off x="1480814" y="3562846"/>
            <a:ext cx="333966" cy="1169681"/>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5" idx="2"/>
            <a:endCxn id="16" idx="0"/>
          </p:cNvCxnSpPr>
          <p:nvPr/>
        </p:nvCxnSpPr>
        <p:spPr>
          <a:xfrm rot="5400000">
            <a:off x="3251533" y="2170642"/>
            <a:ext cx="333966" cy="2371757"/>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17" idx="0"/>
          </p:cNvCxnSpPr>
          <p:nvPr/>
        </p:nvCxnSpPr>
        <p:spPr>
          <a:xfrm rot="16200000" flipH="1">
            <a:off x="5623289" y="2170642"/>
            <a:ext cx="333966" cy="2371756"/>
          </a:xfrm>
          <a:prstGeom prst="bentConnector3">
            <a:avLst>
              <a:gd name="adj1" fmla="val 50000"/>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486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b="1" dirty="0" smtClean="0"/>
              <a:t>Systematic Risk </a:t>
            </a:r>
          </a:p>
          <a:p>
            <a:r>
              <a:rPr lang="en-US" sz="1400" dirty="0" smtClean="0"/>
              <a:t>The risk which is inherent to the entire market and not a particular stock or industry </a:t>
            </a:r>
          </a:p>
          <a:p>
            <a:r>
              <a:rPr lang="en-US" sz="1400" dirty="0" smtClean="0"/>
              <a:t>It is also known as “</a:t>
            </a:r>
            <a:r>
              <a:rPr lang="en-US" sz="1400" b="1" dirty="0" smtClean="0"/>
              <a:t>Un-diversifiable</a:t>
            </a:r>
            <a:r>
              <a:rPr lang="en-US" sz="1400" dirty="0" smtClean="0"/>
              <a:t> </a:t>
            </a:r>
            <a:r>
              <a:rPr lang="en-US" sz="1400" b="1" dirty="0" smtClean="0"/>
              <a:t>Risk</a:t>
            </a:r>
            <a:r>
              <a:rPr lang="en-US" sz="1400" dirty="0" smtClean="0"/>
              <a:t>” or “</a:t>
            </a:r>
            <a:r>
              <a:rPr lang="en-US" sz="1400" b="1" dirty="0" smtClean="0"/>
              <a:t>Market</a:t>
            </a:r>
            <a:r>
              <a:rPr lang="en-US" sz="1400" dirty="0" smtClean="0"/>
              <a:t> </a:t>
            </a:r>
            <a:r>
              <a:rPr lang="en-US" sz="1400" b="1" dirty="0" smtClean="0"/>
              <a:t>Risk</a:t>
            </a:r>
            <a:r>
              <a:rPr lang="en-US" sz="1400" dirty="0" smtClean="0"/>
              <a:t>”</a:t>
            </a:r>
          </a:p>
          <a:p>
            <a:r>
              <a:rPr lang="en-US" sz="1400" dirty="0" smtClean="0"/>
              <a:t>The types of systematic risk are:</a:t>
            </a:r>
          </a:p>
          <a:p>
            <a:pPr lvl="1"/>
            <a:r>
              <a:rPr lang="en-US" sz="1400" b="1" dirty="0" smtClean="0"/>
              <a:t>Interest Rate Risk </a:t>
            </a:r>
            <a:r>
              <a:rPr lang="en-US" sz="1400" dirty="0" smtClean="0"/>
              <a:t>is the risk that arises for bond owners from fluctuating interest rates</a:t>
            </a:r>
          </a:p>
          <a:p>
            <a:pPr lvl="1"/>
            <a:r>
              <a:rPr lang="en-US" sz="1400" b="1" dirty="0" smtClean="0"/>
              <a:t>Inflationary Risk </a:t>
            </a:r>
          </a:p>
          <a:p>
            <a:pPr lvl="2"/>
            <a:r>
              <a:rPr lang="en-US" sz="1400" dirty="0" smtClean="0"/>
              <a:t>Chance that the cash flows from an investment won't be worth as much in the future because inflation</a:t>
            </a:r>
          </a:p>
          <a:p>
            <a:pPr lvl="2">
              <a:spcAft>
                <a:spcPts val="1800"/>
              </a:spcAft>
            </a:pPr>
            <a:r>
              <a:rPr lang="en-US" sz="1400" dirty="0" smtClean="0"/>
              <a:t>It is also called purchasing power risk</a:t>
            </a:r>
          </a:p>
          <a:p>
            <a:pPr marL="0" indent="0">
              <a:buNone/>
            </a:pPr>
            <a:r>
              <a:rPr lang="en-US" sz="1400" b="1" dirty="0" smtClean="0"/>
              <a:t>Unsystematic Risk</a:t>
            </a:r>
          </a:p>
          <a:p>
            <a:r>
              <a:rPr lang="en-US" sz="1400" dirty="0" smtClean="0"/>
              <a:t>Is the type of uncertainty that comes with the company or industry one invests in</a:t>
            </a:r>
          </a:p>
          <a:p>
            <a:r>
              <a:rPr lang="en-US" sz="1400" dirty="0" smtClean="0"/>
              <a:t>Unsystematic risk is due to the influence of internal factors prevailing within an organization</a:t>
            </a:r>
          </a:p>
          <a:p>
            <a:r>
              <a:rPr lang="en-US" sz="1400" dirty="0" smtClean="0"/>
              <a:t>The types of unsystematic risk are:</a:t>
            </a:r>
          </a:p>
          <a:p>
            <a:pPr lvl="1"/>
            <a:r>
              <a:rPr lang="en-US" sz="1400" b="1" dirty="0" smtClean="0"/>
              <a:t>Credit Risk </a:t>
            </a:r>
            <a:r>
              <a:rPr lang="en-US" sz="1400" dirty="0" smtClean="0"/>
              <a:t>refers to the risk that a borrower will default on any type of debt by failing to make required payments</a:t>
            </a:r>
          </a:p>
          <a:p>
            <a:pPr lvl="1"/>
            <a:r>
              <a:rPr lang="en-US" sz="1400" b="1" dirty="0" smtClean="0"/>
              <a:t>Operational Risk </a:t>
            </a:r>
            <a:r>
              <a:rPr lang="en-US" sz="1400" dirty="0" smtClean="0"/>
              <a:t>are risks resulting from breakdowns in internal procedures, people and systems</a:t>
            </a:r>
          </a:p>
          <a:p>
            <a:pPr lvl="2"/>
            <a:endParaRPr lang="en-US" sz="1400" dirty="0" smtClean="0"/>
          </a:p>
          <a:p>
            <a:endParaRPr lang="en-US" sz="1400" dirty="0"/>
          </a:p>
        </p:txBody>
      </p:sp>
      <p:sp>
        <p:nvSpPr>
          <p:cNvPr id="94211" name="Title 2"/>
          <p:cNvSpPr>
            <a:spLocks noGrp="1"/>
          </p:cNvSpPr>
          <p:nvPr>
            <p:ph type="title"/>
          </p:nvPr>
        </p:nvSpPr>
        <p:spPr/>
        <p:txBody>
          <a:bodyPr/>
          <a:lstStyle/>
          <a:p>
            <a:r>
              <a:rPr lang="en-US" altLang="en-US" smtClean="0"/>
              <a:t>Basic Classification of Risk</a:t>
            </a:r>
            <a:endParaRPr lang="en-IN" altLang="en-US" smtClean="0"/>
          </a:p>
        </p:txBody>
      </p:sp>
    </p:spTree>
    <p:extLst>
      <p:ext uri="{BB962C8B-B14F-4D97-AF65-F5344CB8AC3E}">
        <p14:creationId xmlns:p14="http://schemas.microsoft.com/office/powerpoint/2010/main" val="978290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7271238" cy="5121592"/>
          </a:xfrm>
        </p:spPr>
        <p:txBody>
          <a:bodyPr/>
          <a:lstStyle/>
          <a:p>
            <a:r>
              <a:rPr lang="en-US" sz="1400" dirty="0" smtClean="0"/>
              <a:t>People risk (Decision Making – Managerial / Execution – TAASA)</a:t>
            </a:r>
          </a:p>
          <a:p>
            <a:pPr lvl="1"/>
            <a:r>
              <a:rPr lang="en-US" sz="1400" dirty="0" smtClean="0"/>
              <a:t>Decision Making / Judgment Risk arises due to the probability of loss resulting from inaccurate assessment of a situation e.g.</a:t>
            </a:r>
          </a:p>
          <a:p>
            <a:pPr lvl="2"/>
            <a:r>
              <a:rPr lang="en-US" sz="1400" dirty="0" smtClean="0"/>
              <a:t>Lack understanding of the procedures to be built</a:t>
            </a:r>
          </a:p>
          <a:p>
            <a:pPr lvl="2"/>
            <a:r>
              <a:rPr lang="en-US" sz="1400" dirty="0" smtClean="0"/>
              <a:t>Poor governance structure</a:t>
            </a:r>
          </a:p>
          <a:p>
            <a:pPr lvl="1"/>
            <a:r>
              <a:rPr lang="en-US" sz="1400" dirty="0" smtClean="0"/>
              <a:t>Execution Risk risks arising due to not following the agreed upon guideline or procedures</a:t>
            </a:r>
          </a:p>
          <a:p>
            <a:pPr lvl="2"/>
            <a:r>
              <a:rPr lang="en-US" sz="1400" dirty="0" smtClean="0"/>
              <a:t>Email </a:t>
            </a:r>
            <a:r>
              <a:rPr lang="en-US" sz="1400" dirty="0" err="1" smtClean="0"/>
              <a:t>Mis</a:t>
            </a:r>
            <a:r>
              <a:rPr lang="en-US" sz="1400" dirty="0" smtClean="0"/>
              <a:t>-Direct</a:t>
            </a:r>
          </a:p>
          <a:p>
            <a:pPr lvl="3"/>
            <a:r>
              <a:rPr lang="en-US" sz="1400" dirty="0" smtClean="0"/>
              <a:t>Erroneously the information not belonging to the actual recipient is shared / sent to them</a:t>
            </a:r>
          </a:p>
          <a:p>
            <a:pPr lvl="2"/>
            <a:r>
              <a:rPr lang="en-US" sz="1400" dirty="0" smtClean="0"/>
              <a:t>Operations Error</a:t>
            </a:r>
          </a:p>
          <a:p>
            <a:pPr lvl="3"/>
            <a:r>
              <a:rPr lang="en-US" sz="1400" dirty="0" smtClean="0"/>
              <a:t>Issues due to Human negligence</a:t>
            </a:r>
          </a:p>
          <a:p>
            <a:pPr lvl="1"/>
            <a:r>
              <a:rPr lang="en-US" sz="1400" dirty="0" smtClean="0"/>
              <a:t>Technology Risk is any risk arising due to Information Technology failures.</a:t>
            </a:r>
          </a:p>
          <a:p>
            <a:pPr lvl="1"/>
            <a:r>
              <a:rPr lang="en-US" sz="1400" dirty="0" smtClean="0"/>
              <a:t> E.g. include</a:t>
            </a:r>
          </a:p>
          <a:p>
            <a:pPr lvl="2"/>
            <a:r>
              <a:rPr lang="en-US" sz="1400" dirty="0" smtClean="0"/>
              <a:t>VDI Failures</a:t>
            </a:r>
          </a:p>
          <a:p>
            <a:pPr lvl="2"/>
            <a:r>
              <a:rPr lang="en-US" sz="1400" dirty="0" smtClean="0"/>
              <a:t>Excel macro Failure</a:t>
            </a:r>
          </a:p>
          <a:p>
            <a:pPr lvl="2"/>
            <a:r>
              <a:rPr lang="en-US" sz="1400" dirty="0" smtClean="0"/>
              <a:t>Tool Failure</a:t>
            </a:r>
          </a:p>
        </p:txBody>
      </p:sp>
      <p:sp>
        <p:nvSpPr>
          <p:cNvPr id="197635" name="Title 2"/>
          <p:cNvSpPr>
            <a:spLocks noGrp="1"/>
          </p:cNvSpPr>
          <p:nvPr>
            <p:ph type="title"/>
          </p:nvPr>
        </p:nvSpPr>
        <p:spPr/>
        <p:txBody>
          <a:bodyPr/>
          <a:lstStyle/>
          <a:p>
            <a:r>
              <a:rPr lang="en-US" altLang="en-US" smtClean="0"/>
              <a:t>Operational Risk</a:t>
            </a:r>
            <a:endParaRPr lang="en-IN" altLang="en-US" dirty="0" smtClean="0"/>
          </a:p>
        </p:txBody>
      </p:sp>
      <p:pic>
        <p:nvPicPr>
          <p:cNvPr id="197636" name="Picture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569477" y="2110941"/>
            <a:ext cx="1322479" cy="113355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97637" name="Picture 4"/>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7288951" y="4572000"/>
            <a:ext cx="1603005" cy="144556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6" name="Picture 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743" y="6155225"/>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7" name="Picture 3" descr="C:\Users\sachin.makad\Pictures\questions 2.jpg">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2534" y="1238250"/>
            <a:ext cx="682866" cy="6828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12615" y="6204479"/>
            <a:ext cx="2244974" cy="276999"/>
          </a:xfrm>
          <a:prstGeom prst="rect">
            <a:avLst/>
          </a:prstGeom>
        </p:spPr>
        <p:txBody>
          <a:bodyPr wrap="none">
            <a:spAutoFit/>
          </a:bodyPr>
          <a:lstStyle/>
          <a:p>
            <a:r>
              <a:rPr lang="en-US" sz="1200" dirty="0" smtClean="0">
                <a:solidFill>
                  <a:srgbClr val="EAEAEA">
                    <a:lumMod val="10000"/>
                  </a:srgbClr>
                </a:solidFill>
                <a:cs typeface="Arial" panose="020B0604020202020204" pitchFamily="34" charset="0"/>
              </a:rPr>
              <a:t>Video link for Operational Risk</a:t>
            </a:r>
            <a:endParaRPr lang="en-US" sz="1200" dirty="0">
              <a:solidFill>
                <a:srgbClr val="EAEAEA">
                  <a:lumMod val="10000"/>
                </a:srgbClr>
              </a:solidFill>
              <a:cs typeface="Arial" panose="020B0604020202020204" pitchFamily="34" charset="0"/>
            </a:endParaRPr>
          </a:p>
        </p:txBody>
      </p:sp>
      <p:sp>
        <p:nvSpPr>
          <p:cNvPr id="9" name="Flowchart: Merge 8">
            <a:hlinkClick r:id="rId9"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42017649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nchor="ctr"/>
          <a:lstStyle/>
          <a:p>
            <a:r>
              <a:rPr lang="en-US" altLang="en-US" dirty="0" smtClean="0"/>
              <a:t>Investment Bank</a:t>
            </a:r>
          </a:p>
        </p:txBody>
      </p:sp>
    </p:spTree>
    <p:extLst>
      <p:ext uri="{BB962C8B-B14F-4D97-AF65-F5344CB8AC3E}">
        <p14:creationId xmlns:p14="http://schemas.microsoft.com/office/powerpoint/2010/main" val="2782519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971676" y="1196974"/>
            <a:ext cx="5419724" cy="5265739"/>
          </a:xfrm>
          <a:prstGeom prst="ellipse">
            <a:avLst/>
          </a:prstGeom>
          <a:solidFill>
            <a:schemeClr val="accent1">
              <a:alpha val="0"/>
            </a:schemeClr>
          </a:solidFill>
          <a:ln w="34925" cmpd="sng">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 </a:t>
            </a:r>
          </a:p>
        </p:txBody>
      </p:sp>
      <p:sp>
        <p:nvSpPr>
          <p:cNvPr id="24" name="Donut 23"/>
          <p:cNvSpPr/>
          <p:nvPr/>
        </p:nvSpPr>
        <p:spPr>
          <a:xfrm>
            <a:off x="2049463" y="1205767"/>
            <a:ext cx="5265738" cy="5265738"/>
          </a:xfrm>
          <a:prstGeom prst="donut">
            <a:avLst>
              <a:gd name="adj" fmla="val 10019"/>
            </a:avLst>
          </a:prstGeom>
          <a:gradFill flip="none" rotWithShape="1">
            <a:gsLst>
              <a:gs pos="84000">
                <a:srgbClr val="FFFF00">
                  <a:alpha val="42000"/>
                </a:srgbClr>
              </a:gs>
              <a:gs pos="25000">
                <a:schemeClr val="accent3">
                  <a:lumMod val="40000"/>
                  <a:lumOff val="60000"/>
                  <a:alpha val="36000"/>
                </a:schemeClr>
              </a:gs>
              <a:gs pos="18000">
                <a:schemeClr val="accent1">
                  <a:lumMod val="20000"/>
                  <a:lumOff val="80000"/>
                </a:schemeClr>
              </a:gs>
            </a:gsLst>
            <a:lin ang="162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000">
              <a:solidFill>
                <a:schemeClr val="tx1"/>
              </a:solidFill>
              <a:latin typeface="Arial" pitchFamily="34" charset="0"/>
              <a:cs typeface="Arial" pitchFamily="34" charset="0"/>
            </a:endParaRPr>
          </a:p>
        </p:txBody>
      </p:sp>
      <p:sp>
        <p:nvSpPr>
          <p:cNvPr id="8" name="Oval 7"/>
          <p:cNvSpPr/>
          <p:nvPr/>
        </p:nvSpPr>
        <p:spPr>
          <a:xfrm>
            <a:off x="2532063" y="1723292"/>
            <a:ext cx="4297362" cy="4224828"/>
          </a:xfrm>
          <a:prstGeom prst="ellipse">
            <a:avLst/>
          </a:prstGeom>
          <a:solidFill>
            <a:schemeClr val="accent1">
              <a:alpha val="0"/>
            </a:schemeClr>
          </a:solidFill>
          <a:ln w="34925" cmpd="sng">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latin typeface="Arial" pitchFamily="34" charset="0"/>
              <a:cs typeface="Arial" pitchFamily="34" charset="0"/>
            </a:endParaRPr>
          </a:p>
        </p:txBody>
      </p:sp>
      <p:sp>
        <p:nvSpPr>
          <p:cNvPr id="17" name="Rectangle 16"/>
          <p:cNvSpPr/>
          <p:nvPr/>
        </p:nvSpPr>
        <p:spPr>
          <a:xfrm>
            <a:off x="1828800" y="1524000"/>
            <a:ext cx="5763459" cy="1790862"/>
          </a:xfrm>
          <a:prstGeom prst="rect">
            <a:avLst/>
          </a:prstGeom>
          <a:noFill/>
        </p:spPr>
        <p:txBody>
          <a:bodyPr spcFirstLastPara="1" wrap="none">
            <a:prstTxWarp prst="textArchUp">
              <a:avLst/>
            </a:prstTxWarp>
            <a:spAutoFit/>
            <a:scene3d>
              <a:camera prst="orthographicFront"/>
              <a:lightRig rig="sunset" dir="t"/>
            </a:scene3d>
            <a:sp3d prstMaterial="matte"/>
          </a:bodyPr>
          <a:lstStyle/>
          <a:p>
            <a:pPr algn="ctr">
              <a:defRPr/>
            </a:pPr>
            <a:r>
              <a:rPr lang="en-US" sz="1400" dirty="0">
                <a:ln w="0">
                  <a:solidFill>
                    <a:schemeClr val="tx2">
                      <a:lumMod val="50000"/>
                    </a:schemeClr>
                  </a:solidFill>
                </a:ln>
                <a:solidFill>
                  <a:schemeClr val="bg2">
                    <a:lumMod val="10000"/>
                  </a:schemeClr>
                </a:solidFill>
                <a:effectLst>
                  <a:outerShdw blurRad="50800" dist="38100" dir="16200000" rotWithShape="0">
                    <a:prstClr val="black">
                      <a:alpha val="40000"/>
                    </a:prstClr>
                  </a:outerShdw>
                </a:effectLst>
                <a:cs typeface="Arial" pitchFamily="34" charset="0"/>
              </a:rPr>
              <a:t>Shared</a:t>
            </a:r>
            <a:endParaRPr lang="en-US" sz="1000" dirty="0">
              <a:ln w="0">
                <a:solidFill>
                  <a:schemeClr val="tx2">
                    <a:lumMod val="50000"/>
                  </a:schemeClr>
                </a:solidFill>
              </a:ln>
              <a:solidFill>
                <a:schemeClr val="bg2">
                  <a:lumMod val="10000"/>
                </a:schemeClr>
              </a:solidFill>
              <a:effectLst>
                <a:outerShdw blurRad="50800" dist="38100" dir="16200000" rotWithShape="0">
                  <a:prstClr val="black">
                    <a:alpha val="40000"/>
                  </a:prstClr>
                </a:outerShdw>
              </a:effectLst>
              <a:cs typeface="Arial" pitchFamily="34" charset="0"/>
            </a:endParaRPr>
          </a:p>
        </p:txBody>
      </p:sp>
      <p:sp>
        <p:nvSpPr>
          <p:cNvPr id="10" name="Freeform 9">
            <a:hlinkClick r:id="rId2" action="ppaction://hlinksldjump"/>
          </p:cNvPr>
          <p:cNvSpPr/>
          <p:nvPr/>
        </p:nvSpPr>
        <p:spPr>
          <a:xfrm>
            <a:off x="4222642" y="3474704"/>
            <a:ext cx="1760220" cy="1760220"/>
          </a:xfrm>
          <a:custGeom>
            <a:avLst/>
            <a:gdLst>
              <a:gd name="connsiteX0" fmla="*/ 1249412 w 1760220"/>
              <a:gd name="connsiteY0" fmla="*/ 280647 h 1760220"/>
              <a:gd name="connsiteX1" fmla="*/ 1386329 w 1760220"/>
              <a:gd name="connsiteY1" fmla="*/ 165754 h 1760220"/>
              <a:gd name="connsiteX2" fmla="*/ 1495710 w 1760220"/>
              <a:gd name="connsiteY2" fmla="*/ 257535 h 1760220"/>
              <a:gd name="connsiteX3" fmla="*/ 1406337 w 1760220"/>
              <a:gd name="connsiteY3" fmla="*/ 412323 h 1760220"/>
              <a:gd name="connsiteX4" fmla="*/ 1548339 w 1760220"/>
              <a:gd name="connsiteY4" fmla="*/ 658277 h 1760220"/>
              <a:gd name="connsiteX5" fmla="*/ 1727076 w 1760220"/>
              <a:gd name="connsiteY5" fmla="*/ 658272 h 1760220"/>
              <a:gd name="connsiteX6" fmla="*/ 1751870 w 1760220"/>
              <a:gd name="connsiteY6" fmla="*/ 798890 h 1760220"/>
              <a:gd name="connsiteX7" fmla="*/ 1583911 w 1760220"/>
              <a:gd name="connsiteY7" fmla="*/ 860017 h 1760220"/>
              <a:gd name="connsiteX8" fmla="*/ 1534594 w 1760220"/>
              <a:gd name="connsiteY8" fmla="*/ 1139705 h 1760220"/>
              <a:gd name="connsiteX9" fmla="*/ 1671518 w 1760220"/>
              <a:gd name="connsiteY9" fmla="*/ 1254592 h 1760220"/>
              <a:gd name="connsiteX10" fmla="*/ 1600124 w 1760220"/>
              <a:gd name="connsiteY10" fmla="*/ 1378248 h 1760220"/>
              <a:gd name="connsiteX11" fmla="*/ 1432169 w 1760220"/>
              <a:gd name="connsiteY11" fmla="*/ 1317113 h 1760220"/>
              <a:gd name="connsiteX12" fmla="*/ 1214610 w 1760220"/>
              <a:gd name="connsiteY12" fmla="*/ 1499667 h 1760220"/>
              <a:gd name="connsiteX13" fmla="*/ 1245651 w 1760220"/>
              <a:gd name="connsiteY13" fmla="*/ 1675687 h 1760220"/>
              <a:gd name="connsiteX14" fmla="*/ 1111476 w 1760220"/>
              <a:gd name="connsiteY14" fmla="*/ 1724523 h 1760220"/>
              <a:gd name="connsiteX15" fmla="*/ 1022112 w 1760220"/>
              <a:gd name="connsiteY15" fmla="*/ 1569730 h 1760220"/>
              <a:gd name="connsiteX16" fmla="*/ 738109 w 1760220"/>
              <a:gd name="connsiteY16" fmla="*/ 1569730 h 1760220"/>
              <a:gd name="connsiteX17" fmla="*/ 648744 w 1760220"/>
              <a:gd name="connsiteY17" fmla="*/ 1724523 h 1760220"/>
              <a:gd name="connsiteX18" fmla="*/ 514569 w 1760220"/>
              <a:gd name="connsiteY18" fmla="*/ 1675687 h 1760220"/>
              <a:gd name="connsiteX19" fmla="*/ 545610 w 1760220"/>
              <a:gd name="connsiteY19" fmla="*/ 1499666 h 1760220"/>
              <a:gd name="connsiteX20" fmla="*/ 328051 w 1760220"/>
              <a:gd name="connsiteY20" fmla="*/ 1317112 h 1760220"/>
              <a:gd name="connsiteX21" fmla="*/ 160096 w 1760220"/>
              <a:gd name="connsiteY21" fmla="*/ 1378248 h 1760220"/>
              <a:gd name="connsiteX22" fmla="*/ 88702 w 1760220"/>
              <a:gd name="connsiteY22" fmla="*/ 1254592 h 1760220"/>
              <a:gd name="connsiteX23" fmla="*/ 225625 w 1760220"/>
              <a:gd name="connsiteY23" fmla="*/ 1139705 h 1760220"/>
              <a:gd name="connsiteX24" fmla="*/ 176308 w 1760220"/>
              <a:gd name="connsiteY24" fmla="*/ 860017 h 1760220"/>
              <a:gd name="connsiteX25" fmla="*/ 8350 w 1760220"/>
              <a:gd name="connsiteY25" fmla="*/ 798890 h 1760220"/>
              <a:gd name="connsiteX26" fmla="*/ 33144 w 1760220"/>
              <a:gd name="connsiteY26" fmla="*/ 658272 h 1760220"/>
              <a:gd name="connsiteX27" fmla="*/ 211881 w 1760220"/>
              <a:gd name="connsiteY27" fmla="*/ 658277 h 1760220"/>
              <a:gd name="connsiteX28" fmla="*/ 353883 w 1760220"/>
              <a:gd name="connsiteY28" fmla="*/ 412323 h 1760220"/>
              <a:gd name="connsiteX29" fmla="*/ 264510 w 1760220"/>
              <a:gd name="connsiteY29" fmla="*/ 257535 h 1760220"/>
              <a:gd name="connsiteX30" fmla="*/ 373891 w 1760220"/>
              <a:gd name="connsiteY30" fmla="*/ 165754 h 1760220"/>
              <a:gd name="connsiteX31" fmla="*/ 510808 w 1760220"/>
              <a:gd name="connsiteY31" fmla="*/ 280647 h 1760220"/>
              <a:gd name="connsiteX32" fmla="*/ 777684 w 1760220"/>
              <a:gd name="connsiteY32" fmla="*/ 183512 h 1760220"/>
              <a:gd name="connsiteX33" fmla="*/ 808717 w 1760220"/>
              <a:gd name="connsiteY33" fmla="*/ 7490 h 1760220"/>
              <a:gd name="connsiteX34" fmla="*/ 951503 w 1760220"/>
              <a:gd name="connsiteY34" fmla="*/ 7490 h 1760220"/>
              <a:gd name="connsiteX35" fmla="*/ 982536 w 1760220"/>
              <a:gd name="connsiteY35" fmla="*/ 183512 h 1760220"/>
              <a:gd name="connsiteX36" fmla="*/ 1249412 w 1760220"/>
              <a:gd name="connsiteY36" fmla="*/ 280647 h 17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60220" h="1760220">
                <a:moveTo>
                  <a:pt x="1249412" y="280647"/>
                </a:moveTo>
                <a:lnTo>
                  <a:pt x="1386329" y="165754"/>
                </a:lnTo>
                <a:lnTo>
                  <a:pt x="1495710" y="257535"/>
                </a:lnTo>
                <a:lnTo>
                  <a:pt x="1406337" y="412323"/>
                </a:lnTo>
                <a:cubicBezTo>
                  <a:pt x="1469886" y="483811"/>
                  <a:pt x="1518203" y="567498"/>
                  <a:pt x="1548339" y="658277"/>
                </a:cubicBezTo>
                <a:lnTo>
                  <a:pt x="1727076" y="658272"/>
                </a:lnTo>
                <a:lnTo>
                  <a:pt x="1751870" y="798890"/>
                </a:lnTo>
                <a:lnTo>
                  <a:pt x="1583911" y="860017"/>
                </a:lnTo>
                <a:cubicBezTo>
                  <a:pt x="1586641" y="955628"/>
                  <a:pt x="1569860" y="1050794"/>
                  <a:pt x="1534594" y="1139705"/>
                </a:cubicBezTo>
                <a:lnTo>
                  <a:pt x="1671518" y="1254592"/>
                </a:lnTo>
                <a:lnTo>
                  <a:pt x="1600124" y="1378248"/>
                </a:lnTo>
                <a:lnTo>
                  <a:pt x="1432169" y="1317113"/>
                </a:lnTo>
                <a:cubicBezTo>
                  <a:pt x="1372802" y="1392110"/>
                  <a:pt x="1298777" y="1454225"/>
                  <a:pt x="1214610" y="1499667"/>
                </a:cubicBezTo>
                <a:lnTo>
                  <a:pt x="1245651" y="1675687"/>
                </a:lnTo>
                <a:lnTo>
                  <a:pt x="1111476" y="1724523"/>
                </a:lnTo>
                <a:lnTo>
                  <a:pt x="1022112" y="1569730"/>
                </a:lnTo>
                <a:cubicBezTo>
                  <a:pt x="928427" y="1589021"/>
                  <a:pt x="831794" y="1589021"/>
                  <a:pt x="738109" y="1569730"/>
                </a:cubicBezTo>
                <a:lnTo>
                  <a:pt x="648744" y="1724523"/>
                </a:lnTo>
                <a:lnTo>
                  <a:pt x="514569" y="1675687"/>
                </a:lnTo>
                <a:lnTo>
                  <a:pt x="545610" y="1499666"/>
                </a:lnTo>
                <a:cubicBezTo>
                  <a:pt x="461443" y="1454224"/>
                  <a:pt x="387418" y="1392110"/>
                  <a:pt x="328051" y="1317112"/>
                </a:cubicBezTo>
                <a:lnTo>
                  <a:pt x="160096" y="1378248"/>
                </a:lnTo>
                <a:lnTo>
                  <a:pt x="88702" y="1254592"/>
                </a:lnTo>
                <a:lnTo>
                  <a:pt x="225625" y="1139705"/>
                </a:lnTo>
                <a:cubicBezTo>
                  <a:pt x="190359" y="1050793"/>
                  <a:pt x="173579" y="955628"/>
                  <a:pt x="176308" y="860017"/>
                </a:cubicBezTo>
                <a:lnTo>
                  <a:pt x="8350" y="798890"/>
                </a:lnTo>
                <a:lnTo>
                  <a:pt x="33144" y="658272"/>
                </a:lnTo>
                <a:lnTo>
                  <a:pt x="211881" y="658277"/>
                </a:lnTo>
                <a:cubicBezTo>
                  <a:pt x="242017" y="567498"/>
                  <a:pt x="290334" y="483811"/>
                  <a:pt x="353883" y="412323"/>
                </a:cubicBezTo>
                <a:lnTo>
                  <a:pt x="264510" y="257535"/>
                </a:lnTo>
                <a:lnTo>
                  <a:pt x="373891" y="165754"/>
                </a:lnTo>
                <a:lnTo>
                  <a:pt x="510808" y="280647"/>
                </a:lnTo>
                <a:cubicBezTo>
                  <a:pt x="592245" y="230477"/>
                  <a:pt x="683051" y="197427"/>
                  <a:pt x="777684" y="183512"/>
                </a:cubicBezTo>
                <a:lnTo>
                  <a:pt x="808717" y="7490"/>
                </a:lnTo>
                <a:lnTo>
                  <a:pt x="951503" y="7490"/>
                </a:lnTo>
                <a:lnTo>
                  <a:pt x="982536" y="183512"/>
                </a:lnTo>
                <a:cubicBezTo>
                  <a:pt x="1077169" y="197427"/>
                  <a:pt x="1167974" y="230477"/>
                  <a:pt x="1249412" y="280647"/>
                </a:cubicBezTo>
                <a:close/>
              </a:path>
            </a:pathLst>
          </a:custGeom>
        </p:spPr>
        <p:style>
          <a:lnRef idx="1">
            <a:schemeClr val="accent3"/>
          </a:lnRef>
          <a:fillRef idx="3">
            <a:schemeClr val="accent3"/>
          </a:fillRef>
          <a:effectRef idx="2">
            <a:schemeClr val="accent3"/>
          </a:effectRef>
          <a:fontRef idx="minor">
            <a:schemeClr val="lt1"/>
          </a:fontRef>
        </p:style>
        <p:txBody>
          <a:bodyPr lIns="369123" tIns="427563" rIns="369123" bIns="458347" spcCol="1270" anchor="ctr"/>
          <a:lstStyle/>
          <a:p>
            <a:pPr algn="ctr" defTabSz="533400">
              <a:lnSpc>
                <a:spcPct val="90000"/>
              </a:lnSpc>
              <a:spcAft>
                <a:spcPct val="35000"/>
              </a:spcAft>
              <a:defRPr/>
            </a:pPr>
            <a:r>
              <a:rPr lang="en-US" sz="1000" b="1" dirty="0">
                <a:solidFill>
                  <a:schemeClr val="bg1"/>
                </a:solidFill>
                <a:latin typeface="Arial" pitchFamily="34" charset="0"/>
                <a:cs typeface="Arial" panose="020B0604020202020204" pitchFamily="34" charset="0"/>
              </a:rPr>
              <a:t>Back Office </a:t>
            </a:r>
          </a:p>
        </p:txBody>
      </p:sp>
      <p:sp>
        <p:nvSpPr>
          <p:cNvPr id="11" name="Freeform 10"/>
          <p:cNvSpPr/>
          <p:nvPr/>
        </p:nvSpPr>
        <p:spPr>
          <a:xfrm>
            <a:off x="4571999" y="4981454"/>
            <a:ext cx="1463040" cy="457200"/>
          </a:xfrm>
          <a:custGeom>
            <a:avLst/>
            <a:gdLst>
              <a:gd name="connsiteX0" fmla="*/ 0 w 1120140"/>
              <a:gd name="connsiteY0" fmla="*/ 67208 h 672084"/>
              <a:gd name="connsiteX1" fmla="*/ 67208 w 1120140"/>
              <a:gd name="connsiteY1" fmla="*/ 0 h 672084"/>
              <a:gd name="connsiteX2" fmla="*/ 1052932 w 1120140"/>
              <a:gd name="connsiteY2" fmla="*/ 0 h 672084"/>
              <a:gd name="connsiteX3" fmla="*/ 1120140 w 1120140"/>
              <a:gd name="connsiteY3" fmla="*/ 67208 h 672084"/>
              <a:gd name="connsiteX4" fmla="*/ 1120140 w 1120140"/>
              <a:gd name="connsiteY4" fmla="*/ 604876 h 672084"/>
              <a:gd name="connsiteX5" fmla="*/ 1052932 w 1120140"/>
              <a:gd name="connsiteY5" fmla="*/ 672084 h 672084"/>
              <a:gd name="connsiteX6" fmla="*/ 67208 w 1120140"/>
              <a:gd name="connsiteY6" fmla="*/ 672084 h 672084"/>
              <a:gd name="connsiteX7" fmla="*/ 0 w 1120140"/>
              <a:gd name="connsiteY7" fmla="*/ 604876 h 672084"/>
              <a:gd name="connsiteX8" fmla="*/ 0 w 1120140"/>
              <a:gd name="connsiteY8" fmla="*/ 67208 h 6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40" h="672084">
                <a:moveTo>
                  <a:pt x="0" y="67208"/>
                </a:moveTo>
                <a:cubicBezTo>
                  <a:pt x="0" y="30090"/>
                  <a:pt x="30090" y="0"/>
                  <a:pt x="67208" y="0"/>
                </a:cubicBezTo>
                <a:lnTo>
                  <a:pt x="1052932" y="0"/>
                </a:lnTo>
                <a:cubicBezTo>
                  <a:pt x="1090050" y="0"/>
                  <a:pt x="1120140" y="30090"/>
                  <a:pt x="1120140" y="67208"/>
                </a:cubicBezTo>
                <a:lnTo>
                  <a:pt x="1120140" y="604876"/>
                </a:lnTo>
                <a:cubicBezTo>
                  <a:pt x="1120140" y="641994"/>
                  <a:pt x="1090050" y="672084"/>
                  <a:pt x="1052932" y="672084"/>
                </a:cubicBezTo>
                <a:lnTo>
                  <a:pt x="67208" y="672084"/>
                </a:lnTo>
                <a:cubicBezTo>
                  <a:pt x="30090" y="672084"/>
                  <a:pt x="0" y="641994"/>
                  <a:pt x="0" y="604876"/>
                </a:cubicBezTo>
                <a:lnTo>
                  <a:pt x="0" y="67208"/>
                </a:lnTo>
                <a:close/>
              </a:path>
            </a:pathLst>
          </a:custGeom>
        </p:spPr>
        <p:style>
          <a:lnRef idx="1">
            <a:schemeClr val="accent3"/>
          </a:lnRef>
          <a:fillRef idx="3">
            <a:schemeClr val="accent3"/>
          </a:fillRef>
          <a:effectRef idx="2">
            <a:schemeClr val="accent3"/>
          </a:effectRef>
          <a:fontRef idx="minor">
            <a:schemeClr val="lt1"/>
          </a:fontRef>
        </p:style>
        <p:txBody>
          <a:bodyPr lIns="65405" tIns="65405" rIns="65405" bIns="65405" spcCol="1270" anchor="ctr"/>
          <a:lstStyle/>
          <a:p>
            <a:pPr marL="228600" indent="-228600" eaLnBrk="1" fontAlgn="auto" hangingPunct="1">
              <a:spcBef>
                <a:spcPts val="0"/>
              </a:spcBef>
              <a:spcAft>
                <a:spcPts val="0"/>
              </a:spcAft>
              <a:buFont typeface="Wingdings" panose="05000000000000000000" pitchFamily="2" charset="2"/>
              <a:buChar char="§"/>
              <a:defRPr/>
            </a:pPr>
            <a:r>
              <a:rPr lang="en-US" sz="1000" kern="0" dirty="0">
                <a:solidFill>
                  <a:schemeClr val="tx1"/>
                </a:solidFill>
                <a:latin typeface="Arial" pitchFamily="34" charset="0"/>
                <a:cs typeface="Arial" panose="020B0604020202020204" pitchFamily="34" charset="0"/>
              </a:rPr>
              <a:t>Operations</a:t>
            </a:r>
          </a:p>
        </p:txBody>
      </p:sp>
      <p:sp>
        <p:nvSpPr>
          <p:cNvPr id="12" name="Freeform 11">
            <a:hlinkClick r:id="rId3" action="ppaction://hlinksldjump"/>
          </p:cNvPr>
          <p:cNvSpPr/>
          <p:nvPr/>
        </p:nvSpPr>
        <p:spPr>
          <a:xfrm>
            <a:off x="3198514" y="3058652"/>
            <a:ext cx="1280160" cy="1280160"/>
          </a:xfrm>
          <a:custGeom>
            <a:avLst/>
            <a:gdLst>
              <a:gd name="connsiteX0" fmla="*/ 957876 w 1280160"/>
              <a:gd name="connsiteY0" fmla="*/ 324232 h 1280160"/>
              <a:gd name="connsiteX1" fmla="*/ 1146743 w 1280160"/>
              <a:gd name="connsiteY1" fmla="*/ 267311 h 1280160"/>
              <a:gd name="connsiteX2" fmla="*/ 1216239 w 1280160"/>
              <a:gd name="connsiteY2" fmla="*/ 387682 h 1280160"/>
              <a:gd name="connsiteX3" fmla="*/ 1072510 w 1280160"/>
              <a:gd name="connsiteY3" fmla="*/ 522785 h 1280160"/>
              <a:gd name="connsiteX4" fmla="*/ 1072510 w 1280160"/>
              <a:gd name="connsiteY4" fmla="*/ 757376 h 1280160"/>
              <a:gd name="connsiteX5" fmla="*/ 1216239 w 1280160"/>
              <a:gd name="connsiteY5" fmla="*/ 892478 h 1280160"/>
              <a:gd name="connsiteX6" fmla="*/ 1146743 w 1280160"/>
              <a:gd name="connsiteY6" fmla="*/ 1012849 h 1280160"/>
              <a:gd name="connsiteX7" fmla="*/ 957876 w 1280160"/>
              <a:gd name="connsiteY7" fmla="*/ 955928 h 1280160"/>
              <a:gd name="connsiteX8" fmla="*/ 754715 w 1280160"/>
              <a:gd name="connsiteY8" fmla="*/ 1073223 h 1280160"/>
              <a:gd name="connsiteX9" fmla="*/ 709576 w 1280160"/>
              <a:gd name="connsiteY9" fmla="*/ 1265247 h 1280160"/>
              <a:gd name="connsiteX10" fmla="*/ 570584 w 1280160"/>
              <a:gd name="connsiteY10" fmla="*/ 1265247 h 1280160"/>
              <a:gd name="connsiteX11" fmla="*/ 525446 w 1280160"/>
              <a:gd name="connsiteY11" fmla="*/ 1073223 h 1280160"/>
              <a:gd name="connsiteX12" fmla="*/ 322285 w 1280160"/>
              <a:gd name="connsiteY12" fmla="*/ 955928 h 1280160"/>
              <a:gd name="connsiteX13" fmla="*/ 133417 w 1280160"/>
              <a:gd name="connsiteY13" fmla="*/ 1012849 h 1280160"/>
              <a:gd name="connsiteX14" fmla="*/ 63921 w 1280160"/>
              <a:gd name="connsiteY14" fmla="*/ 892478 h 1280160"/>
              <a:gd name="connsiteX15" fmla="*/ 207650 w 1280160"/>
              <a:gd name="connsiteY15" fmla="*/ 757375 h 1280160"/>
              <a:gd name="connsiteX16" fmla="*/ 207650 w 1280160"/>
              <a:gd name="connsiteY16" fmla="*/ 522784 h 1280160"/>
              <a:gd name="connsiteX17" fmla="*/ 63921 w 1280160"/>
              <a:gd name="connsiteY17" fmla="*/ 387682 h 1280160"/>
              <a:gd name="connsiteX18" fmla="*/ 133417 w 1280160"/>
              <a:gd name="connsiteY18" fmla="*/ 267311 h 1280160"/>
              <a:gd name="connsiteX19" fmla="*/ 322284 w 1280160"/>
              <a:gd name="connsiteY19" fmla="*/ 324232 h 1280160"/>
              <a:gd name="connsiteX20" fmla="*/ 525445 w 1280160"/>
              <a:gd name="connsiteY20" fmla="*/ 206937 h 1280160"/>
              <a:gd name="connsiteX21" fmla="*/ 570584 w 1280160"/>
              <a:gd name="connsiteY21" fmla="*/ 14913 h 1280160"/>
              <a:gd name="connsiteX22" fmla="*/ 709576 w 1280160"/>
              <a:gd name="connsiteY22" fmla="*/ 14913 h 1280160"/>
              <a:gd name="connsiteX23" fmla="*/ 754714 w 1280160"/>
              <a:gd name="connsiteY23" fmla="*/ 206937 h 1280160"/>
              <a:gd name="connsiteX24" fmla="*/ 957875 w 1280160"/>
              <a:gd name="connsiteY24" fmla="*/ 324232 h 1280160"/>
              <a:gd name="connsiteX25" fmla="*/ 957876 w 1280160"/>
              <a:gd name="connsiteY25" fmla="*/ 324232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0160" h="1280160">
                <a:moveTo>
                  <a:pt x="957876" y="324232"/>
                </a:moveTo>
                <a:lnTo>
                  <a:pt x="1146743" y="267311"/>
                </a:lnTo>
                <a:lnTo>
                  <a:pt x="1216239" y="387682"/>
                </a:lnTo>
                <a:lnTo>
                  <a:pt x="1072510" y="522785"/>
                </a:lnTo>
                <a:cubicBezTo>
                  <a:pt x="1093344" y="599594"/>
                  <a:pt x="1093344" y="680566"/>
                  <a:pt x="1072510" y="757376"/>
                </a:cubicBezTo>
                <a:lnTo>
                  <a:pt x="1216239" y="892478"/>
                </a:lnTo>
                <a:lnTo>
                  <a:pt x="1146743" y="1012849"/>
                </a:lnTo>
                <a:lnTo>
                  <a:pt x="957876" y="955928"/>
                </a:lnTo>
                <a:cubicBezTo>
                  <a:pt x="901774" y="1012376"/>
                  <a:pt x="831650" y="1052862"/>
                  <a:pt x="754715" y="1073223"/>
                </a:cubicBezTo>
                <a:lnTo>
                  <a:pt x="709576" y="1265247"/>
                </a:lnTo>
                <a:lnTo>
                  <a:pt x="570584" y="1265247"/>
                </a:lnTo>
                <a:lnTo>
                  <a:pt x="525446" y="1073223"/>
                </a:lnTo>
                <a:cubicBezTo>
                  <a:pt x="448510" y="1052861"/>
                  <a:pt x="378386" y="1012375"/>
                  <a:pt x="322285" y="955928"/>
                </a:cubicBezTo>
                <a:lnTo>
                  <a:pt x="133417" y="1012849"/>
                </a:lnTo>
                <a:lnTo>
                  <a:pt x="63921" y="892478"/>
                </a:lnTo>
                <a:lnTo>
                  <a:pt x="207650" y="757375"/>
                </a:lnTo>
                <a:cubicBezTo>
                  <a:pt x="186816" y="680566"/>
                  <a:pt x="186816" y="599594"/>
                  <a:pt x="207650" y="522784"/>
                </a:cubicBezTo>
                <a:lnTo>
                  <a:pt x="63921" y="387682"/>
                </a:lnTo>
                <a:lnTo>
                  <a:pt x="133417" y="267311"/>
                </a:lnTo>
                <a:lnTo>
                  <a:pt x="322284" y="324232"/>
                </a:lnTo>
                <a:cubicBezTo>
                  <a:pt x="378386" y="267784"/>
                  <a:pt x="448510" y="227298"/>
                  <a:pt x="525445" y="206937"/>
                </a:cubicBezTo>
                <a:lnTo>
                  <a:pt x="570584" y="14913"/>
                </a:lnTo>
                <a:lnTo>
                  <a:pt x="709576" y="14913"/>
                </a:lnTo>
                <a:lnTo>
                  <a:pt x="754714" y="206937"/>
                </a:lnTo>
                <a:cubicBezTo>
                  <a:pt x="831650" y="227299"/>
                  <a:pt x="901774" y="267785"/>
                  <a:pt x="957875" y="324232"/>
                </a:cubicBezTo>
                <a:lnTo>
                  <a:pt x="957876" y="324232"/>
                </a:lnTo>
                <a:close/>
              </a:path>
            </a:pathLst>
          </a:custGeom>
        </p:spPr>
        <p:style>
          <a:lnRef idx="1">
            <a:schemeClr val="accent2"/>
          </a:lnRef>
          <a:fillRef idx="3">
            <a:schemeClr val="accent2"/>
          </a:fillRef>
          <a:effectRef idx="2">
            <a:schemeClr val="accent2"/>
          </a:effectRef>
          <a:fontRef idx="minor">
            <a:schemeClr val="lt1"/>
          </a:fontRef>
        </p:style>
        <p:txBody>
          <a:bodyPr lIns="337524" tIns="339472" rIns="337524" bIns="339472" spcCol="1270" anchor="ctr"/>
          <a:lstStyle/>
          <a:p>
            <a:pPr algn="ctr" defTabSz="533400">
              <a:lnSpc>
                <a:spcPct val="90000"/>
              </a:lnSpc>
              <a:spcAft>
                <a:spcPct val="35000"/>
              </a:spcAft>
              <a:defRPr/>
            </a:pPr>
            <a:r>
              <a:rPr lang="en-US" sz="1000" b="1" dirty="0">
                <a:solidFill>
                  <a:schemeClr val="bg1"/>
                </a:solidFill>
                <a:latin typeface="Arial" pitchFamily="34" charset="0"/>
                <a:cs typeface="Arial" panose="020B0604020202020204" pitchFamily="34" charset="0"/>
              </a:rPr>
              <a:t>Middle Office</a:t>
            </a:r>
          </a:p>
        </p:txBody>
      </p:sp>
      <p:sp>
        <p:nvSpPr>
          <p:cNvPr id="13" name="Freeform 12">
            <a:hlinkClick r:id="rId4" action="ppaction://hlinksldjump"/>
          </p:cNvPr>
          <p:cNvSpPr/>
          <p:nvPr/>
        </p:nvSpPr>
        <p:spPr>
          <a:xfrm>
            <a:off x="3774585" y="2034523"/>
            <a:ext cx="1536193" cy="1536193"/>
          </a:xfrm>
          <a:custGeom>
            <a:avLst/>
            <a:gdLst>
              <a:gd name="connsiteX0" fmla="*/ 938522 w 1254295"/>
              <a:gd name="connsiteY0" fmla="*/ 317681 h 1254295"/>
              <a:gd name="connsiteX1" fmla="*/ 1123573 w 1254295"/>
              <a:gd name="connsiteY1" fmla="*/ 261910 h 1254295"/>
              <a:gd name="connsiteX2" fmla="*/ 1191665 w 1254295"/>
              <a:gd name="connsiteY2" fmla="*/ 379849 h 1254295"/>
              <a:gd name="connsiteX3" fmla="*/ 1050841 w 1254295"/>
              <a:gd name="connsiteY3" fmla="*/ 512222 h 1254295"/>
              <a:gd name="connsiteX4" fmla="*/ 1050841 w 1254295"/>
              <a:gd name="connsiteY4" fmla="*/ 742073 h 1254295"/>
              <a:gd name="connsiteX5" fmla="*/ 1191665 w 1254295"/>
              <a:gd name="connsiteY5" fmla="*/ 874446 h 1254295"/>
              <a:gd name="connsiteX6" fmla="*/ 1123573 w 1254295"/>
              <a:gd name="connsiteY6" fmla="*/ 992385 h 1254295"/>
              <a:gd name="connsiteX7" fmla="*/ 938522 w 1254295"/>
              <a:gd name="connsiteY7" fmla="*/ 936614 h 1254295"/>
              <a:gd name="connsiteX8" fmla="*/ 739465 w 1254295"/>
              <a:gd name="connsiteY8" fmla="*/ 1051539 h 1254295"/>
              <a:gd name="connsiteX9" fmla="*/ 695239 w 1254295"/>
              <a:gd name="connsiteY9" fmla="*/ 1239684 h 1254295"/>
              <a:gd name="connsiteX10" fmla="*/ 559056 w 1254295"/>
              <a:gd name="connsiteY10" fmla="*/ 1239684 h 1254295"/>
              <a:gd name="connsiteX11" fmla="*/ 514829 w 1254295"/>
              <a:gd name="connsiteY11" fmla="*/ 1051539 h 1254295"/>
              <a:gd name="connsiteX12" fmla="*/ 315772 w 1254295"/>
              <a:gd name="connsiteY12" fmla="*/ 936614 h 1254295"/>
              <a:gd name="connsiteX13" fmla="*/ 130722 w 1254295"/>
              <a:gd name="connsiteY13" fmla="*/ 992385 h 1254295"/>
              <a:gd name="connsiteX14" fmla="*/ 62630 w 1254295"/>
              <a:gd name="connsiteY14" fmla="*/ 874446 h 1254295"/>
              <a:gd name="connsiteX15" fmla="*/ 203454 w 1254295"/>
              <a:gd name="connsiteY15" fmla="*/ 742073 h 1254295"/>
              <a:gd name="connsiteX16" fmla="*/ 203454 w 1254295"/>
              <a:gd name="connsiteY16" fmla="*/ 512222 h 1254295"/>
              <a:gd name="connsiteX17" fmla="*/ 62630 w 1254295"/>
              <a:gd name="connsiteY17" fmla="*/ 379849 h 1254295"/>
              <a:gd name="connsiteX18" fmla="*/ 130722 w 1254295"/>
              <a:gd name="connsiteY18" fmla="*/ 261910 h 1254295"/>
              <a:gd name="connsiteX19" fmla="*/ 315773 w 1254295"/>
              <a:gd name="connsiteY19" fmla="*/ 317681 h 1254295"/>
              <a:gd name="connsiteX20" fmla="*/ 514830 w 1254295"/>
              <a:gd name="connsiteY20" fmla="*/ 202756 h 1254295"/>
              <a:gd name="connsiteX21" fmla="*/ 559056 w 1254295"/>
              <a:gd name="connsiteY21" fmla="*/ 14611 h 1254295"/>
              <a:gd name="connsiteX22" fmla="*/ 695239 w 1254295"/>
              <a:gd name="connsiteY22" fmla="*/ 14611 h 1254295"/>
              <a:gd name="connsiteX23" fmla="*/ 739466 w 1254295"/>
              <a:gd name="connsiteY23" fmla="*/ 202756 h 1254295"/>
              <a:gd name="connsiteX24" fmla="*/ 938523 w 1254295"/>
              <a:gd name="connsiteY24" fmla="*/ 317681 h 1254295"/>
              <a:gd name="connsiteX25" fmla="*/ 938522 w 1254295"/>
              <a:gd name="connsiteY25" fmla="*/ 317681 h 125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4295" h="1254295">
                <a:moveTo>
                  <a:pt x="807323" y="317278"/>
                </a:moveTo>
                <a:lnTo>
                  <a:pt x="941482" y="234187"/>
                </a:lnTo>
                <a:lnTo>
                  <a:pt x="1020108" y="312813"/>
                </a:lnTo>
                <a:lnTo>
                  <a:pt x="937017" y="446972"/>
                </a:lnTo>
                <a:cubicBezTo>
                  <a:pt x="969020" y="502011"/>
                  <a:pt x="985786" y="564582"/>
                  <a:pt x="985590" y="628249"/>
                </a:cubicBezTo>
                <a:lnTo>
                  <a:pt x="1124628" y="702889"/>
                </a:lnTo>
                <a:lnTo>
                  <a:pt x="1095849" y="810294"/>
                </a:lnTo>
                <a:lnTo>
                  <a:pt x="938118" y="805415"/>
                </a:lnTo>
                <a:cubicBezTo>
                  <a:pt x="906454" y="860650"/>
                  <a:pt x="860650" y="906455"/>
                  <a:pt x="805414" y="938119"/>
                </a:cubicBezTo>
                <a:lnTo>
                  <a:pt x="810294" y="1095850"/>
                </a:lnTo>
                <a:lnTo>
                  <a:pt x="702890" y="1124629"/>
                </a:lnTo>
                <a:lnTo>
                  <a:pt x="628249" y="985590"/>
                </a:lnTo>
                <a:cubicBezTo>
                  <a:pt x="564582" y="985786"/>
                  <a:pt x="502011" y="969020"/>
                  <a:pt x="446972" y="937017"/>
                </a:cubicBezTo>
                <a:lnTo>
                  <a:pt x="312813" y="1020108"/>
                </a:lnTo>
                <a:lnTo>
                  <a:pt x="234187" y="941482"/>
                </a:lnTo>
                <a:lnTo>
                  <a:pt x="317278" y="807323"/>
                </a:lnTo>
                <a:cubicBezTo>
                  <a:pt x="285275" y="752284"/>
                  <a:pt x="268509" y="689713"/>
                  <a:pt x="268705" y="626046"/>
                </a:cubicBezTo>
                <a:lnTo>
                  <a:pt x="129667" y="551406"/>
                </a:lnTo>
                <a:lnTo>
                  <a:pt x="158446" y="444001"/>
                </a:lnTo>
                <a:lnTo>
                  <a:pt x="316177" y="448880"/>
                </a:lnTo>
                <a:cubicBezTo>
                  <a:pt x="347841" y="393645"/>
                  <a:pt x="393645" y="347840"/>
                  <a:pt x="448881" y="316176"/>
                </a:cubicBezTo>
                <a:lnTo>
                  <a:pt x="444001" y="158445"/>
                </a:lnTo>
                <a:lnTo>
                  <a:pt x="551405" y="129666"/>
                </a:lnTo>
                <a:lnTo>
                  <a:pt x="626046" y="268705"/>
                </a:lnTo>
                <a:cubicBezTo>
                  <a:pt x="689713" y="268509"/>
                  <a:pt x="752284" y="285275"/>
                  <a:pt x="807323" y="317278"/>
                </a:cubicBezTo>
                <a:lnTo>
                  <a:pt x="807323" y="317278"/>
                </a:lnTo>
                <a:close/>
              </a:path>
            </a:pathLst>
          </a:custGeom>
        </p:spPr>
        <p:style>
          <a:lnRef idx="1">
            <a:schemeClr val="accent1"/>
          </a:lnRef>
          <a:fillRef idx="3">
            <a:schemeClr val="accent1"/>
          </a:fillRef>
          <a:effectRef idx="2">
            <a:schemeClr val="accent1"/>
          </a:effectRef>
          <a:fontRef idx="minor">
            <a:schemeClr val="lt1"/>
          </a:fontRef>
        </p:style>
        <p:txBody>
          <a:bodyPr lIns="431293" tIns="431293" rIns="431292" bIns="431292" spcCol="1270" anchor="ctr"/>
          <a:lstStyle/>
          <a:p>
            <a:pPr algn="ctr" defTabSz="533400">
              <a:lnSpc>
                <a:spcPct val="90000"/>
              </a:lnSpc>
              <a:spcAft>
                <a:spcPct val="35000"/>
              </a:spcAft>
              <a:defRPr/>
            </a:pPr>
            <a:r>
              <a:rPr lang="en-US" sz="1000" b="1" dirty="0">
                <a:solidFill>
                  <a:schemeClr val="bg1"/>
                </a:solidFill>
                <a:latin typeface="Arial" pitchFamily="34" charset="0"/>
                <a:cs typeface="Arial" panose="020B0604020202020204" pitchFamily="34" charset="0"/>
              </a:rPr>
              <a:t>Front </a:t>
            </a:r>
            <a:r>
              <a:rPr lang="en-US" sz="1000" b="1" dirty="0" smtClean="0">
                <a:solidFill>
                  <a:schemeClr val="bg1"/>
                </a:solidFill>
                <a:latin typeface="Arial" panose="020B0604020202020204" pitchFamily="34" charset="0"/>
                <a:cs typeface="Arial" panose="020B0604020202020204" pitchFamily="34" charset="0"/>
              </a:rPr>
              <a:t>Office </a:t>
            </a:r>
            <a:endParaRPr lang="en-US" sz="1000" b="1" dirty="0">
              <a:solidFill>
                <a:schemeClr val="bg1"/>
              </a:solidFill>
              <a:latin typeface="Arial" panose="020B0604020202020204" pitchFamily="34" charset="0"/>
              <a:cs typeface="Arial" panose="020B0604020202020204" pitchFamily="34" charset="0"/>
            </a:endParaRPr>
          </a:p>
        </p:txBody>
      </p:sp>
      <p:sp>
        <p:nvSpPr>
          <p:cNvPr id="14" name="Circular Arrow 13"/>
          <p:cNvSpPr/>
          <p:nvPr/>
        </p:nvSpPr>
        <p:spPr>
          <a:xfrm>
            <a:off x="4076693" y="3215064"/>
            <a:ext cx="2253081" cy="2253081"/>
          </a:xfrm>
          <a:prstGeom prst="circularArrow">
            <a:avLst>
              <a:gd name="adj1" fmla="val 4687"/>
              <a:gd name="adj2" fmla="val 299029"/>
              <a:gd name="adj3" fmla="val 2486671"/>
              <a:gd name="adj4" fmla="val 15926341"/>
              <a:gd name="adj5" fmla="val 5469"/>
            </a:avLst>
          </a:prstGeom>
          <a:gradFill>
            <a:gsLst>
              <a:gs pos="49000">
                <a:srgbClr val="92D050"/>
              </a:gs>
              <a:gs pos="57000">
                <a:schemeClr val="accent5">
                  <a:lumMod val="60000"/>
                  <a:lumOff val="40000"/>
                </a:schemeClr>
              </a:gs>
            </a:gsLst>
          </a:gradFill>
        </p:spPr>
        <p:style>
          <a:lnRef idx="0">
            <a:schemeClr val="accent1"/>
          </a:lnRef>
          <a:fillRef idx="3">
            <a:schemeClr val="accent1"/>
          </a:fillRef>
          <a:effectRef idx="3">
            <a:schemeClr val="accent1"/>
          </a:effectRef>
          <a:fontRef idx="minor">
            <a:schemeClr val="lt1"/>
          </a:fontRef>
        </p:style>
      </p:sp>
      <p:sp>
        <p:nvSpPr>
          <p:cNvPr id="15" name="Shape 14"/>
          <p:cNvSpPr/>
          <p:nvPr/>
        </p:nvSpPr>
        <p:spPr>
          <a:xfrm>
            <a:off x="2971800" y="2779666"/>
            <a:ext cx="1637004" cy="1637004"/>
          </a:xfrm>
          <a:prstGeom prst="leftCircularArrow">
            <a:avLst>
              <a:gd name="adj1" fmla="val 6452"/>
              <a:gd name="adj2" fmla="val 429999"/>
              <a:gd name="adj3" fmla="val 10489124"/>
              <a:gd name="adj4" fmla="val 14837806"/>
              <a:gd name="adj5" fmla="val 7527"/>
            </a:avLst>
          </a:prstGeom>
          <a:gradFill>
            <a:gsLst>
              <a:gs pos="57000">
                <a:schemeClr val="accent6">
                  <a:shade val="51000"/>
                  <a:satMod val="130000"/>
                </a:schemeClr>
              </a:gs>
              <a:gs pos="63000">
                <a:schemeClr val="accent5">
                  <a:lumMod val="60000"/>
                  <a:lumOff val="40000"/>
                </a:schemeClr>
              </a:gs>
            </a:gsLst>
          </a:gradFill>
        </p:spPr>
        <p:style>
          <a:lnRef idx="0">
            <a:schemeClr val="accent6"/>
          </a:lnRef>
          <a:fillRef idx="3">
            <a:schemeClr val="accent6"/>
          </a:fillRef>
          <a:effectRef idx="3">
            <a:schemeClr val="accent6"/>
          </a:effectRef>
          <a:fontRef idx="minor">
            <a:schemeClr val="lt1"/>
          </a:fontRef>
        </p:style>
      </p:sp>
      <p:sp>
        <p:nvSpPr>
          <p:cNvPr id="16" name="Circular Arrow 15"/>
          <p:cNvSpPr/>
          <p:nvPr/>
        </p:nvSpPr>
        <p:spPr>
          <a:xfrm>
            <a:off x="3625402" y="1905000"/>
            <a:ext cx="1765020" cy="1765020"/>
          </a:xfrm>
          <a:prstGeom prst="circularArrow">
            <a:avLst>
              <a:gd name="adj1" fmla="val 5984"/>
              <a:gd name="adj2" fmla="val 394124"/>
              <a:gd name="adj3" fmla="val 13313824"/>
              <a:gd name="adj4" fmla="val 10508221"/>
              <a:gd name="adj5" fmla="val 6981"/>
            </a:avLst>
          </a:prstGeom>
          <a:gradFill>
            <a:gsLst>
              <a:gs pos="51000">
                <a:schemeClr val="accent4">
                  <a:shade val="51000"/>
                  <a:satMod val="130000"/>
                </a:schemeClr>
              </a:gs>
              <a:gs pos="58000">
                <a:schemeClr val="accent4">
                  <a:lumMod val="20000"/>
                  <a:lumOff val="80000"/>
                </a:schemeClr>
              </a:gs>
            </a:gsLst>
          </a:gradFill>
        </p:spPr>
        <p:style>
          <a:lnRef idx="0">
            <a:schemeClr val="accent4"/>
          </a:lnRef>
          <a:fillRef idx="3">
            <a:schemeClr val="accent4"/>
          </a:fillRef>
          <a:effectRef idx="3">
            <a:schemeClr val="accent4"/>
          </a:effectRef>
          <a:fontRef idx="minor">
            <a:schemeClr val="lt1"/>
          </a:fontRef>
        </p:style>
      </p:sp>
      <p:sp>
        <p:nvSpPr>
          <p:cNvPr id="18" name="Freeform 17"/>
          <p:cNvSpPr/>
          <p:nvPr/>
        </p:nvSpPr>
        <p:spPr>
          <a:xfrm>
            <a:off x="4800600" y="2528316"/>
            <a:ext cx="1463040" cy="457200"/>
          </a:xfrm>
          <a:custGeom>
            <a:avLst/>
            <a:gdLst>
              <a:gd name="connsiteX0" fmla="*/ 0 w 1120140"/>
              <a:gd name="connsiteY0" fmla="*/ 67208 h 672084"/>
              <a:gd name="connsiteX1" fmla="*/ 67208 w 1120140"/>
              <a:gd name="connsiteY1" fmla="*/ 0 h 672084"/>
              <a:gd name="connsiteX2" fmla="*/ 1052932 w 1120140"/>
              <a:gd name="connsiteY2" fmla="*/ 0 h 672084"/>
              <a:gd name="connsiteX3" fmla="*/ 1120140 w 1120140"/>
              <a:gd name="connsiteY3" fmla="*/ 67208 h 672084"/>
              <a:gd name="connsiteX4" fmla="*/ 1120140 w 1120140"/>
              <a:gd name="connsiteY4" fmla="*/ 604876 h 672084"/>
              <a:gd name="connsiteX5" fmla="*/ 1052932 w 1120140"/>
              <a:gd name="connsiteY5" fmla="*/ 672084 h 672084"/>
              <a:gd name="connsiteX6" fmla="*/ 67208 w 1120140"/>
              <a:gd name="connsiteY6" fmla="*/ 672084 h 672084"/>
              <a:gd name="connsiteX7" fmla="*/ 0 w 1120140"/>
              <a:gd name="connsiteY7" fmla="*/ 604876 h 672084"/>
              <a:gd name="connsiteX8" fmla="*/ 0 w 1120140"/>
              <a:gd name="connsiteY8" fmla="*/ 67208 h 6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40" h="672084">
                <a:moveTo>
                  <a:pt x="0" y="67208"/>
                </a:moveTo>
                <a:cubicBezTo>
                  <a:pt x="0" y="30090"/>
                  <a:pt x="30090" y="0"/>
                  <a:pt x="67208" y="0"/>
                </a:cubicBezTo>
                <a:lnTo>
                  <a:pt x="1052932" y="0"/>
                </a:lnTo>
                <a:cubicBezTo>
                  <a:pt x="1090050" y="0"/>
                  <a:pt x="1120140" y="30090"/>
                  <a:pt x="1120140" y="67208"/>
                </a:cubicBezTo>
                <a:lnTo>
                  <a:pt x="1120140" y="604876"/>
                </a:lnTo>
                <a:cubicBezTo>
                  <a:pt x="1120140" y="641994"/>
                  <a:pt x="1090050" y="672084"/>
                  <a:pt x="1052932" y="672084"/>
                </a:cubicBezTo>
                <a:lnTo>
                  <a:pt x="67208" y="672084"/>
                </a:lnTo>
                <a:cubicBezTo>
                  <a:pt x="30090" y="672084"/>
                  <a:pt x="0" y="641994"/>
                  <a:pt x="0" y="604876"/>
                </a:cubicBezTo>
                <a:lnTo>
                  <a:pt x="0" y="67208"/>
                </a:lnTo>
                <a:close/>
              </a:path>
            </a:pathLst>
          </a:custGeom>
        </p:spPr>
        <p:style>
          <a:lnRef idx="1">
            <a:schemeClr val="accent1"/>
          </a:lnRef>
          <a:fillRef idx="3">
            <a:schemeClr val="accent1"/>
          </a:fillRef>
          <a:effectRef idx="2">
            <a:schemeClr val="accent1"/>
          </a:effectRef>
          <a:fontRef idx="minor">
            <a:schemeClr val="lt1"/>
          </a:fontRef>
        </p:style>
        <p:txBody>
          <a:bodyPr lIns="65405" tIns="65405" rIns="65405" bIns="65405" spcCol="1270" anchor="ctr"/>
          <a:lstStyle/>
          <a:p>
            <a:pPr marL="228600" lvl="1" indent="-228600" defTabSz="400050">
              <a:lnSpc>
                <a:spcPct val="90000"/>
              </a:lnSpc>
              <a:spcAft>
                <a:spcPct val="15000"/>
              </a:spcAft>
              <a:buFont typeface="Wingdings" pitchFamily="2" charset="2"/>
              <a:buChar char="§"/>
              <a:defRPr/>
            </a:pPr>
            <a:r>
              <a:rPr lang="en-US" sz="1000" dirty="0">
                <a:solidFill>
                  <a:schemeClr val="bg1"/>
                </a:solidFill>
                <a:latin typeface="Arial" pitchFamily="34" charset="0"/>
                <a:cs typeface="Arial" panose="020B0604020202020204" pitchFamily="34" charset="0"/>
              </a:rPr>
              <a:t>Client Interaction</a:t>
            </a:r>
          </a:p>
        </p:txBody>
      </p:sp>
      <p:sp>
        <p:nvSpPr>
          <p:cNvPr id="20" name="Freeform 19"/>
          <p:cNvSpPr/>
          <p:nvPr/>
        </p:nvSpPr>
        <p:spPr>
          <a:xfrm>
            <a:off x="2819400" y="3962400"/>
            <a:ext cx="1463040" cy="459042"/>
          </a:xfrm>
          <a:custGeom>
            <a:avLst/>
            <a:gdLst>
              <a:gd name="connsiteX0" fmla="*/ 0 w 1120140"/>
              <a:gd name="connsiteY0" fmla="*/ 67208 h 672084"/>
              <a:gd name="connsiteX1" fmla="*/ 67208 w 1120140"/>
              <a:gd name="connsiteY1" fmla="*/ 0 h 672084"/>
              <a:gd name="connsiteX2" fmla="*/ 1052932 w 1120140"/>
              <a:gd name="connsiteY2" fmla="*/ 0 h 672084"/>
              <a:gd name="connsiteX3" fmla="*/ 1120140 w 1120140"/>
              <a:gd name="connsiteY3" fmla="*/ 67208 h 672084"/>
              <a:gd name="connsiteX4" fmla="*/ 1120140 w 1120140"/>
              <a:gd name="connsiteY4" fmla="*/ 604876 h 672084"/>
              <a:gd name="connsiteX5" fmla="*/ 1052932 w 1120140"/>
              <a:gd name="connsiteY5" fmla="*/ 672084 h 672084"/>
              <a:gd name="connsiteX6" fmla="*/ 67208 w 1120140"/>
              <a:gd name="connsiteY6" fmla="*/ 672084 h 672084"/>
              <a:gd name="connsiteX7" fmla="*/ 0 w 1120140"/>
              <a:gd name="connsiteY7" fmla="*/ 604876 h 672084"/>
              <a:gd name="connsiteX8" fmla="*/ 0 w 1120140"/>
              <a:gd name="connsiteY8" fmla="*/ 67208 h 6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40" h="672084">
                <a:moveTo>
                  <a:pt x="0" y="67208"/>
                </a:moveTo>
                <a:cubicBezTo>
                  <a:pt x="0" y="30090"/>
                  <a:pt x="30090" y="0"/>
                  <a:pt x="67208" y="0"/>
                </a:cubicBezTo>
                <a:lnTo>
                  <a:pt x="1052932" y="0"/>
                </a:lnTo>
                <a:cubicBezTo>
                  <a:pt x="1090050" y="0"/>
                  <a:pt x="1120140" y="30090"/>
                  <a:pt x="1120140" y="67208"/>
                </a:cubicBezTo>
                <a:lnTo>
                  <a:pt x="1120140" y="604876"/>
                </a:lnTo>
                <a:cubicBezTo>
                  <a:pt x="1120140" y="641994"/>
                  <a:pt x="1090050" y="672084"/>
                  <a:pt x="1052932" y="672084"/>
                </a:cubicBezTo>
                <a:lnTo>
                  <a:pt x="67208" y="672084"/>
                </a:lnTo>
                <a:cubicBezTo>
                  <a:pt x="30090" y="672084"/>
                  <a:pt x="0" y="641994"/>
                  <a:pt x="0" y="604876"/>
                </a:cubicBezTo>
                <a:lnTo>
                  <a:pt x="0" y="67208"/>
                </a:lnTo>
                <a:close/>
              </a:path>
            </a:pathLst>
          </a:custGeom>
        </p:spPr>
        <p:style>
          <a:lnRef idx="1">
            <a:schemeClr val="accent2"/>
          </a:lnRef>
          <a:fillRef idx="3">
            <a:schemeClr val="accent2"/>
          </a:fillRef>
          <a:effectRef idx="2">
            <a:schemeClr val="accent2"/>
          </a:effectRef>
          <a:fontRef idx="minor">
            <a:schemeClr val="lt1"/>
          </a:fontRef>
        </p:style>
        <p:txBody>
          <a:bodyPr lIns="65405" tIns="65405" rIns="65405" bIns="65405" spcCol="1270" anchor="ctr"/>
          <a:lstStyle/>
          <a:p>
            <a:pPr marL="228600" indent="-228600" eaLnBrk="1" fontAlgn="auto" hangingPunct="1">
              <a:spcBef>
                <a:spcPts val="0"/>
              </a:spcBef>
              <a:spcAft>
                <a:spcPts val="0"/>
              </a:spcAft>
              <a:buFont typeface="Wingdings" panose="05000000000000000000" pitchFamily="2" charset="2"/>
              <a:buChar char="§"/>
              <a:defRPr/>
            </a:pPr>
            <a:r>
              <a:rPr lang="en-US" sz="1000" kern="0" dirty="0">
                <a:solidFill>
                  <a:schemeClr val="tx1"/>
                </a:solidFill>
                <a:latin typeface="Arial" panose="020B0604020202020204" pitchFamily="34" charset="0"/>
                <a:cs typeface="Arial" panose="020B0604020202020204" pitchFamily="34" charset="0"/>
              </a:rPr>
              <a:t>Risk </a:t>
            </a:r>
            <a:r>
              <a:rPr lang="en-US" sz="1000" kern="0" dirty="0" smtClean="0">
                <a:solidFill>
                  <a:schemeClr val="tx1"/>
                </a:solidFill>
                <a:latin typeface="Arial" panose="020B0604020202020204" pitchFamily="34" charset="0"/>
                <a:cs typeface="Arial" panose="020B0604020202020204" pitchFamily="34" charset="0"/>
              </a:rPr>
              <a:t>Management </a:t>
            </a:r>
            <a:endParaRPr lang="en-US" sz="1000" kern="0" dirty="0">
              <a:solidFill>
                <a:schemeClr val="tx1"/>
              </a:solidFill>
              <a:latin typeface="Arial" panose="020B0604020202020204" pitchFamily="34" charset="0"/>
              <a:cs typeface="Arial" panose="020B0604020202020204" pitchFamily="34" charset="0"/>
            </a:endParaRPr>
          </a:p>
          <a:p>
            <a:pPr marL="228600" indent="-228600" eaLnBrk="1" fontAlgn="auto" hangingPunct="1">
              <a:spcBef>
                <a:spcPts val="0"/>
              </a:spcBef>
              <a:spcAft>
                <a:spcPts val="0"/>
              </a:spcAft>
              <a:buFont typeface="Wingdings" panose="05000000000000000000" pitchFamily="2" charset="2"/>
              <a:buChar char="§"/>
              <a:defRPr/>
            </a:pPr>
            <a:r>
              <a:rPr lang="en-US" sz="1000" kern="0" dirty="0">
                <a:solidFill>
                  <a:schemeClr val="tx1"/>
                </a:solidFill>
                <a:latin typeface="Arial" panose="020B0604020202020204" pitchFamily="34" charset="0"/>
                <a:cs typeface="Arial" panose="020B0604020202020204" pitchFamily="34" charset="0"/>
              </a:rPr>
              <a:t>Transaction P&amp;L</a:t>
            </a:r>
          </a:p>
        </p:txBody>
      </p:sp>
      <p:sp>
        <p:nvSpPr>
          <p:cNvPr id="21" name="Rectangle 20"/>
          <p:cNvSpPr/>
          <p:nvPr/>
        </p:nvSpPr>
        <p:spPr>
          <a:xfrm>
            <a:off x="1828800" y="4543424"/>
            <a:ext cx="5763459" cy="1790862"/>
          </a:xfrm>
          <a:prstGeom prst="rect">
            <a:avLst/>
          </a:prstGeom>
          <a:noFill/>
        </p:spPr>
        <p:txBody>
          <a:bodyPr spcFirstLastPara="1" wrap="none">
            <a:prstTxWarp prst="textArchDown">
              <a:avLst/>
            </a:prstTxWarp>
            <a:spAutoFit/>
            <a:scene3d>
              <a:camera prst="orthographicFront"/>
              <a:lightRig rig="sunset" dir="t"/>
            </a:scene3d>
            <a:sp3d prstMaterial="translucentPowder"/>
          </a:bodyPr>
          <a:lstStyle/>
          <a:p>
            <a:pPr algn="ctr">
              <a:defRPr/>
            </a:pPr>
            <a:r>
              <a:rPr lang="en-US" sz="1400" dirty="0">
                <a:ln w="0">
                  <a:solidFill>
                    <a:schemeClr val="tx2">
                      <a:lumMod val="50000"/>
                    </a:schemeClr>
                  </a:solidFill>
                </a:ln>
                <a:solidFill>
                  <a:schemeClr val="bg2">
                    <a:lumMod val="10000"/>
                  </a:schemeClr>
                </a:solidFill>
                <a:effectLst>
                  <a:outerShdw blurRad="50800" dist="38100" dir="16200000" rotWithShape="0">
                    <a:prstClr val="black">
                      <a:alpha val="40000"/>
                    </a:prstClr>
                  </a:outerShdw>
                </a:effectLst>
                <a:cs typeface="Arial" pitchFamily="34" charset="0"/>
              </a:rPr>
              <a:t>Services</a:t>
            </a:r>
            <a:endParaRPr lang="en-US" sz="1000" dirty="0">
              <a:ln w="0">
                <a:solidFill>
                  <a:schemeClr val="tx2">
                    <a:lumMod val="50000"/>
                  </a:schemeClr>
                </a:solidFill>
              </a:ln>
              <a:solidFill>
                <a:schemeClr val="bg2">
                  <a:lumMod val="10000"/>
                </a:schemeClr>
              </a:solidFill>
              <a:effectLst>
                <a:outerShdw blurRad="50800" dist="38100" dir="16200000" rotWithShape="0">
                  <a:prstClr val="black">
                    <a:alpha val="40000"/>
                  </a:prstClr>
                </a:outerShdw>
              </a:effectLst>
              <a:cs typeface="Arial" pitchFamily="34" charset="0"/>
            </a:endParaRPr>
          </a:p>
        </p:txBody>
      </p:sp>
      <p:sp>
        <p:nvSpPr>
          <p:cNvPr id="22" name="Rectangle 21"/>
          <p:cNvSpPr/>
          <p:nvPr/>
        </p:nvSpPr>
        <p:spPr>
          <a:xfrm rot="19198556">
            <a:off x="2574663" y="1910973"/>
            <a:ext cx="982848" cy="246221"/>
          </a:xfrm>
          <a:prstGeom prst="rect">
            <a:avLst/>
          </a:prstGeom>
        </p:spPr>
        <p:txBody>
          <a:bodyPr spcFirstLastPara="1" wrap="square">
            <a:spAutoFit/>
          </a:bodyPr>
          <a:lstStyle/>
          <a:p>
            <a:pPr eaLnBrk="1" hangingPunct="1">
              <a:defRPr/>
            </a:pPr>
            <a:r>
              <a:rPr lang="en-US" sz="1000" b="1" dirty="0">
                <a:solidFill>
                  <a:srgbClr val="000000"/>
                </a:solidFill>
                <a:cs typeface="Arial" pitchFamily="34" charset="0"/>
                <a:hlinkClick r:id="rId5" action="ppaction://hlinksldjump"/>
              </a:rPr>
              <a:t>2. </a:t>
            </a:r>
            <a:r>
              <a:rPr lang="en-US" sz="1000" b="1" dirty="0" smtClean="0">
                <a:solidFill>
                  <a:srgbClr val="000000"/>
                </a:solidFill>
                <a:cs typeface="Arial" pitchFamily="34" charset="0"/>
                <a:hlinkClick r:id="rId5" action="ppaction://hlinksldjump"/>
              </a:rPr>
              <a:t>Wealth </a:t>
            </a:r>
            <a:endParaRPr lang="en-US" sz="1000" b="1" dirty="0">
              <a:solidFill>
                <a:srgbClr val="000000"/>
              </a:solidFill>
              <a:cs typeface="Arial" pitchFamily="34" charset="0"/>
            </a:endParaRPr>
          </a:p>
        </p:txBody>
      </p:sp>
      <p:sp>
        <p:nvSpPr>
          <p:cNvPr id="26" name="Rectangle 25"/>
          <p:cNvSpPr/>
          <p:nvPr/>
        </p:nvSpPr>
        <p:spPr>
          <a:xfrm rot="3685245">
            <a:off x="5356444" y="2295833"/>
            <a:ext cx="2172390" cy="634627"/>
          </a:xfrm>
          <a:prstGeom prst="rect">
            <a:avLst/>
          </a:prstGeom>
        </p:spPr>
        <p:txBody>
          <a:bodyPr spcFirstLastPara="1" wrap="none">
            <a:prstTxWarp prst="textArchUp">
              <a:avLst>
                <a:gd name="adj" fmla="val 10862364"/>
              </a:avLst>
            </a:prstTxWarp>
            <a:spAutoFit/>
          </a:bodyPr>
          <a:lstStyle/>
          <a:p>
            <a:pPr eaLnBrk="1" hangingPunct="1">
              <a:defRPr/>
            </a:pPr>
            <a:r>
              <a:rPr lang="en-US" sz="1000" b="1" dirty="0">
                <a:solidFill>
                  <a:srgbClr val="000000"/>
                </a:solidFill>
                <a:cs typeface="Arial" pitchFamily="34" charset="0"/>
                <a:hlinkClick r:id="rId6" action="ppaction://hlinksldjump"/>
              </a:rPr>
              <a:t>1.Data Management Services</a:t>
            </a:r>
            <a:endParaRPr lang="en-US" sz="1000" b="1" dirty="0">
              <a:solidFill>
                <a:srgbClr val="000000"/>
              </a:solidFill>
              <a:cs typeface="Arial" pitchFamily="34" charset="0"/>
            </a:endParaRPr>
          </a:p>
        </p:txBody>
      </p:sp>
      <p:sp>
        <p:nvSpPr>
          <p:cNvPr id="28" name="Rectangle 27"/>
          <p:cNvSpPr>
            <a:spLocks noChangeArrowheads="1"/>
          </p:cNvSpPr>
          <p:nvPr/>
        </p:nvSpPr>
        <p:spPr bwMode="auto">
          <a:xfrm rot="6608659">
            <a:off x="5968651" y="4398018"/>
            <a:ext cx="17155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prstTxWarp prst="textArchUp">
              <a:avLst/>
            </a:prstTxWarp>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dirty="0">
                <a:solidFill>
                  <a:srgbClr val="000000"/>
                </a:solidFill>
                <a:cs typeface="Arial" pitchFamily="34" charset="0"/>
                <a:hlinkClick r:id="rId7" action="ppaction://hlinksldjump"/>
              </a:rPr>
              <a:t>3. Product </a:t>
            </a:r>
            <a:r>
              <a:rPr lang="en-US" altLang="en-US" sz="1000" b="1" dirty="0" smtClean="0">
                <a:solidFill>
                  <a:srgbClr val="000000"/>
                </a:solidFill>
                <a:cs typeface="Arial" pitchFamily="34" charset="0"/>
                <a:hlinkClick r:id="rId7" action="ppaction://hlinksldjump"/>
              </a:rPr>
              <a:t>control</a:t>
            </a:r>
            <a:endParaRPr lang="en-US" altLang="en-US" sz="1000" b="1" dirty="0">
              <a:solidFill>
                <a:srgbClr val="000000"/>
              </a:solidFill>
              <a:cs typeface="Arial" pitchFamily="34" charset="0"/>
            </a:endParaRPr>
          </a:p>
        </p:txBody>
      </p:sp>
      <p:sp>
        <p:nvSpPr>
          <p:cNvPr id="30" name="Rectangle 29"/>
          <p:cNvSpPr>
            <a:spLocks noChangeArrowheads="1"/>
          </p:cNvSpPr>
          <p:nvPr/>
        </p:nvSpPr>
        <p:spPr bwMode="auto">
          <a:xfrm rot="16853586">
            <a:off x="1572181" y="3295069"/>
            <a:ext cx="18437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prstTxWarp prst="textArchUp">
              <a:avLst/>
            </a:prstTxWarp>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dirty="0">
                <a:solidFill>
                  <a:srgbClr val="000000"/>
                </a:solidFill>
                <a:cs typeface="Arial" pitchFamily="34" charset="0"/>
                <a:hlinkClick r:id="rId8" action="ppaction://hlinksldjump"/>
              </a:rPr>
              <a:t>4. </a:t>
            </a:r>
            <a:r>
              <a:rPr lang="en-US" altLang="en-US" sz="1000" b="1" dirty="0" smtClean="0">
                <a:solidFill>
                  <a:srgbClr val="000000"/>
                </a:solidFill>
                <a:cs typeface="Arial" pitchFamily="34" charset="0"/>
                <a:hlinkClick r:id="rId8" action="ppaction://hlinksldjump"/>
              </a:rPr>
              <a:t>Financial </a:t>
            </a:r>
            <a:r>
              <a:rPr lang="en-US" altLang="en-US" sz="1000" b="1" dirty="0">
                <a:solidFill>
                  <a:srgbClr val="000000"/>
                </a:solidFill>
                <a:cs typeface="Arial" pitchFamily="34" charset="0"/>
                <a:hlinkClick r:id="rId8" action="ppaction://hlinksldjump"/>
              </a:rPr>
              <a:t>Control</a:t>
            </a:r>
            <a:endParaRPr lang="en-US" altLang="en-US" sz="1000" b="1" dirty="0">
              <a:solidFill>
                <a:srgbClr val="000000"/>
              </a:solidFill>
              <a:cs typeface="Arial" pitchFamily="34" charset="0"/>
            </a:endParaRPr>
          </a:p>
        </p:txBody>
      </p:sp>
      <p:sp>
        <p:nvSpPr>
          <p:cNvPr id="32" name="Rectangle 31"/>
          <p:cNvSpPr>
            <a:spLocks noChangeArrowheads="1"/>
          </p:cNvSpPr>
          <p:nvPr/>
        </p:nvSpPr>
        <p:spPr bwMode="auto">
          <a:xfrm rot="8395398">
            <a:off x="5636849" y="5535871"/>
            <a:ext cx="10545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prstTxWarp prst="textArchUp">
              <a:avLst/>
            </a:prstTxWarp>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dirty="0" smtClean="0">
                <a:solidFill>
                  <a:srgbClr val="000000"/>
                </a:solidFill>
                <a:cs typeface="Arial" pitchFamily="34" charset="0"/>
                <a:hlinkClick r:id="rId9" action="ppaction://hlinksldjump"/>
              </a:rPr>
              <a:t>5.Taxation</a:t>
            </a:r>
            <a:endParaRPr lang="en-US" altLang="en-US" sz="1000" b="1" dirty="0">
              <a:solidFill>
                <a:srgbClr val="000000"/>
              </a:solidFill>
              <a:cs typeface="Arial" pitchFamily="34" charset="0"/>
            </a:endParaRPr>
          </a:p>
        </p:txBody>
      </p:sp>
      <p:sp>
        <p:nvSpPr>
          <p:cNvPr id="23" name="Rectangle 22"/>
          <p:cNvSpPr>
            <a:spLocks noChangeArrowheads="1"/>
          </p:cNvSpPr>
          <p:nvPr/>
        </p:nvSpPr>
        <p:spPr bwMode="auto">
          <a:xfrm rot="14310386">
            <a:off x="1966420" y="4753942"/>
            <a:ext cx="1343493" cy="36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prstTxWarp prst="textArchUp">
              <a:avLst/>
            </a:prstTxWarp>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dirty="0" smtClean="0">
                <a:solidFill>
                  <a:srgbClr val="000000"/>
                </a:solidFill>
                <a:cs typeface="Arial" pitchFamily="34" charset="0"/>
                <a:hlinkClick r:id="rId10" action="ppaction://hlinksldjump"/>
              </a:rPr>
              <a:t>6. Legal Doc</a:t>
            </a:r>
            <a:endParaRPr lang="en-US" altLang="en-US" sz="1000" b="1" dirty="0">
              <a:solidFill>
                <a:srgbClr val="000000"/>
              </a:solidFill>
              <a:cs typeface="Arial" pitchFamily="34" charset="0"/>
            </a:endParaRPr>
          </a:p>
        </p:txBody>
      </p:sp>
      <p:sp>
        <p:nvSpPr>
          <p:cNvPr id="2" name="Title 1"/>
          <p:cNvSpPr>
            <a:spLocks noGrp="1"/>
          </p:cNvSpPr>
          <p:nvPr>
            <p:ph type="title"/>
          </p:nvPr>
        </p:nvSpPr>
        <p:spPr/>
        <p:txBody>
          <a:bodyPr/>
          <a:lstStyle/>
          <a:p>
            <a:r>
              <a:rPr lang="en-US" dirty="0"/>
              <a:t>Investment Bank – Structure</a:t>
            </a:r>
          </a:p>
        </p:txBody>
      </p:sp>
    </p:spTree>
    <p:extLst>
      <p:ext uri="{BB962C8B-B14F-4D97-AF65-F5344CB8AC3E}">
        <p14:creationId xmlns:p14="http://schemas.microsoft.com/office/powerpoint/2010/main" val="1061410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mph" presetSubtype="0" fill="hold" nodeType="clickEffect">
                                  <p:stCondLst>
                                    <p:cond delay="0"/>
                                  </p:stCondLst>
                                  <p:childTnLst>
                                    <p:animRot by="21600000">
                                      <p:cBhvr>
                                        <p:cTn id="12" dur="2000" fill="hold"/>
                                        <p:tgtEl>
                                          <p:spTgt spid="13"/>
                                        </p:tgtEl>
                                        <p:attrNameLst>
                                          <p:attrName>r</p:attrName>
                                        </p:attrNameLst>
                                      </p:cBhvr>
                                    </p:animRo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mph" presetSubtype="0" fill="hold" nodeType="clickEffect">
                                  <p:stCondLst>
                                    <p:cond delay="0"/>
                                  </p:stCondLst>
                                  <p:childTnLst>
                                    <p:animRot by="21600000">
                                      <p:cBhvr>
                                        <p:cTn id="26" dur="2000" fill="hold"/>
                                        <p:tgtEl>
                                          <p:spTgt spid="12"/>
                                        </p:tgtEl>
                                        <p:attrNameLst>
                                          <p:attrName>r</p:attrName>
                                        </p:attrNameLst>
                                      </p:cBhvr>
                                    </p:animRo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mph" presetSubtype="0" fill="hold" nodeType="clickEffect">
                                  <p:stCondLst>
                                    <p:cond delay="0"/>
                                  </p:stCondLst>
                                  <p:childTnLst>
                                    <p:animRot by="21600000">
                                      <p:cBhvr>
                                        <p:cTn id="40" dur="2000" fill="hold"/>
                                        <p:tgtEl>
                                          <p:spTgt spid="10"/>
                                        </p:tgtEl>
                                        <p:attrNameLst>
                                          <p:attrName>r</p:attrName>
                                        </p:attrNameLst>
                                      </p:cBhvr>
                                    </p:animRo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8" presetClass="emph" presetSubtype="0" fill="hold" grpId="1" nodeType="withEffect">
                                  <p:stCondLst>
                                    <p:cond delay="0"/>
                                  </p:stCondLst>
                                  <p:childTnLst>
                                    <p:animRot by="21600000">
                                      <p:cBhvr>
                                        <p:cTn id="60" dur="2000" fill="hold"/>
                                        <p:tgtEl>
                                          <p:spTgt spid="8"/>
                                        </p:tgtEl>
                                        <p:attrNameLst>
                                          <p:attrName>r</p:attrName>
                                        </p:attrNameLst>
                                      </p:cBhvr>
                                    </p:animRot>
                                  </p:childTnLst>
                                </p:cTn>
                              </p:par>
                              <p:par>
                                <p:cTn id="61" presetID="8" presetClass="emph" presetSubtype="0" fill="hold" grpId="1" nodeType="withEffect">
                                  <p:stCondLst>
                                    <p:cond delay="0"/>
                                  </p:stCondLst>
                                  <p:childTnLst>
                                    <p:animRot by="21600000">
                                      <p:cBhvr>
                                        <p:cTn id="62" dur="2000" fill="hold"/>
                                        <p:tgtEl>
                                          <p:spTgt spid="6"/>
                                        </p:tgtEl>
                                        <p:attrNameLst>
                                          <p:attrName>r</p:attrName>
                                        </p:attrNameLst>
                                      </p:cBhvr>
                                    </p:animRo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28" grpId="0"/>
      <p:bldP spid="30" grpId="0"/>
      <p:bldP spid="3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pPr marL="0" indent="0">
              <a:buNone/>
            </a:pPr>
            <a:r>
              <a:rPr lang="en-US" sz="1400" dirty="0" smtClean="0"/>
              <a:t>The </a:t>
            </a:r>
            <a:r>
              <a:rPr lang="en-US" sz="1400" dirty="0"/>
              <a:t>front office generates the bank’s revenue and consists of two primary divisions:</a:t>
            </a:r>
          </a:p>
          <a:p>
            <a:r>
              <a:rPr lang="en-US" sz="1400" dirty="0"/>
              <a:t>Sales</a:t>
            </a:r>
          </a:p>
          <a:p>
            <a:r>
              <a:rPr lang="en-US" sz="1400" dirty="0"/>
              <a:t>Trading</a:t>
            </a:r>
          </a:p>
          <a:p>
            <a:pPr marL="0" indent="0">
              <a:buNone/>
            </a:pPr>
            <a:r>
              <a:rPr lang="en-US" sz="1400" dirty="0" smtClean="0"/>
              <a:t>In </a:t>
            </a:r>
            <a:r>
              <a:rPr lang="en-US" sz="1400" dirty="0"/>
              <a:t>broad category, the front office is responsible for:</a:t>
            </a:r>
          </a:p>
          <a:p>
            <a:r>
              <a:rPr lang="en-US" sz="1400" dirty="0"/>
              <a:t>Initiating and executing transactions</a:t>
            </a:r>
          </a:p>
          <a:p>
            <a:r>
              <a:rPr lang="en-US" sz="1400" dirty="0"/>
              <a:t>Funding operations</a:t>
            </a:r>
          </a:p>
          <a:p>
            <a:r>
              <a:rPr lang="en-US" sz="1400" dirty="0"/>
              <a:t>Investments</a:t>
            </a:r>
          </a:p>
          <a:p>
            <a:r>
              <a:rPr lang="en-US" sz="1400" dirty="0"/>
              <a:t>Front office acts as the interface between the bank and the market, including both clients and other </a:t>
            </a:r>
            <a:r>
              <a:rPr lang="en-US" sz="1400" dirty="0" smtClean="0"/>
              <a:t>banks</a:t>
            </a:r>
            <a:endParaRPr lang="en-US" sz="1400" dirty="0"/>
          </a:p>
          <a:p>
            <a:r>
              <a:rPr lang="en-US" sz="1400" dirty="0"/>
              <a:t>One of the most important role is to put in place and execute trades and transfers between banks</a:t>
            </a:r>
          </a:p>
        </p:txBody>
      </p:sp>
      <p:pic>
        <p:nvPicPr>
          <p:cNvPr id="99331" name="Picture 2" descr="C:\Users\sachin.makad\Pictures\Front off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237648"/>
            <a:ext cx="1752600" cy="13970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99332" name="Picture 3" descr="C:\Users\sachin.makad\Pictures\front office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269" y="4237648"/>
            <a:ext cx="1809750" cy="126841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99333" name="Picture 6" descr="C:\Users\sachin.makad\Pictures\trend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37648"/>
            <a:ext cx="1766888" cy="132556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4" name="Picture 13">
            <a:hlinkClick r:id="rId5"/>
          </p:cNvPr>
          <p:cNvPicPr>
            <a:picLocks noChangeAspect="1"/>
          </p:cNvPicPr>
          <p:nvPr/>
        </p:nvPicPr>
        <p:blipFill>
          <a:blip r:embed="rId6" cstate="print">
            <a:extLst/>
          </a:blip>
          <a:stretch>
            <a:fillRect/>
          </a:stretch>
        </p:blipFill>
        <p:spPr>
          <a:xfrm>
            <a:off x="4384247" y="6158552"/>
            <a:ext cx="375506" cy="375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9335" name="Rectangle 15"/>
          <p:cNvSpPr>
            <a:spLocks noChangeArrowheads="1"/>
          </p:cNvSpPr>
          <p:nvPr/>
        </p:nvSpPr>
        <p:spPr bwMode="auto">
          <a:xfrm>
            <a:off x="1281113" y="6167438"/>
            <a:ext cx="3435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dirty="0">
                <a:solidFill>
                  <a:srgbClr val="171717"/>
                </a:solidFill>
              </a:rPr>
              <a:t>Video link for Investment Bank</a:t>
            </a:r>
          </a:p>
        </p:txBody>
      </p:sp>
      <p:sp>
        <p:nvSpPr>
          <p:cNvPr id="16" name="Flowchart: Merge 15">
            <a:hlinkClick r:id="rId7"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12" name="Title 11"/>
          <p:cNvSpPr>
            <a:spLocks noGrp="1"/>
          </p:cNvSpPr>
          <p:nvPr>
            <p:ph type="title"/>
          </p:nvPr>
        </p:nvSpPr>
        <p:spPr/>
        <p:txBody>
          <a:bodyPr/>
          <a:lstStyle/>
          <a:p>
            <a:r>
              <a:rPr lang="en-US" dirty="0"/>
              <a:t>Investment Bank – Front Office </a:t>
            </a:r>
          </a:p>
        </p:txBody>
      </p:sp>
    </p:spTree>
    <p:extLst>
      <p:ext uri="{BB962C8B-B14F-4D97-AF65-F5344CB8AC3E}">
        <p14:creationId xmlns:p14="http://schemas.microsoft.com/office/powerpoint/2010/main" val="38112352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sz="1400" dirty="0"/>
              <a:t>Middle office reports to the treasurer, the chief financial officer, or the head of risk</a:t>
            </a:r>
          </a:p>
          <a:p>
            <a:r>
              <a:rPr lang="en-US" sz="1400" dirty="0"/>
              <a:t>Focus of middle office is control, valuation, and reconciliation of operations of the front and back office</a:t>
            </a:r>
          </a:p>
          <a:p>
            <a:pPr>
              <a:spcAft>
                <a:spcPts val="2400"/>
              </a:spcAft>
            </a:pPr>
            <a:r>
              <a:rPr lang="en-US" sz="1400" dirty="0"/>
              <a:t>The middle office evaluates performance, validates models, generates risk reports, and monitors limits</a:t>
            </a:r>
          </a:p>
          <a:p>
            <a:pPr marL="0" indent="0">
              <a:buNone/>
            </a:pPr>
            <a:r>
              <a:rPr lang="en-US" sz="1400" b="1" dirty="0" smtClean="0"/>
              <a:t>Responsibilities </a:t>
            </a:r>
            <a:r>
              <a:rPr lang="en-US" sz="1400" b="1" dirty="0"/>
              <a:t>include:</a:t>
            </a:r>
          </a:p>
          <a:p>
            <a:r>
              <a:rPr lang="en-US" sz="1400" dirty="0"/>
              <a:t>Controls &amp; Valuations</a:t>
            </a:r>
          </a:p>
          <a:p>
            <a:r>
              <a:rPr lang="en-US" sz="1400" dirty="0"/>
              <a:t>Reconciliation of trades</a:t>
            </a:r>
          </a:p>
          <a:p>
            <a:r>
              <a:rPr lang="en-US" sz="1400" dirty="0"/>
              <a:t>Performance evaluations</a:t>
            </a:r>
          </a:p>
          <a:p>
            <a:r>
              <a:rPr lang="en-US" sz="1400" dirty="0"/>
              <a:t>Monitoring risk</a:t>
            </a:r>
          </a:p>
          <a:p>
            <a:pPr>
              <a:spcAft>
                <a:spcPts val="2400"/>
              </a:spcAft>
            </a:pPr>
            <a:r>
              <a:rPr lang="en-US" sz="1400" dirty="0"/>
              <a:t>Monitoring limits</a:t>
            </a:r>
          </a:p>
          <a:p>
            <a:pPr marL="0" indent="0">
              <a:buNone/>
            </a:pPr>
            <a:r>
              <a:rPr lang="en-US" sz="1400" dirty="0" smtClean="0"/>
              <a:t>Typically </a:t>
            </a:r>
            <a:r>
              <a:rPr lang="en-US" sz="1400" dirty="0"/>
              <a:t>includes risk management, financial control, corporate treasury, corporate strategy, and compliance</a:t>
            </a:r>
          </a:p>
          <a:p>
            <a:r>
              <a:rPr lang="en-US" sz="1400" dirty="0" smtClean="0"/>
              <a:t>Compliance </a:t>
            </a:r>
            <a:r>
              <a:rPr lang="en-US" sz="1400" dirty="0"/>
              <a:t>with internal policies, risk controls, laws, regulations, and supervisory guidelines</a:t>
            </a:r>
          </a:p>
          <a:p>
            <a:r>
              <a:rPr lang="en-US" sz="1400" dirty="0"/>
              <a:t>Reliability and timeliness of financial and management information</a:t>
            </a:r>
          </a:p>
          <a:p>
            <a:r>
              <a:rPr lang="en-US" sz="1400" dirty="0"/>
              <a:t>Continuity and reliability of management and financial information systems</a:t>
            </a:r>
          </a:p>
          <a:p>
            <a:r>
              <a:rPr lang="en-US" sz="1400" dirty="0"/>
              <a:t>Accuracy of accounting records and financial reports</a:t>
            </a:r>
          </a:p>
          <a:p>
            <a:r>
              <a:rPr lang="en-US" sz="1400" dirty="0"/>
              <a:t>Effectiveness of systems and processes for risk management and control</a:t>
            </a:r>
          </a:p>
        </p:txBody>
      </p:sp>
      <p:sp>
        <p:nvSpPr>
          <p:cNvPr id="100354" name="Title 1"/>
          <p:cNvSpPr>
            <a:spLocks noGrp="1"/>
          </p:cNvSpPr>
          <p:nvPr>
            <p:ph type="title"/>
          </p:nvPr>
        </p:nvSpPr>
        <p:spPr/>
        <p:txBody>
          <a:bodyPr/>
          <a:lstStyle/>
          <a:p>
            <a:r>
              <a:rPr lang="en-US" altLang="en-US" smtClean="0"/>
              <a:t>Investment Bank – Middle Office</a:t>
            </a:r>
          </a:p>
        </p:txBody>
      </p:sp>
      <p:pic>
        <p:nvPicPr>
          <p:cNvPr id="100356" name="Picture 5" descr="C:\Users\sachin.makad\Pictures\mo.jpg"/>
          <p:cNvPicPr>
            <a:picLocks noChangeAspect="1" noChangeArrowheads="1"/>
          </p:cNvPicPr>
          <p:nvPr/>
        </p:nvPicPr>
        <p:blipFill>
          <a:blip r:embed="rId2">
            <a:extLst>
              <a:ext uri="{28A0092B-C50C-407E-A947-70E740481C1C}">
                <a14:useLocalDpi xmlns:a14="http://schemas.microsoft.com/office/drawing/2010/main" val="0"/>
              </a:ext>
            </a:extLst>
          </a:blip>
          <a:srcRect b="22221"/>
          <a:stretch>
            <a:fillRect/>
          </a:stretch>
        </p:blipFill>
        <p:spPr bwMode="auto">
          <a:xfrm>
            <a:off x="5562234" y="2452688"/>
            <a:ext cx="1319212" cy="116046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0357" name="Picture 6" descr="C:\Users\sachin.makad\Pictures\m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488" y="5214937"/>
            <a:ext cx="1204912" cy="115728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0358" name="Picture 8" descr="C:\Users\sachin.makad\Pictures\front office 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3583" y="2452687"/>
            <a:ext cx="1343025" cy="116046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7" name="Flowchart: Merge 6">
            <a:hlinkClick r:id="rId5"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594188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pPr marL="0" indent="0">
              <a:buNone/>
            </a:pPr>
            <a:r>
              <a:rPr lang="en-US" sz="1400" dirty="0"/>
              <a:t>Treasury operation of a bank is referred to as the </a:t>
            </a:r>
            <a:r>
              <a:rPr lang="en-US" sz="1400" dirty="0" smtClean="0"/>
              <a:t>Back Office.</a:t>
            </a:r>
            <a:endParaRPr lang="en-US" sz="1400" dirty="0"/>
          </a:p>
          <a:p>
            <a:pPr marL="0" indent="0">
              <a:buNone/>
            </a:pPr>
            <a:r>
              <a:rPr lang="en-US" sz="1400" dirty="0" smtClean="0"/>
              <a:t>The </a:t>
            </a:r>
            <a:r>
              <a:rPr lang="en-US" sz="1400" dirty="0"/>
              <a:t>operations of the back office include:</a:t>
            </a:r>
          </a:p>
          <a:p>
            <a:r>
              <a:rPr lang="en-US" sz="1400" dirty="0"/>
              <a:t>Processing transactions</a:t>
            </a:r>
          </a:p>
          <a:p>
            <a:r>
              <a:rPr lang="en-US" sz="1400" dirty="0"/>
              <a:t>Confirmation of transactions</a:t>
            </a:r>
          </a:p>
          <a:p>
            <a:r>
              <a:rPr lang="en-US" sz="1400" dirty="0"/>
              <a:t>Settlement of transactions</a:t>
            </a:r>
          </a:p>
          <a:p>
            <a:r>
              <a:rPr lang="en-US" sz="1400" dirty="0"/>
              <a:t>Reconciliation</a:t>
            </a:r>
          </a:p>
          <a:p>
            <a:r>
              <a:rPr lang="en-US" sz="1400" dirty="0"/>
              <a:t>Accounting entries</a:t>
            </a:r>
          </a:p>
          <a:p>
            <a:r>
              <a:rPr lang="en-US" sz="1400" dirty="0" smtClean="0"/>
              <a:t>It </a:t>
            </a:r>
            <a:r>
              <a:rPr lang="en-US" sz="1400" dirty="0"/>
              <a:t>is the least visible of the three </a:t>
            </a:r>
            <a:r>
              <a:rPr lang="en-US" sz="1400" dirty="0" smtClean="0"/>
              <a:t>offices</a:t>
            </a:r>
            <a:endParaRPr lang="en-US" sz="1400" dirty="0"/>
          </a:p>
          <a:p>
            <a:r>
              <a:rPr lang="en-US" sz="1400" dirty="0"/>
              <a:t>It includes departments such as information technology (IT) operations and accounting</a:t>
            </a:r>
          </a:p>
          <a:p>
            <a:r>
              <a:rPr lang="en-US" sz="1400" dirty="0"/>
              <a:t>Provides support so that front office can do the jobs needed to make money for the investment </a:t>
            </a:r>
            <a:r>
              <a:rPr lang="en-US" sz="1400" dirty="0" smtClean="0"/>
              <a:t>bank</a:t>
            </a:r>
            <a:endParaRPr lang="en-US" sz="1400" dirty="0"/>
          </a:p>
          <a:p>
            <a:endParaRPr lang="en-US" sz="1400" dirty="0"/>
          </a:p>
        </p:txBody>
      </p:sp>
      <p:pic>
        <p:nvPicPr>
          <p:cNvPr id="101379" name="Picture 2" descr="C:\Users\sachin.makad\Pictures\B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706" y="2083783"/>
            <a:ext cx="1751013" cy="11144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1380" name="Picture 3" descr="C:\Users\sachin.makad\Pictures\b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331" y="2083784"/>
            <a:ext cx="1512277" cy="11144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01381" name="TextBox 3"/>
          <p:cNvSpPr txBox="1">
            <a:spLocks noChangeArrowheads="1"/>
          </p:cNvSpPr>
          <p:nvPr/>
        </p:nvSpPr>
        <p:spPr bwMode="auto">
          <a:xfrm>
            <a:off x="1846024" y="4800600"/>
            <a:ext cx="7056740"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Font typeface="Wingdings" panose="05000000000000000000" pitchFamily="2" charset="2"/>
              <a:buChar char="§"/>
            </a:pPr>
            <a:r>
              <a:rPr lang="en-US" altLang="en-US" sz="1400" dirty="0">
                <a:solidFill>
                  <a:srgbClr val="000000"/>
                </a:solidFill>
                <a:cs typeface="Arial" panose="020B0604020202020204" pitchFamily="34" charset="0"/>
              </a:rPr>
              <a:t>Back office operations constitutes for maximum cost for investment banks </a:t>
            </a:r>
          </a:p>
          <a:p>
            <a:pPr eaLnBrk="1" hangingPunct="1">
              <a:spcAft>
                <a:spcPts val="600"/>
              </a:spcAft>
              <a:buFont typeface="Wingdings" panose="05000000000000000000" pitchFamily="2" charset="2"/>
              <a:buChar char="§"/>
            </a:pPr>
            <a:r>
              <a:rPr lang="en-US" altLang="en-US" sz="1400" dirty="0">
                <a:solidFill>
                  <a:srgbClr val="000000"/>
                </a:solidFill>
                <a:cs typeface="Arial" panose="020B0604020202020204" pitchFamily="34" charset="0"/>
              </a:rPr>
              <a:t>Banks outsource back office functions to vendors or their offshore subsidiaries</a:t>
            </a:r>
          </a:p>
          <a:p>
            <a:pPr eaLnBrk="1" hangingPunct="1">
              <a:spcAft>
                <a:spcPts val="600"/>
              </a:spcAft>
              <a:buFont typeface="Wingdings" panose="05000000000000000000" pitchFamily="2" charset="2"/>
              <a:buChar char="§"/>
            </a:pPr>
            <a:r>
              <a:rPr lang="en-US" altLang="en-US" sz="1400" dirty="0">
                <a:solidFill>
                  <a:srgbClr val="000000"/>
                </a:solidFill>
                <a:cs typeface="Arial" panose="020B0604020202020204" pitchFamily="34" charset="0"/>
              </a:rPr>
              <a:t>Majority of the functions performed in </a:t>
            </a:r>
            <a:r>
              <a:rPr lang="en-US" altLang="en-US" sz="1400" dirty="0" err="1">
                <a:solidFill>
                  <a:srgbClr val="000000"/>
                </a:solidFill>
                <a:cs typeface="Arial" panose="020B0604020202020204" pitchFamily="34" charset="0"/>
              </a:rPr>
              <a:t>eClerx</a:t>
            </a:r>
            <a:r>
              <a:rPr lang="en-US" altLang="en-US" sz="1400" dirty="0">
                <a:solidFill>
                  <a:srgbClr val="000000"/>
                </a:solidFill>
                <a:cs typeface="Arial" panose="020B0604020202020204" pitchFamily="34" charset="0"/>
              </a:rPr>
              <a:t> are for back office operations</a:t>
            </a:r>
          </a:p>
          <a:p>
            <a:pPr eaLnBrk="1" hangingPunct="1">
              <a:spcAft>
                <a:spcPts val="600"/>
              </a:spcAft>
              <a:buFont typeface="Wingdings" panose="05000000000000000000" pitchFamily="2" charset="2"/>
              <a:buChar char="§"/>
            </a:pPr>
            <a:r>
              <a:rPr lang="en-US" altLang="en-US" sz="1400" dirty="0">
                <a:solidFill>
                  <a:srgbClr val="000000"/>
                </a:solidFill>
                <a:cs typeface="Arial" panose="020B0604020202020204" pitchFamily="34" charset="0"/>
              </a:rPr>
              <a:t>Major operations that </a:t>
            </a:r>
            <a:r>
              <a:rPr lang="en-US" altLang="en-US" sz="1400" dirty="0" err="1">
                <a:solidFill>
                  <a:srgbClr val="000000"/>
                </a:solidFill>
                <a:cs typeface="Arial" panose="020B0604020202020204" pitchFamily="34" charset="0"/>
              </a:rPr>
              <a:t>eClerx</a:t>
            </a:r>
            <a:r>
              <a:rPr lang="en-US" altLang="en-US" sz="1400" dirty="0">
                <a:solidFill>
                  <a:srgbClr val="000000"/>
                </a:solidFill>
                <a:cs typeface="Arial" panose="020B0604020202020204" pitchFamily="34" charset="0"/>
              </a:rPr>
              <a:t> supports are in confirmation and settlements functions</a:t>
            </a:r>
          </a:p>
        </p:txBody>
      </p:sp>
      <p:sp>
        <p:nvSpPr>
          <p:cNvPr id="101382" name="Title 1"/>
          <p:cNvSpPr>
            <a:spLocks noGrp="1"/>
          </p:cNvSpPr>
          <p:nvPr>
            <p:ph type="title"/>
          </p:nvPr>
        </p:nvSpPr>
        <p:spPr/>
        <p:txBody>
          <a:bodyPr/>
          <a:lstStyle/>
          <a:p>
            <a:r>
              <a:rPr lang="en-US" altLang="en-US" smtClean="0"/>
              <a:t>Investment Bank – Back Office</a:t>
            </a:r>
          </a:p>
        </p:txBody>
      </p:sp>
      <p:pic>
        <p:nvPicPr>
          <p:cNvPr id="101383" name="Picture 7" descr="C:\Users\sachin.makad\Pictures\bo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916820"/>
            <a:ext cx="1428750" cy="9525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1384" name="Picture 3" descr="C:\Users\sachin.makad\Pictures\questions 2.jp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9708" y="123825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lowchart: Merge 8">
            <a:hlinkClick r:id="rId7"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334377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1400" dirty="0"/>
              <a:t>Accurate Reference Data of bank’s customers needs to be maintained and updated</a:t>
            </a:r>
          </a:p>
          <a:p>
            <a:r>
              <a:rPr lang="en-US" sz="1400" dirty="0"/>
              <a:t>Client and Standard Settlement Instructions (SSI) set-up and maintenance</a:t>
            </a:r>
          </a:p>
          <a:p>
            <a:r>
              <a:rPr lang="en-US" sz="1400" dirty="0"/>
              <a:t>Know your customer (KYC) is the process of a business verifying the identity of its clients</a:t>
            </a:r>
          </a:p>
          <a:p>
            <a:r>
              <a:rPr lang="en-US" sz="1400" dirty="0"/>
              <a:t>Product set-up and maintenance across asset classes</a:t>
            </a:r>
          </a:p>
          <a:p>
            <a:pPr marL="0" indent="0">
              <a:buNone/>
            </a:pPr>
            <a:r>
              <a:rPr lang="en-US" sz="1400" dirty="0" smtClean="0"/>
              <a:t>The </a:t>
            </a:r>
            <a:r>
              <a:rPr lang="en-US" sz="1400" dirty="0"/>
              <a:t>objective of data management process is to provide accurate information to trading teams, regulatory compliance and prevent banks from being used by criminals for money laundering. Data Management policies are generally framed keeping in mind:</a:t>
            </a:r>
          </a:p>
          <a:p>
            <a:r>
              <a:rPr lang="en-US" sz="1400" dirty="0" smtClean="0"/>
              <a:t>Customer </a:t>
            </a:r>
            <a:r>
              <a:rPr lang="en-US" sz="1400" dirty="0"/>
              <a:t>Policy</a:t>
            </a:r>
          </a:p>
          <a:p>
            <a:r>
              <a:rPr lang="en-US" sz="1400" dirty="0"/>
              <a:t>Customer Identification Procedures</a:t>
            </a:r>
          </a:p>
          <a:p>
            <a:r>
              <a:rPr lang="en-US" sz="1400" dirty="0"/>
              <a:t>Monitoring of Transactions</a:t>
            </a:r>
          </a:p>
          <a:p>
            <a:pPr>
              <a:spcAft>
                <a:spcPts val="3000"/>
              </a:spcAft>
            </a:pPr>
            <a:r>
              <a:rPr lang="en-US" sz="1400" dirty="0"/>
              <a:t>Risk management</a:t>
            </a:r>
          </a:p>
          <a:p>
            <a:pPr marL="0" indent="0">
              <a:buNone/>
            </a:pPr>
            <a:r>
              <a:rPr lang="en-US" sz="1400" dirty="0" smtClean="0"/>
              <a:t>A Customer / user </a:t>
            </a:r>
            <a:r>
              <a:rPr lang="en-US" sz="1400" dirty="0"/>
              <a:t>may be defined as:</a:t>
            </a:r>
          </a:p>
          <a:p>
            <a:r>
              <a:rPr lang="en-US" sz="1400" dirty="0" smtClean="0"/>
              <a:t>A </a:t>
            </a:r>
            <a:r>
              <a:rPr lang="en-US" sz="1400" dirty="0"/>
              <a:t>person or entity that maintains an account and/or has a business relationship with the bank</a:t>
            </a:r>
          </a:p>
          <a:p>
            <a:r>
              <a:rPr lang="en-US" sz="1400" dirty="0"/>
              <a:t>One on whose behalf the account is maintained (i.e. the beneficial owner)</a:t>
            </a:r>
          </a:p>
          <a:p>
            <a:r>
              <a:rPr lang="en-US" sz="1400" dirty="0"/>
              <a:t>Beneficiaries such as stockbrokers, Chartered Accountants, or solicitors, as permitted under the law</a:t>
            </a:r>
          </a:p>
          <a:p>
            <a:r>
              <a:rPr lang="en-US" sz="1400" dirty="0"/>
              <a:t>Any person or entity connected with a financial transaction can pose reputational or other risks to bank</a:t>
            </a:r>
          </a:p>
        </p:txBody>
      </p:sp>
      <p:sp>
        <p:nvSpPr>
          <p:cNvPr id="105474" name="Title 1"/>
          <p:cNvSpPr>
            <a:spLocks noGrp="1"/>
          </p:cNvSpPr>
          <p:nvPr>
            <p:ph type="title"/>
          </p:nvPr>
        </p:nvSpPr>
        <p:spPr/>
        <p:txBody>
          <a:bodyPr/>
          <a:lstStyle/>
          <a:p>
            <a:r>
              <a:rPr lang="en-US" altLang="en-US" smtClean="0"/>
              <a:t>Data Management Services</a:t>
            </a:r>
            <a:endParaRPr lang="en-IN" altLang="en-US" dirty="0" smtClean="0"/>
          </a:p>
        </p:txBody>
      </p:sp>
      <p:sp>
        <p:nvSpPr>
          <p:cNvPr id="105475" name="Rectangle 7"/>
          <p:cNvSpPr>
            <a:spLocks noChangeArrowheads="1"/>
          </p:cNvSpPr>
          <p:nvPr/>
        </p:nvSpPr>
        <p:spPr bwMode="auto">
          <a:xfrm>
            <a:off x="0" y="35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68612" name="Picture 2" descr="http://www.trackmystatus.in/wp-content/uploads/2013/03/check-kyc-status.jpg"/>
          <p:cNvPicPr>
            <a:picLocks noChangeAspect="1" noChangeArrowheads="1"/>
          </p:cNvPicPr>
          <p:nvPr/>
        </p:nvPicPr>
        <p:blipFill>
          <a:blip r:embed="rId2">
            <a:extLst/>
          </a:blip>
          <a:srcRect/>
          <a:stretch>
            <a:fillRect/>
          </a:stretch>
        </p:blipFill>
        <p:spPr bwMode="auto">
          <a:xfrm>
            <a:off x="7779612" y="3217847"/>
            <a:ext cx="1135787" cy="136294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Flowchart: Merge 7">
            <a:hlinkClick r:id="rId3"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1659477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228600" y="1233488"/>
            <a:ext cx="8686800" cy="5121592"/>
          </a:xfrm>
        </p:spPr>
        <p:txBody>
          <a:bodyPr/>
          <a:lstStyle/>
          <a:p>
            <a:r>
              <a:rPr lang="en-US" sz="1400" dirty="0"/>
              <a:t>Wealth management as an investment-advisory discipline incorporates financial planning, investment portfolio management and a number of aggregated financial services. </a:t>
            </a:r>
          </a:p>
        </p:txBody>
      </p:sp>
      <p:sp>
        <p:nvSpPr>
          <p:cNvPr id="107522" name="Title 1"/>
          <p:cNvSpPr>
            <a:spLocks noGrp="1"/>
          </p:cNvSpPr>
          <p:nvPr>
            <p:ph type="title"/>
          </p:nvPr>
        </p:nvSpPr>
        <p:spPr/>
        <p:txBody>
          <a:bodyPr/>
          <a:lstStyle/>
          <a:p>
            <a:r>
              <a:rPr lang="en-US" altLang="en-US" smtClean="0"/>
              <a:t>Wealth</a:t>
            </a:r>
            <a:endParaRPr lang="en-IN" altLang="en-US" smtClean="0"/>
          </a:p>
        </p:txBody>
      </p:sp>
      <p:sp>
        <p:nvSpPr>
          <p:cNvPr id="107523" name="Rectangle 7"/>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7525" name="Picture 2" descr="http://ts1.mm.bing.net/th?&amp;id=JN.onZ6Nh2/wOo0gutUoG479w&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284413"/>
            <a:ext cx="2743200" cy="194689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7526" name="Picture 4" descr="http://ts1.mm.bing.net/th?&amp;id=JN.ysECeQbfY74PP3m4jt9XDQ&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4412"/>
            <a:ext cx="2743200" cy="194689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228600" y="4464050"/>
            <a:ext cx="8778240" cy="1477328"/>
          </a:xfrm>
          <a:prstGeom prst="rect">
            <a:avLst/>
          </a:prstGeom>
        </p:spPr>
        <p:txBody>
          <a:bodyPr>
            <a:spAutoFit/>
          </a:bodyPr>
          <a:lstStyle/>
          <a:p>
            <a:pPr eaLnBrk="1" hangingPunct="1">
              <a:spcAft>
                <a:spcPts val="600"/>
              </a:spcAft>
              <a:defRPr/>
            </a:pPr>
            <a:r>
              <a:rPr lang="en-US" sz="1400" dirty="0">
                <a:solidFill>
                  <a:srgbClr val="000000"/>
                </a:solidFill>
                <a:cs typeface="Arial" panose="020B0604020202020204" pitchFamily="34" charset="0"/>
              </a:rPr>
              <a:t>Need for Portfolio Management:</a:t>
            </a:r>
          </a:p>
          <a:p>
            <a:pPr marL="285750" indent="-285750" eaLnBrk="1" hangingPunct="1">
              <a:spcAft>
                <a:spcPts val="600"/>
              </a:spcAft>
              <a:buFont typeface="Wingdings" pitchFamily="2" charset="2"/>
              <a:buChar char="§"/>
              <a:defRPr/>
            </a:pPr>
            <a:r>
              <a:rPr lang="en-US" sz="1400" dirty="0" smtClean="0">
                <a:solidFill>
                  <a:srgbClr val="000000"/>
                </a:solidFill>
                <a:cs typeface="Arial" panose="020B0604020202020204" pitchFamily="34" charset="0"/>
              </a:rPr>
              <a:t>It presents </a:t>
            </a:r>
            <a:r>
              <a:rPr lang="en-US" sz="1400" dirty="0">
                <a:solidFill>
                  <a:srgbClr val="000000"/>
                </a:solidFill>
                <a:cs typeface="Arial" panose="020B0604020202020204" pitchFamily="34" charset="0"/>
              </a:rPr>
              <a:t>best investment plan to individuals as per their income, budget, age and the appetite of risk</a:t>
            </a:r>
          </a:p>
          <a:p>
            <a:pPr marL="285750" indent="-285750" eaLnBrk="1" hangingPunct="1">
              <a:spcAft>
                <a:spcPts val="600"/>
              </a:spcAft>
              <a:buFont typeface="Wingdings" pitchFamily="2" charset="2"/>
              <a:buChar char="§"/>
              <a:defRPr/>
            </a:pPr>
            <a:r>
              <a:rPr lang="en-US" sz="1400" dirty="0">
                <a:solidFill>
                  <a:srgbClr val="000000"/>
                </a:solidFill>
                <a:cs typeface="Arial" panose="020B0604020202020204" pitchFamily="34" charset="0"/>
              </a:rPr>
              <a:t>It minimizes the risks involved in investing and also increases the chance of making profits</a:t>
            </a:r>
          </a:p>
          <a:p>
            <a:pPr marL="285750" indent="-285750" eaLnBrk="1" hangingPunct="1">
              <a:spcAft>
                <a:spcPts val="600"/>
              </a:spcAft>
              <a:buFont typeface="Wingdings" pitchFamily="2" charset="2"/>
              <a:buChar char="§"/>
              <a:defRPr/>
            </a:pPr>
            <a:r>
              <a:rPr lang="en-US" sz="1400" dirty="0">
                <a:solidFill>
                  <a:srgbClr val="000000"/>
                </a:solidFill>
                <a:cs typeface="Arial" panose="020B0604020202020204" pitchFamily="34" charset="0"/>
              </a:rPr>
              <a:t>It understands client’s financial needs and suggest the best investment policy for them with minimum risks</a:t>
            </a:r>
          </a:p>
          <a:p>
            <a:pPr marL="285750" indent="-285750" eaLnBrk="1" hangingPunct="1">
              <a:spcAft>
                <a:spcPts val="600"/>
              </a:spcAft>
              <a:buFont typeface="Wingdings" pitchFamily="2" charset="2"/>
              <a:buChar char="§"/>
              <a:defRPr/>
            </a:pPr>
            <a:r>
              <a:rPr lang="en-US" sz="1400" dirty="0">
                <a:solidFill>
                  <a:srgbClr val="000000"/>
                </a:solidFill>
                <a:cs typeface="Arial" panose="020B0604020202020204" pitchFamily="34" charset="0"/>
              </a:rPr>
              <a:t>It enables the portfolio managers to provide customized investment solutions as per needs of clients</a:t>
            </a:r>
          </a:p>
        </p:txBody>
      </p:sp>
      <p:sp>
        <p:nvSpPr>
          <p:cNvPr id="10" name="Flowchart: Merge 9">
            <a:hlinkClick r:id="rId5"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pic>
        <p:nvPicPr>
          <p:cNvPr id="19" name="Picture 6" descr="http://ts1.mm.bing.net/th?&amp;id=JN.hxLWYUgWoncAgvKDxaaQEQ&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431" y="2287587"/>
            <a:ext cx="2743200" cy="1943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5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1862138" y="1151793"/>
            <a:ext cx="5308600" cy="5306400"/>
          </a:xfrm>
          <a:prstGeom prst="ellipse">
            <a:avLst/>
          </a:prstGeom>
          <a:solidFill>
            <a:schemeClr val="lt1">
              <a:alpha val="78000"/>
            </a:schemeClr>
          </a:solidFill>
          <a:ln>
            <a:prstDash val="dash"/>
          </a:ln>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endParaRPr lang="en-US" dirty="0">
              <a:latin typeface="Arial" pitchFamily="34" charset="0"/>
            </a:endParaRPr>
          </a:p>
        </p:txBody>
      </p:sp>
      <p:grpSp>
        <p:nvGrpSpPr>
          <p:cNvPr id="50179" name="Group 5"/>
          <p:cNvGrpSpPr>
            <a:grpSpLocks/>
          </p:cNvGrpSpPr>
          <p:nvPr/>
        </p:nvGrpSpPr>
        <p:grpSpPr bwMode="auto">
          <a:xfrm>
            <a:off x="744538" y="574918"/>
            <a:ext cx="7543800" cy="5364162"/>
            <a:chOff x="1066800" y="686089"/>
            <a:chExt cx="7010400" cy="4876800"/>
          </a:xfrm>
        </p:grpSpPr>
        <p:graphicFrame>
          <p:nvGraphicFramePr>
            <p:cNvPr id="5" name="Diagram 4"/>
            <p:cNvGraphicFramePr/>
            <p:nvPr>
              <p:extLst>
                <p:ext uri="{D42A27DB-BD31-4B8C-83A1-F6EECF244321}">
                  <p14:modId xmlns:p14="http://schemas.microsoft.com/office/powerpoint/2010/main" val="601321171"/>
                </p:ext>
              </p:extLst>
            </p:nvPr>
          </p:nvGraphicFramePr>
          <p:xfrm>
            <a:off x="1066800" y="686089"/>
            <a:ext cx="70104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rrowheads="1"/>
            </p:cNvPicPr>
            <p:nvPr/>
          </p:nvPicPr>
          <p:blipFill>
            <a:blip r:embed="rId7" cstate="print">
              <a:extLst/>
            </a:blip>
            <a:srcRect/>
            <a:stretch>
              <a:fillRect/>
            </a:stretch>
          </p:blipFill>
          <p:spPr bwMode="auto">
            <a:xfrm>
              <a:off x="4009267" y="2591886"/>
              <a:ext cx="977566" cy="96180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p:spPr>
        </p:pic>
      </p:grpSp>
      <p:sp>
        <p:nvSpPr>
          <p:cNvPr id="26" name="Rounded Rectangle 25"/>
          <p:cNvSpPr/>
          <p:nvPr/>
        </p:nvSpPr>
        <p:spPr>
          <a:xfrm>
            <a:off x="5943600" y="1276593"/>
            <a:ext cx="1050925" cy="493713"/>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1200" b="1" dirty="0">
                <a:solidFill>
                  <a:schemeClr val="bg2">
                    <a:lumMod val="10000"/>
                  </a:schemeClr>
                </a:solidFill>
                <a:latin typeface="Arial" panose="020B0604020202020204" pitchFamily="34" charset="0"/>
                <a:cs typeface="Arial" panose="020B0604020202020204" pitchFamily="34" charset="0"/>
              </a:rPr>
              <a:t>Market Participant</a:t>
            </a:r>
          </a:p>
        </p:txBody>
      </p:sp>
      <p:pic>
        <p:nvPicPr>
          <p:cNvPr id="14" name="Picture 13"/>
          <p:cNvPicPr>
            <a:picLocks noChangeAspect="1"/>
          </p:cNvPicPr>
          <p:nvPr/>
        </p:nvPicPr>
        <p:blipFill>
          <a:blip r:embed="rId8" cstate="print"/>
          <a:stretch>
            <a:fillRect/>
          </a:stretch>
        </p:blipFill>
        <p:spPr>
          <a:xfrm>
            <a:off x="8083873" y="1226784"/>
            <a:ext cx="881351" cy="771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Left-Right Arrow 17"/>
          <p:cNvSpPr/>
          <p:nvPr/>
        </p:nvSpPr>
        <p:spPr>
          <a:xfrm>
            <a:off x="5186366" y="1342311"/>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sp>
        <p:nvSpPr>
          <p:cNvPr id="19" name="Left-Right Arrow 18"/>
          <p:cNvSpPr/>
          <p:nvPr/>
        </p:nvSpPr>
        <p:spPr>
          <a:xfrm>
            <a:off x="7239000" y="1336623"/>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41775" y="1308343"/>
            <a:ext cx="758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10" cstate="print"/>
          <a:stretch>
            <a:fillRect/>
          </a:stretch>
        </p:blipFill>
        <p:spPr>
          <a:xfrm>
            <a:off x="7498299" y="4145100"/>
            <a:ext cx="881351" cy="771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Rounded Rectangle 29"/>
          <p:cNvSpPr/>
          <p:nvPr/>
        </p:nvSpPr>
        <p:spPr>
          <a:xfrm>
            <a:off x="7427913" y="2846631"/>
            <a:ext cx="1052512" cy="49053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1200" b="1" dirty="0">
                <a:solidFill>
                  <a:schemeClr val="bg2">
                    <a:lumMod val="10000"/>
                  </a:schemeClr>
                </a:solidFill>
                <a:latin typeface="Arial" panose="020B0604020202020204" pitchFamily="34" charset="0"/>
                <a:cs typeface="Arial" panose="020B0604020202020204" pitchFamily="34" charset="0"/>
              </a:rPr>
              <a:t>Market Participant</a:t>
            </a:r>
          </a:p>
        </p:txBody>
      </p:sp>
      <p:sp>
        <p:nvSpPr>
          <p:cNvPr id="33" name="Left-Right Arrow 32"/>
          <p:cNvSpPr/>
          <p:nvPr/>
        </p:nvSpPr>
        <p:spPr>
          <a:xfrm>
            <a:off x="6620952" y="2982707"/>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sp>
        <p:nvSpPr>
          <p:cNvPr id="34" name="Left-Right Arrow 33"/>
          <p:cNvSpPr/>
          <p:nvPr/>
        </p:nvSpPr>
        <p:spPr>
          <a:xfrm rot="5400000">
            <a:off x="7600678" y="3587386"/>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pic>
        <p:nvPicPr>
          <p:cNvPr id="37" name="Picture 36"/>
          <p:cNvPicPr>
            <a:picLocks noChangeAspect="1"/>
          </p:cNvPicPr>
          <p:nvPr/>
        </p:nvPicPr>
        <p:blipFill>
          <a:blip r:embed="rId8" cstate="print"/>
          <a:stretch>
            <a:fillRect/>
          </a:stretch>
        </p:blipFill>
        <p:spPr>
          <a:xfrm>
            <a:off x="2209800" y="5763233"/>
            <a:ext cx="881351" cy="771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ounded Rectangle 37"/>
          <p:cNvSpPr/>
          <p:nvPr/>
        </p:nvSpPr>
        <p:spPr>
          <a:xfrm>
            <a:off x="2133600" y="4592881"/>
            <a:ext cx="1050925" cy="49053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1200" b="1" dirty="0">
                <a:solidFill>
                  <a:schemeClr val="bg2">
                    <a:lumMod val="10000"/>
                  </a:schemeClr>
                </a:solidFill>
                <a:latin typeface="Arial" panose="020B0604020202020204" pitchFamily="34" charset="0"/>
                <a:cs typeface="Arial" panose="020B0604020202020204" pitchFamily="34" charset="0"/>
              </a:rPr>
              <a:t>Market Participant</a:t>
            </a:r>
          </a:p>
        </p:txBody>
      </p:sp>
      <p:sp>
        <p:nvSpPr>
          <p:cNvPr id="39" name="Left-Right Arrow 38"/>
          <p:cNvSpPr/>
          <p:nvPr/>
        </p:nvSpPr>
        <p:spPr>
          <a:xfrm>
            <a:off x="3285807" y="4703071"/>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203700" y="4586531"/>
            <a:ext cx="7588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eft-Right Arrow 26"/>
          <p:cNvSpPr/>
          <p:nvPr/>
        </p:nvSpPr>
        <p:spPr>
          <a:xfrm rot="5400000">
            <a:off x="2328703" y="5301729"/>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03224" y="1275002"/>
            <a:ext cx="4968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62200" y="5849209"/>
            <a:ext cx="49688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366673" y="4185940"/>
            <a:ext cx="881351" cy="771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Rounded Rectangle 34"/>
          <p:cNvSpPr/>
          <p:nvPr/>
        </p:nvSpPr>
        <p:spPr>
          <a:xfrm>
            <a:off x="261938" y="2929181"/>
            <a:ext cx="1050925" cy="49053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1200" b="1" dirty="0">
                <a:solidFill>
                  <a:schemeClr val="bg2">
                    <a:lumMod val="10000"/>
                  </a:schemeClr>
                </a:solidFill>
                <a:latin typeface="Arial" panose="020B0604020202020204" pitchFamily="34" charset="0"/>
                <a:cs typeface="Arial" panose="020B0604020202020204" pitchFamily="34" charset="0"/>
              </a:rPr>
              <a:t>Market Participant</a:t>
            </a:r>
          </a:p>
        </p:txBody>
      </p:sp>
      <p:sp>
        <p:nvSpPr>
          <p:cNvPr id="41" name="Left-Right Arrow 40"/>
          <p:cNvSpPr/>
          <p:nvPr/>
        </p:nvSpPr>
        <p:spPr>
          <a:xfrm rot="5400000">
            <a:off x="450941" y="3651402"/>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sp>
        <p:nvSpPr>
          <p:cNvPr id="49" name="Left-Right Arrow 48"/>
          <p:cNvSpPr/>
          <p:nvPr/>
        </p:nvSpPr>
        <p:spPr>
          <a:xfrm>
            <a:off x="1338940" y="3017488"/>
            <a:ext cx="676593" cy="304800"/>
          </a:xfrm>
          <a:prstGeom prst="leftRightArrow">
            <a:avLst/>
          </a:prstGeom>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latin typeface="Arial" pitchFamily="34" charset="0"/>
            </a:endParaRPr>
          </a:p>
        </p:txBody>
      </p:sp>
      <p:sp>
        <p:nvSpPr>
          <p:cNvPr id="9" name="Rounded Rectangle 8"/>
          <p:cNvSpPr/>
          <p:nvPr/>
        </p:nvSpPr>
        <p:spPr>
          <a:xfrm>
            <a:off x="2297113" y="3006968"/>
            <a:ext cx="838200" cy="35718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hlinkClick r:id="rId13" action="ppaction://hlinksldjump"/>
              </a:rPr>
              <a:t>Bonds</a:t>
            </a:r>
            <a:endParaRPr lang="en-US" sz="1200" b="1" dirty="0">
              <a:latin typeface="Arial" panose="020B0604020202020204" pitchFamily="34" charset="0"/>
              <a:cs typeface="Arial" panose="020B0604020202020204" pitchFamily="34" charset="0"/>
            </a:endParaRPr>
          </a:p>
        </p:txBody>
      </p:sp>
      <p:sp>
        <p:nvSpPr>
          <p:cNvPr id="50" name="Rounded Rectangle 49"/>
          <p:cNvSpPr/>
          <p:nvPr/>
        </p:nvSpPr>
        <p:spPr>
          <a:xfrm>
            <a:off x="2362200" y="3083168"/>
            <a:ext cx="838200" cy="34766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hlinkClick r:id="rId14" action="ppaction://hlinksldjump"/>
              </a:rPr>
              <a:t>Shares</a:t>
            </a:r>
            <a:endParaRPr lang="en-US" sz="1200" b="1" dirty="0">
              <a:latin typeface="Arial" panose="020B0604020202020204" pitchFamily="34" charset="0"/>
              <a:cs typeface="Arial" panose="020B0604020202020204" pitchFamily="34" charset="0"/>
            </a:endParaRPr>
          </a:p>
        </p:txBody>
      </p:sp>
      <p:sp>
        <p:nvSpPr>
          <p:cNvPr id="51" name="Rounded Rectangle 50">
            <a:hlinkClick r:id="rId13" action="ppaction://hlinksldjump"/>
          </p:cNvPr>
          <p:cNvSpPr/>
          <p:nvPr/>
        </p:nvSpPr>
        <p:spPr>
          <a:xfrm>
            <a:off x="2295525" y="3083168"/>
            <a:ext cx="838200" cy="347663"/>
          </a:xfrm>
          <a:prstGeom prst="round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hlinkClick r:id="rId14" action="ppaction://hlinksldjump"/>
              </a:rPr>
              <a:t>Mutual Funds</a:t>
            </a:r>
            <a:endParaRPr lang="en-US" sz="1200" b="1" dirty="0">
              <a:latin typeface="Arial" panose="020B0604020202020204" pitchFamily="34" charset="0"/>
              <a:cs typeface="Arial" panose="020B0604020202020204" pitchFamily="34" charset="0"/>
            </a:endParaRPr>
          </a:p>
        </p:txBody>
      </p:sp>
      <p:sp>
        <p:nvSpPr>
          <p:cNvPr id="53" name="Rectangle 52"/>
          <p:cNvSpPr/>
          <p:nvPr/>
        </p:nvSpPr>
        <p:spPr>
          <a:xfrm>
            <a:off x="3001223" y="3495911"/>
            <a:ext cx="3062056" cy="523220"/>
          </a:xfrm>
          <a:prstGeom prst="rect">
            <a:avLst/>
          </a:prstGeom>
          <a:noFill/>
        </p:spPr>
        <p:txBody>
          <a:bodyPr wrap="none">
            <a:spAutoFit/>
          </a:bodyPr>
          <a:lstStyle/>
          <a:p>
            <a:pPr algn="ctr" eaLnBrk="1" hangingPunct="1">
              <a:defRPr/>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Regulatory Body</a:t>
            </a:r>
          </a:p>
        </p:txBody>
      </p:sp>
      <p:pic>
        <p:nvPicPr>
          <p:cNvPr id="7" name="Picture 6"/>
          <p:cNvPicPr>
            <a:picLocks noChangeAspect="1"/>
          </p:cNvPicPr>
          <p:nvPr/>
        </p:nvPicPr>
        <p:blipFill>
          <a:blip r:embed="rId15">
            <a:extLst>
              <a:ext uri="{28A0092B-C50C-407E-A947-70E740481C1C}">
                <a14:useLocalDpi xmlns:a14="http://schemas.microsoft.com/office/drawing/2010/main" val="0"/>
              </a:ext>
            </a:extLst>
          </a:blip>
          <a:srcRect l="23911" r="18062" b="14714"/>
          <a:stretch>
            <a:fillRect/>
          </a:stretch>
        </p:blipFill>
        <p:spPr bwMode="auto">
          <a:xfrm>
            <a:off x="5683250" y="2846631"/>
            <a:ext cx="360363"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p:cNvPicPr>
          <p:nvPr/>
        </p:nvPicPr>
        <p:blipFill>
          <a:blip r:embed="rId16">
            <a:extLst>
              <a:ext uri="{28A0092B-C50C-407E-A947-70E740481C1C}">
                <a14:useLocalDpi xmlns:a14="http://schemas.microsoft.com/office/drawing/2010/main" val="0"/>
              </a:ext>
            </a:extLst>
          </a:blip>
          <a:srcRect l="21556" t="6364" r="20909" b="7010"/>
          <a:stretch>
            <a:fillRect/>
          </a:stretch>
        </p:blipFill>
        <p:spPr bwMode="auto">
          <a:xfrm>
            <a:off x="7723188" y="4242043"/>
            <a:ext cx="3667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ounded Rectangle 39"/>
          <p:cNvSpPr/>
          <p:nvPr/>
        </p:nvSpPr>
        <p:spPr>
          <a:xfrm>
            <a:off x="2374900" y="2889493"/>
            <a:ext cx="838200" cy="346075"/>
          </a:xfrm>
          <a:prstGeom prst="round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hlinkClick r:id="rId13" action="ppaction://hlinksldjump"/>
              </a:rPr>
              <a:t>Loans</a:t>
            </a:r>
            <a:endParaRPr lang="en-US" sz="1200" b="1" dirty="0">
              <a:latin typeface="Arial" panose="020B0604020202020204" pitchFamily="34" charset="0"/>
              <a:cs typeface="Arial" panose="020B0604020202020204" pitchFamily="34" charset="0"/>
            </a:endParaRPr>
          </a:p>
        </p:txBody>
      </p:sp>
      <p:sp>
        <p:nvSpPr>
          <p:cNvPr id="2" name="Cloud Callout 1">
            <a:hlinkClick r:id="rId17" action="ppaction://hlinksldjump"/>
          </p:cNvPr>
          <p:cNvSpPr/>
          <p:nvPr/>
        </p:nvSpPr>
        <p:spPr>
          <a:xfrm>
            <a:off x="3276600" y="5292968"/>
            <a:ext cx="838200" cy="533400"/>
          </a:xfrm>
          <a:prstGeom prst="cloudCallout">
            <a:avLst>
              <a:gd name="adj1" fmla="val -63709"/>
              <a:gd name="adj2" fmla="val 75293"/>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rPr>
              <a:t>RISK</a:t>
            </a:r>
            <a:endParaRPr lang="en-US" b="1" dirty="0">
              <a:latin typeface="Arial" panose="020B0604020202020204" pitchFamily="34" charset="0"/>
              <a:cs typeface="Arial" panose="020B0604020202020204" pitchFamily="34" charset="0"/>
            </a:endParaRPr>
          </a:p>
        </p:txBody>
      </p:sp>
      <p:sp>
        <p:nvSpPr>
          <p:cNvPr id="36" name="Cloud Callout 35">
            <a:hlinkClick r:id="rId17" action="ppaction://hlinksldjump"/>
          </p:cNvPr>
          <p:cNvSpPr/>
          <p:nvPr/>
        </p:nvSpPr>
        <p:spPr>
          <a:xfrm>
            <a:off x="1143000" y="3387968"/>
            <a:ext cx="838200" cy="533400"/>
          </a:xfrm>
          <a:prstGeom prst="cloudCallout">
            <a:avLst>
              <a:gd name="adj1" fmla="val -63709"/>
              <a:gd name="adj2" fmla="val 75293"/>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rPr>
              <a:t>RISK</a:t>
            </a:r>
            <a:endParaRPr lang="en-US" b="1" dirty="0">
              <a:latin typeface="Arial" panose="020B0604020202020204" pitchFamily="34" charset="0"/>
              <a:cs typeface="Arial" panose="020B0604020202020204" pitchFamily="34" charset="0"/>
            </a:endParaRPr>
          </a:p>
        </p:txBody>
      </p:sp>
      <p:sp>
        <p:nvSpPr>
          <p:cNvPr id="43" name="Cloud Callout 42">
            <a:hlinkClick r:id="rId17" action="ppaction://hlinksldjump"/>
          </p:cNvPr>
          <p:cNvSpPr/>
          <p:nvPr/>
        </p:nvSpPr>
        <p:spPr>
          <a:xfrm>
            <a:off x="8231188" y="3387968"/>
            <a:ext cx="838200" cy="533400"/>
          </a:xfrm>
          <a:prstGeom prst="cloudCallout">
            <a:avLst>
              <a:gd name="adj1" fmla="val -63709"/>
              <a:gd name="adj2" fmla="val 75293"/>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rPr>
              <a:t>RISK</a:t>
            </a:r>
            <a:endParaRPr lang="en-US" b="1" dirty="0">
              <a:latin typeface="Arial" panose="020B0604020202020204" pitchFamily="34" charset="0"/>
              <a:cs typeface="Arial" panose="020B0604020202020204" pitchFamily="34" charset="0"/>
            </a:endParaRPr>
          </a:p>
        </p:txBody>
      </p:sp>
      <p:sp>
        <p:nvSpPr>
          <p:cNvPr id="44" name="Cloud Callout 43"/>
          <p:cNvSpPr/>
          <p:nvPr/>
        </p:nvSpPr>
        <p:spPr>
          <a:xfrm>
            <a:off x="7010400" y="1940168"/>
            <a:ext cx="838200" cy="533400"/>
          </a:xfrm>
          <a:prstGeom prst="cloudCallout">
            <a:avLst>
              <a:gd name="adj1" fmla="val 73062"/>
              <a:gd name="adj2" fmla="val -73107"/>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en-US" sz="1200" b="1" dirty="0">
                <a:latin typeface="Arial" panose="020B0604020202020204" pitchFamily="34" charset="0"/>
                <a:cs typeface="Arial" panose="020B0604020202020204" pitchFamily="34" charset="0"/>
              </a:rPr>
              <a:t>RISK</a:t>
            </a:r>
            <a:endParaRPr lang="en-US"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Financial Systems: Overview</a:t>
            </a:r>
          </a:p>
        </p:txBody>
      </p:sp>
    </p:spTree>
    <p:extLst>
      <p:ext uri="{BB962C8B-B14F-4D97-AF65-F5344CB8AC3E}">
        <p14:creationId xmlns:p14="http://schemas.microsoft.com/office/powerpoint/2010/main" val="2077357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42" presetClass="path" presetSubtype="0" accel="50000" decel="50000" fill="hold" nodeType="withEffect">
                                  <p:stCondLst>
                                    <p:cond delay="0"/>
                                  </p:stCondLst>
                                  <p:childTnLst>
                                    <p:animMotion origin="layout" path="M -3.33333E-6 1.85185E-6 L -0.21093 -0.00162 " pathEditMode="relative" rAng="0" ptsTypes="AA">
                                      <p:cBhvr>
                                        <p:cTn id="24" dur="2000" fill="hold"/>
                                        <p:tgtEl>
                                          <p:spTgt spid="8"/>
                                        </p:tgtEl>
                                        <p:attrNameLst>
                                          <p:attrName>ppt_x</p:attrName>
                                          <p:attrName>ppt_y</p:attrName>
                                        </p:attrNameLst>
                                      </p:cBhvr>
                                      <p:rCtr x="-2147483648" y="-93000000"/>
                                    </p:animMotion>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2.22222E-6 -3.7037E-6 L 0.22795 -0.00347 " pathEditMode="relative" rAng="0" ptsTypes="AA">
                                      <p:cBhvr>
                                        <p:cTn id="28" dur="2000" fill="hold"/>
                                        <p:tgtEl>
                                          <p:spTgt spid="17"/>
                                        </p:tgtEl>
                                        <p:attrNameLst>
                                          <p:attrName>ppt_x</p:attrName>
                                          <p:attrName>ppt_y</p:attrName>
                                        </p:attrNameLst>
                                      </p:cBhvr>
                                      <p:rCtr x="-2147483648" y="-185000000"/>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path" presetSubtype="0" accel="50000" decel="50000" fill="hold" nodeType="clickEffect">
                                  <p:stCondLst>
                                    <p:cond delay="0"/>
                                  </p:stCondLst>
                                  <p:childTnLst>
                                    <p:animMotion origin="layout" path="M -0.21093 -0.00162 L -0.43055 0.00579 " pathEditMode="relative" rAng="0" ptsTypes="AA">
                                      <p:cBhvr>
                                        <p:cTn id="32" dur="2000" fill="hold"/>
                                        <p:tgtEl>
                                          <p:spTgt spid="8"/>
                                        </p:tgtEl>
                                        <p:attrNameLst>
                                          <p:attrName>ppt_x</p:attrName>
                                          <p:attrName>ppt_y</p:attrName>
                                        </p:attrNameLst>
                                      </p:cBhvr>
                                      <p:rCtr x="-2147483648" y="370000000"/>
                                    </p:animMotion>
                                  </p:childTnLst>
                                </p:cTn>
                              </p:par>
                              <p:par>
                                <p:cTn id="33" presetID="42" presetClass="path" presetSubtype="0" accel="50000" decel="50000" fill="hold" nodeType="withEffect">
                                  <p:stCondLst>
                                    <p:cond delay="0"/>
                                  </p:stCondLst>
                                  <p:childTnLst>
                                    <p:animMotion origin="layout" path="M 0.22795 -0.00347 L 0.44514 -0.00347 " pathEditMode="relative" rAng="0" ptsTypes="AA">
                                      <p:cBhvr>
                                        <p:cTn id="34" dur="2000" fill="hold"/>
                                        <p:tgtEl>
                                          <p:spTgt spid="17"/>
                                        </p:tgtEl>
                                        <p:attrNameLst>
                                          <p:attrName>ppt_x</p:attrName>
                                          <p:attrName>ppt_y</p:attrName>
                                        </p:attrNameLst>
                                      </p:cBhvr>
                                      <p:rCtr x="-2147483648" y="0"/>
                                    </p:animMotion>
                                  </p:childTnLst>
                                </p:cTn>
                              </p:par>
                            </p:childTnLst>
                          </p:cTn>
                        </p:par>
                        <p:par>
                          <p:cTn id="35" fill="hold" nodeType="afterGroup">
                            <p:stCondLst>
                              <p:cond delay="2000"/>
                            </p:stCondLst>
                            <p:childTnLst>
                              <p:par>
                                <p:cTn id="36" presetID="1" presetClass="exit" presetSubtype="0" fill="hold" nodeType="after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par>
                                <p:cTn id="62" presetID="42" presetClass="path" presetSubtype="0" accel="50000" decel="50000" fill="hold" nodeType="withEffect">
                                  <p:stCondLst>
                                    <p:cond delay="0"/>
                                  </p:stCondLst>
                                  <p:childTnLst>
                                    <p:animMotion origin="layout" path="M -1.38889E-6 2.59259E-6 L 0.21649 -0.00625 " pathEditMode="relative" rAng="0" ptsTypes="AA">
                                      <p:cBhvr>
                                        <p:cTn id="63" dur="2000" fill="hold"/>
                                        <p:tgtEl>
                                          <p:spTgt spid="7"/>
                                        </p:tgtEl>
                                        <p:attrNameLst>
                                          <p:attrName>ppt_x</p:attrName>
                                          <p:attrName>ppt_y</p:attrName>
                                        </p:attrNameLst>
                                      </p:cBhvr>
                                      <p:rCtr x="-2147483648" y="-324000000"/>
                                    </p:animMotion>
                                  </p:childTnLst>
                                </p:cTn>
                              </p:par>
                              <p:par>
                                <p:cTn id="64" presetID="42" presetClass="path" presetSubtype="0" accel="50000" decel="50000" fill="hold" nodeType="withEffect">
                                  <p:stCondLst>
                                    <p:cond delay="0"/>
                                  </p:stCondLst>
                                  <p:childTnLst>
                                    <p:animMotion origin="layout" path="M -3.33333E-6 -2.22222E-6 L 0.00486 -0.20833 " pathEditMode="relative" rAng="0" ptsTypes="AA">
                                      <p:cBhvr>
                                        <p:cTn id="65" dur="2000" fill="hold"/>
                                        <p:tgtEl>
                                          <p:spTgt spid="11"/>
                                        </p:tgtEl>
                                        <p:attrNameLst>
                                          <p:attrName>ppt_x</p:attrName>
                                          <p:attrName>ppt_y</p:attrName>
                                        </p:attrNameLst>
                                      </p:cBhvr>
                                      <p:rCtr x="243000000" y="-2147483648"/>
                                    </p:animMotion>
                                  </p:childTnLst>
                                </p:cTn>
                              </p:par>
                            </p:childTnLst>
                          </p:cTn>
                        </p:par>
                        <p:par>
                          <p:cTn id="66" fill="hold" nodeType="afterGroup">
                            <p:stCondLst>
                              <p:cond delay="2000"/>
                            </p:stCondLst>
                            <p:childTnLst>
                              <p:par>
                                <p:cTn id="67" presetID="42" presetClass="path" presetSubtype="0" accel="50000" decel="50000" fill="hold" nodeType="afterEffect">
                                  <p:stCondLst>
                                    <p:cond delay="0"/>
                                  </p:stCondLst>
                                  <p:childTnLst>
                                    <p:animMotion origin="layout" path="M 0.21649 -0.00625 L 0.21372 0.19467 " pathEditMode="relative" rAng="0" ptsTypes="AA">
                                      <p:cBhvr>
                                        <p:cTn id="68" dur="2000" fill="hold"/>
                                        <p:tgtEl>
                                          <p:spTgt spid="7"/>
                                        </p:tgtEl>
                                        <p:attrNameLst>
                                          <p:attrName>ppt_x</p:attrName>
                                          <p:attrName>ppt_y</p:attrName>
                                        </p:attrNameLst>
                                      </p:cBhvr>
                                      <p:rCtr x="-139000000" y="-2147483648"/>
                                    </p:animMotion>
                                  </p:childTnLst>
                                </p:cTn>
                              </p:par>
                              <p:par>
                                <p:cTn id="69" presetID="42" presetClass="path" presetSubtype="0" accel="50000" decel="50000" fill="hold" nodeType="withEffect">
                                  <p:stCondLst>
                                    <p:cond delay="0"/>
                                  </p:stCondLst>
                                  <p:childTnLst>
                                    <p:animMotion origin="layout" path="M 0.00486 -0.20833 L -0.21163 -0.20208 " pathEditMode="relative" rAng="0" ptsTypes="AA">
                                      <p:cBhvr>
                                        <p:cTn id="70" dur="2000" fill="hold"/>
                                        <p:tgtEl>
                                          <p:spTgt spid="11"/>
                                        </p:tgtEl>
                                        <p:attrNameLst>
                                          <p:attrName>ppt_x</p:attrName>
                                          <p:attrName>ppt_y</p:attrName>
                                        </p:attrNameLst>
                                      </p:cBhvr>
                                      <p:rCtr x="-2147483648" y="301000000"/>
                                    </p:animMotion>
                                  </p:childTnLst>
                                </p:cTn>
                              </p:par>
                            </p:childTnLst>
                          </p:cTn>
                        </p:par>
                        <p:par>
                          <p:cTn id="71" fill="hold" nodeType="afterGroup">
                            <p:stCondLst>
                              <p:cond delay="4000"/>
                            </p:stCondLst>
                            <p:childTnLst>
                              <p:par>
                                <p:cTn id="72" presetID="1" presetClass="exit" presetSubtype="0" fill="hold" nodeType="afterEffect">
                                  <p:stCondLst>
                                    <p:cond delay="0"/>
                                  </p:stCondLst>
                                  <p:childTnLst>
                                    <p:set>
                                      <p:cBhvr>
                                        <p:cTn id="73" dur="1" fill="hold">
                                          <p:stCondLst>
                                            <p:cond delay="0"/>
                                          </p:stCondLst>
                                        </p:cTn>
                                        <p:tgtEl>
                                          <p:spTgt spid="7"/>
                                        </p:tgtEl>
                                        <p:attrNameLst>
                                          <p:attrName>style.visibility</p:attrName>
                                        </p:attrNameLst>
                                      </p:cBhvr>
                                      <p:to>
                                        <p:strVal val="hidden"/>
                                      </p:to>
                                    </p:set>
                                  </p:childTnLst>
                                </p:cTn>
                              </p:par>
                            </p:childTnLst>
                          </p:cTn>
                        </p:par>
                        <p:par>
                          <p:cTn id="74" fill="hold" nodeType="afterGroup">
                            <p:stCondLst>
                              <p:cond delay="4000"/>
                            </p:stCondLst>
                            <p:childTnLst>
                              <p:par>
                                <p:cTn id="75" presetID="1" presetClass="exit" presetSubtype="0" fill="hold" nodeType="after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2.77778E-7 -2.96296E-6 L -0.21649 0.00741 " pathEditMode="relative" rAng="0" ptsTypes="AA">
                                      <p:cBhvr>
                                        <p:cTn id="100" dur="2000" fill="hold"/>
                                        <p:tgtEl>
                                          <p:spTgt spid="42"/>
                                        </p:tgtEl>
                                        <p:attrNameLst>
                                          <p:attrName>ppt_x</p:attrName>
                                          <p:attrName>ppt_y</p:attrName>
                                        </p:attrNameLst>
                                      </p:cBhvr>
                                      <p:rCtr x="-2147483648" y="370000000"/>
                                    </p:animMotion>
                                  </p:childTnLst>
                                </p:cTn>
                              </p:par>
                              <p:par>
                                <p:cTn id="101" presetID="42" presetClass="path" presetSubtype="0" accel="50000" decel="50000" fill="hold" nodeType="withEffect">
                                  <p:stCondLst>
                                    <p:cond delay="0"/>
                                  </p:stCondLst>
                                  <p:childTnLst>
                                    <p:animMotion origin="layout" path="M 3.33333E-6 -3.33333E-6 L 0.00625 -0.21296 " pathEditMode="relative" rAng="0" ptsTypes="AA">
                                      <p:cBhvr>
                                        <p:cTn id="102" dur="2000" fill="hold"/>
                                        <p:tgtEl>
                                          <p:spTgt spid="31"/>
                                        </p:tgtEl>
                                        <p:attrNameLst>
                                          <p:attrName>ppt_x</p:attrName>
                                          <p:attrName>ppt_y</p:attrName>
                                        </p:attrNameLst>
                                      </p:cBhvr>
                                      <p:rCtr x="313000000" y="-2147483648"/>
                                    </p:animMotion>
                                  </p:childTnLst>
                                </p:cTn>
                              </p:par>
                            </p:childTnLst>
                          </p:cTn>
                        </p:par>
                        <p:par>
                          <p:cTn id="103" fill="hold" nodeType="afterGroup">
                            <p:stCondLst>
                              <p:cond delay="2000"/>
                            </p:stCondLst>
                            <p:childTnLst>
                              <p:par>
                                <p:cTn id="104" presetID="42" presetClass="path" presetSubtype="0" accel="50000" decel="50000" fill="hold" nodeType="afterEffect">
                                  <p:stCondLst>
                                    <p:cond delay="0"/>
                                  </p:stCondLst>
                                  <p:childTnLst>
                                    <p:animMotion origin="layout" path="M -0.21649 0.00741 L -0.22274 0.22037 " pathEditMode="relative" rAng="0" ptsTypes="AA">
                                      <p:cBhvr>
                                        <p:cTn id="105" dur="2000" fill="hold"/>
                                        <p:tgtEl>
                                          <p:spTgt spid="42"/>
                                        </p:tgtEl>
                                        <p:attrNameLst>
                                          <p:attrName>ppt_x</p:attrName>
                                          <p:attrName>ppt_y</p:attrName>
                                        </p:attrNameLst>
                                      </p:cBhvr>
                                      <p:rCtr x="-313000000" y="-2147483648"/>
                                    </p:animMotion>
                                  </p:childTnLst>
                                </p:cTn>
                              </p:par>
                              <p:par>
                                <p:cTn id="106" presetID="42" presetClass="path" presetSubtype="0" accel="50000" decel="50000" fill="hold" nodeType="withEffect">
                                  <p:stCondLst>
                                    <p:cond delay="0"/>
                                  </p:stCondLst>
                                  <p:childTnLst>
                                    <p:animMotion origin="layout" path="M 0.00625 -0.21296 L 0.22274 -0.22037 " pathEditMode="relative" rAng="0" ptsTypes="AA">
                                      <p:cBhvr>
                                        <p:cTn id="107" dur="2000" fill="hold"/>
                                        <p:tgtEl>
                                          <p:spTgt spid="31"/>
                                        </p:tgtEl>
                                        <p:attrNameLst>
                                          <p:attrName>ppt_x</p:attrName>
                                          <p:attrName>ppt_y</p:attrName>
                                        </p:attrNameLst>
                                      </p:cBhvr>
                                      <p:rCtr x="-2147483648" y="-370000000"/>
                                    </p:animMotion>
                                  </p:childTnLst>
                                </p:cTn>
                              </p:par>
                            </p:childTnLst>
                          </p:cTn>
                        </p:par>
                        <p:par>
                          <p:cTn id="108" fill="hold" nodeType="afterGroup">
                            <p:stCondLst>
                              <p:cond delay="4000"/>
                            </p:stCondLst>
                            <p:childTnLst>
                              <p:par>
                                <p:cTn id="109" presetID="1" presetClass="exit" presetSubtype="0" fill="hold" nodeType="afterEffect">
                                  <p:stCondLst>
                                    <p:cond delay="0"/>
                                  </p:stCondLst>
                                  <p:childTnLst>
                                    <p:set>
                                      <p:cBhvr>
                                        <p:cTn id="110" dur="1" fill="hold">
                                          <p:stCondLst>
                                            <p:cond delay="0"/>
                                          </p:stCondLst>
                                        </p:cTn>
                                        <p:tgtEl>
                                          <p:spTgt spid="4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31"/>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49"/>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nodeType="clickEffect">
                                  <p:stCondLst>
                                    <p:cond delay="0"/>
                                  </p:stCondLst>
                                  <p:childTnLst>
                                    <p:set>
                                      <p:cBhvr>
                                        <p:cTn id="128" dur="1" fill="hold">
                                          <p:stCondLst>
                                            <p:cond delay="0"/>
                                          </p:stCondLst>
                                        </p:cTn>
                                        <p:tgtEl>
                                          <p:spTgt spid="32"/>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childTnLst>
                                </p:cTn>
                              </p:par>
                              <p:par>
                                <p:cTn id="133" presetID="42" presetClass="path" presetSubtype="0" accel="50000" decel="50000" fill="hold" grpId="1" nodeType="withEffect">
                                  <p:stCondLst>
                                    <p:cond delay="0"/>
                                  </p:stCondLst>
                                  <p:childTnLst>
                                    <p:animMotion origin="layout" path="M 1.38889E-6 -1.11111E-6 L -0.21372 0.00556 " pathEditMode="relative" rAng="0" ptsTypes="AA">
                                      <p:cBhvr>
                                        <p:cTn id="134" dur="2000" fill="hold"/>
                                        <p:tgtEl>
                                          <p:spTgt spid="9"/>
                                        </p:tgtEl>
                                        <p:attrNameLst>
                                          <p:attrName>ppt_x</p:attrName>
                                          <p:attrName>ppt_y</p:attrName>
                                        </p:attrNameLst>
                                      </p:cBhvr>
                                      <p:rCtr x="-1069400" y="27800"/>
                                    </p:animMotion>
                                  </p:childTnLst>
                                </p:cTn>
                              </p:par>
                            </p:childTnLst>
                          </p:cTn>
                        </p:par>
                        <p:par>
                          <p:cTn id="135" fill="hold" nodeType="afterGroup">
                            <p:stCondLst>
                              <p:cond delay="2000"/>
                            </p:stCondLst>
                            <p:childTnLst>
                              <p:par>
                                <p:cTn id="136" presetID="42" presetClass="path" presetSubtype="0" accel="50000" decel="50000" fill="hold" grpId="2" nodeType="afterEffect">
                                  <p:stCondLst>
                                    <p:cond delay="0"/>
                                  </p:stCondLst>
                                  <p:childTnLst>
                                    <p:animMotion origin="layout" path="M -0.21372 0.00556 L -0.21372 0.29445 " pathEditMode="relative" rAng="0" ptsTypes="AA">
                                      <p:cBhvr>
                                        <p:cTn id="137" dur="2000" fill="hold"/>
                                        <p:tgtEl>
                                          <p:spTgt spid="9"/>
                                        </p:tgtEl>
                                        <p:attrNameLst>
                                          <p:attrName>ppt_x</p:attrName>
                                          <p:attrName>ppt_y</p:attrName>
                                        </p:attrNameLst>
                                      </p:cBhvr>
                                      <p:rCtr x="0" y="1444400"/>
                                    </p:animMotion>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40"/>
                                        </p:tgtEl>
                                        <p:attrNameLst>
                                          <p:attrName>style.visibility</p:attrName>
                                        </p:attrNameLst>
                                      </p:cBhvr>
                                      <p:to>
                                        <p:strVal val="visible"/>
                                      </p:to>
                                    </p:set>
                                  </p:childTnLst>
                                </p:cTn>
                              </p:par>
                              <p:par>
                                <p:cTn id="142" presetID="42" presetClass="path" presetSubtype="0" accel="50000" decel="50000" fill="hold" grpId="1" nodeType="withEffect">
                                  <p:stCondLst>
                                    <p:cond delay="0"/>
                                  </p:stCondLst>
                                  <p:childTnLst>
                                    <p:animMotion origin="layout" path="M 4.44444E-6 7.40741E-7 L -0.22223 0.00741 " pathEditMode="relative" rAng="0" ptsTypes="AA">
                                      <p:cBhvr>
                                        <p:cTn id="143" dur="2000" fill="hold"/>
                                        <p:tgtEl>
                                          <p:spTgt spid="40"/>
                                        </p:tgtEl>
                                        <p:attrNameLst>
                                          <p:attrName>ppt_x</p:attrName>
                                          <p:attrName>ppt_y</p:attrName>
                                        </p:attrNameLst>
                                      </p:cBhvr>
                                      <p:rCtr x="-1111100" y="37000"/>
                                    </p:animMotion>
                                  </p:childTnLst>
                                </p:cTn>
                              </p:par>
                            </p:childTnLst>
                          </p:cTn>
                        </p:par>
                        <p:par>
                          <p:cTn id="144" fill="hold" nodeType="afterGroup">
                            <p:stCondLst>
                              <p:cond delay="2000"/>
                            </p:stCondLst>
                            <p:childTnLst>
                              <p:par>
                                <p:cTn id="145" presetID="42" presetClass="path" presetSubtype="0" accel="50000" decel="50000" fill="hold" grpId="2" nodeType="afterEffect">
                                  <p:stCondLst>
                                    <p:cond delay="0"/>
                                  </p:stCondLst>
                                  <p:childTnLst>
                                    <p:animMotion origin="layout" path="M -0.22223 0.0074 L -0.22223 0.36967 " pathEditMode="relative" rAng="0" ptsTypes="AA">
                                      <p:cBhvr>
                                        <p:cTn id="146" dur="2000" fill="hold"/>
                                        <p:tgtEl>
                                          <p:spTgt spid="40"/>
                                        </p:tgtEl>
                                        <p:attrNameLst>
                                          <p:attrName>ppt_x</p:attrName>
                                          <p:attrName>ppt_y</p:attrName>
                                        </p:attrNameLst>
                                      </p:cBhvr>
                                      <p:rCtr x="0" y="18102"/>
                                    </p:animMotion>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0"/>
                                        </p:tgtEl>
                                        <p:attrNameLst>
                                          <p:attrName>style.visibility</p:attrName>
                                        </p:attrNameLst>
                                      </p:cBhvr>
                                      <p:to>
                                        <p:strVal val="visible"/>
                                      </p:to>
                                    </p:set>
                                  </p:childTnLst>
                                </p:cTn>
                              </p:par>
                              <p:par>
                                <p:cTn id="151" presetID="42" presetClass="path" presetSubtype="0" accel="50000" decel="50000" fill="hold" grpId="1" nodeType="withEffect">
                                  <p:stCondLst>
                                    <p:cond delay="0"/>
                                  </p:stCondLst>
                                  <p:childTnLst>
                                    <p:animMotion origin="layout" path="M 0.00834 -2.22222E-6 L -0.22083 -0.00555 " pathEditMode="relative" rAng="0" ptsTypes="AA">
                                      <p:cBhvr>
                                        <p:cTn id="152" dur="2000" fill="hold"/>
                                        <p:tgtEl>
                                          <p:spTgt spid="50"/>
                                        </p:tgtEl>
                                        <p:attrNameLst>
                                          <p:attrName>ppt_x</p:attrName>
                                          <p:attrName>ppt_y</p:attrName>
                                        </p:attrNameLst>
                                      </p:cBhvr>
                                      <p:rCtr x="-1145800" y="-27800"/>
                                    </p:animMotion>
                                  </p:childTnLst>
                                </p:cTn>
                              </p:par>
                            </p:childTnLst>
                          </p:cTn>
                        </p:par>
                        <p:par>
                          <p:cTn id="153" fill="hold" nodeType="afterGroup">
                            <p:stCondLst>
                              <p:cond delay="2000"/>
                            </p:stCondLst>
                            <p:childTnLst>
                              <p:par>
                                <p:cTn id="154" presetID="42" presetClass="path" presetSubtype="0" accel="50000" decel="50000" fill="hold" grpId="2" nodeType="afterEffect">
                                  <p:stCondLst>
                                    <p:cond delay="0"/>
                                  </p:stCondLst>
                                  <p:childTnLst>
                                    <p:animMotion origin="layout" path="M -0.22084 -0.00486 L -0.22084 0.39769 " pathEditMode="relative" rAng="0" ptsTypes="AA">
                                      <p:cBhvr>
                                        <p:cTn id="155" dur="2000" fill="hold"/>
                                        <p:tgtEl>
                                          <p:spTgt spid="50"/>
                                        </p:tgtEl>
                                        <p:attrNameLst>
                                          <p:attrName>ppt_x</p:attrName>
                                          <p:attrName>ppt_y</p:attrName>
                                        </p:attrNameLst>
                                      </p:cBhvr>
                                      <p:rCtr x="0" y="2011600"/>
                                    </p:animMotion>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childTnLst>
                                </p:cTn>
                              </p:par>
                              <p:par>
                                <p:cTn id="160" presetID="42" presetClass="path" presetSubtype="0" accel="50000" decel="50000" fill="hold" grpId="1" nodeType="withEffect">
                                  <p:stCondLst>
                                    <p:cond delay="0"/>
                                  </p:stCondLst>
                                  <p:childTnLst>
                                    <p:animMotion origin="layout" path="M 5E-6 -0.00186 L -0.21355 0.0125 " pathEditMode="relative" rAng="0" ptsTypes="AA">
                                      <p:cBhvr>
                                        <p:cTn id="161" dur="2000" fill="hold"/>
                                        <p:tgtEl>
                                          <p:spTgt spid="51"/>
                                        </p:tgtEl>
                                        <p:attrNameLst>
                                          <p:attrName>ppt_x</p:attrName>
                                          <p:attrName>ppt_y</p:attrName>
                                        </p:attrNameLst>
                                      </p:cBhvr>
                                      <p:rCtr x="-1067700" y="71800"/>
                                    </p:animMotion>
                                  </p:childTnLst>
                                </p:cTn>
                              </p:par>
                            </p:childTnLst>
                          </p:cTn>
                        </p:par>
                        <p:par>
                          <p:cTn id="162" fill="hold" nodeType="afterGroup">
                            <p:stCondLst>
                              <p:cond delay="2000"/>
                            </p:stCondLst>
                            <p:childTnLst>
                              <p:par>
                                <p:cTn id="163" presetID="42" presetClass="path" presetSubtype="0" accel="50000" decel="50000" fill="hold" grpId="2" nodeType="afterEffect">
                                  <p:stCondLst>
                                    <p:cond delay="0"/>
                                  </p:stCondLst>
                                  <p:childTnLst>
                                    <p:animMotion origin="layout" path="M -0.21355 0.0125 L -0.21355 0.45254 " pathEditMode="relative" rAng="0" ptsTypes="AA">
                                      <p:cBhvr>
                                        <p:cTn id="164" dur="2000" fill="hold"/>
                                        <p:tgtEl>
                                          <p:spTgt spid="51"/>
                                        </p:tgtEl>
                                        <p:attrNameLst>
                                          <p:attrName>ppt_x</p:attrName>
                                          <p:attrName>ppt_y</p:attrName>
                                        </p:attrNameLst>
                                      </p:cBhvr>
                                      <p:rCtr x="0" y="21991"/>
                                    </p:animMotion>
                                  </p:childTnLst>
                                </p:cTn>
                              </p:par>
                            </p:childTnLst>
                          </p:cTn>
                        </p:par>
                      </p:childTnLst>
                    </p:cTn>
                  </p:par>
                  <p:par>
                    <p:cTn id="165" fill="hold" nodeType="clickPar">
                      <p:stCondLst>
                        <p:cond delay="indefinite"/>
                      </p:stCondLst>
                      <p:childTnLst>
                        <p:par>
                          <p:cTn id="166" fill="hold" nodeType="withGroup">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3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4"/>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nodeType="clickEffect">
                                  <p:stCondLst>
                                    <p:cond delay="0"/>
                                  </p:stCondLst>
                                  <p:childTnLst>
                                    <p:set>
                                      <p:cBhvr>
                                        <p:cTn id="178" dur="1" fill="hold">
                                          <p:stCondLst>
                                            <p:cond delay="0"/>
                                          </p:stCondLst>
                                        </p:cTn>
                                        <p:tgtEl>
                                          <p:spTgt spid="5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childTnLst>
                                </p:cTn>
                              </p:par>
                              <p:par>
                                <p:cTn id="181" presetID="6" presetClass="emph" presetSubtype="0" fill="hold" nodeType="withEffect">
                                  <p:stCondLst>
                                    <p:cond delay="0"/>
                                  </p:stCondLst>
                                  <p:childTnLst>
                                    <p:animScale>
                                      <p:cBhvr>
                                        <p:cTn id="182" dur="2000" fill="hold"/>
                                        <p:tgtEl>
                                          <p:spTgt spid="53"/>
                                        </p:tgtEl>
                                      </p:cBhvr>
                                      <p:by x="150000" y="150000"/>
                                    </p:animScale>
                                  </p:childTnLst>
                                </p:cTn>
                              </p:par>
                              <p:par>
                                <p:cTn id="183" presetID="8" presetClass="emph" presetSubtype="0" repeatCount="5000" fill="hold" grpId="1" nodeType="withEffect">
                                  <p:stCondLst>
                                    <p:cond delay="0"/>
                                  </p:stCondLst>
                                  <p:childTnLst>
                                    <p:animRot by="21600000">
                                      <p:cBhvr>
                                        <p:cTn id="184" dur="2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26" grpId="0" animBg="1"/>
      <p:bldP spid="30" grpId="0" animBg="1"/>
      <p:bldP spid="38" grpId="0" animBg="1"/>
      <p:bldP spid="35" grpId="0" animBg="1"/>
      <p:bldP spid="9" grpId="0" animBg="1"/>
      <p:bldP spid="9" grpId="1" animBg="1"/>
      <p:bldP spid="9" grpId="2" animBg="1"/>
      <p:bldP spid="50" grpId="0" animBg="1"/>
      <p:bldP spid="50" grpId="1" animBg="1"/>
      <p:bldP spid="50" grpId="2" animBg="1"/>
      <p:bldP spid="51" grpId="0" animBg="1"/>
      <p:bldP spid="51" grpId="1" animBg="1"/>
      <p:bldP spid="51" grpId="2" animBg="1"/>
      <p:bldP spid="40" grpId="0" animBg="1"/>
      <p:bldP spid="40" grpId="1" animBg="1"/>
      <p:bldP spid="40" grpId="2" animBg="1"/>
      <p:bldP spid="2" grpId="0" animBg="1"/>
      <p:bldP spid="36" grpId="0" animBg="1"/>
      <p:bldP spid="43" grpId="0" animBg="1"/>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28600" y="1233488"/>
            <a:ext cx="8686800" cy="1210774"/>
          </a:xfrm>
        </p:spPr>
        <p:txBody>
          <a:bodyPr/>
          <a:lstStyle/>
          <a:p>
            <a:pPr marL="0" indent="0">
              <a:buNone/>
            </a:pPr>
            <a:r>
              <a:rPr lang="en-US" sz="1400" b="1" dirty="0"/>
              <a:t>Product Control: </a:t>
            </a:r>
          </a:p>
          <a:p>
            <a:r>
              <a:rPr lang="en-US" sz="1400" dirty="0"/>
              <a:t>Product control are a team responsible for the accounting and financial reporting of a trading desk</a:t>
            </a:r>
          </a:p>
          <a:p>
            <a:r>
              <a:rPr lang="en-US" sz="1400" dirty="0"/>
              <a:t>It is responsible for monitoring of trades in portfolios, and act as a primary control function</a:t>
            </a:r>
          </a:p>
          <a:p>
            <a:r>
              <a:rPr lang="en-US" sz="1400" dirty="0"/>
              <a:t>Monitor trading activity to ensure it is within a specified </a:t>
            </a:r>
            <a:r>
              <a:rPr lang="en-US" sz="1400" dirty="0" smtClean="0"/>
              <a:t>remit</a:t>
            </a:r>
            <a:endParaRPr lang="en-US" sz="1400" dirty="0"/>
          </a:p>
        </p:txBody>
      </p:sp>
      <p:sp>
        <p:nvSpPr>
          <p:cNvPr id="103426" name="Title 1"/>
          <p:cNvSpPr>
            <a:spLocks noGrp="1"/>
          </p:cNvSpPr>
          <p:nvPr>
            <p:ph type="title"/>
          </p:nvPr>
        </p:nvSpPr>
        <p:spPr/>
        <p:txBody>
          <a:bodyPr/>
          <a:lstStyle/>
          <a:p>
            <a:r>
              <a:rPr lang="en-US" altLang="en-US" smtClean="0"/>
              <a:t>Product Control</a:t>
            </a:r>
            <a:endParaRPr lang="en-IN" altLang="en-US" dirty="0" smtClean="0"/>
          </a:p>
        </p:txBody>
      </p:sp>
      <p:sp>
        <p:nvSpPr>
          <p:cNvPr id="103427" name="Rectangle 7"/>
          <p:cNvSpPr>
            <a:spLocks noChangeArrowheads="1"/>
          </p:cNvSpPr>
          <p:nvPr/>
        </p:nvSpPr>
        <p:spPr bwMode="auto">
          <a:xfrm>
            <a:off x="0" y="327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66566" name="Picture 3" descr="C:\Users\sachin.makad\Pictures\pc2.jpg"/>
          <p:cNvPicPr>
            <a:picLocks noChangeArrowheads="1"/>
          </p:cNvPicPr>
          <p:nvPr/>
        </p:nvPicPr>
        <p:blipFill>
          <a:blip r:embed="rId2">
            <a:extLst/>
          </a:blip>
          <a:srcRect/>
          <a:stretch>
            <a:fillRect/>
          </a:stretch>
        </p:blipFill>
        <p:spPr bwMode="auto">
          <a:xfrm>
            <a:off x="3717663" y="2433632"/>
            <a:ext cx="1709928" cy="135071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66567" name="Picture 4" descr="C:\Users\sachin.makad\Pictures\pc.jpg"/>
          <p:cNvPicPr>
            <a:picLocks noChangeAspect="1" noChangeArrowheads="1"/>
          </p:cNvPicPr>
          <p:nvPr/>
        </p:nvPicPr>
        <p:blipFill>
          <a:blip r:embed="rId3">
            <a:extLst/>
          </a:blip>
          <a:srcRect/>
          <a:stretch>
            <a:fillRect/>
          </a:stretch>
        </p:blipFill>
        <p:spPr bwMode="auto">
          <a:xfrm>
            <a:off x="230043" y="2433632"/>
            <a:ext cx="1709738" cy="135071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66568" name="Picture 5" descr="C:\Users\sachin.makad\Pictures\cp4.jpg"/>
          <p:cNvPicPr>
            <a:picLocks noChangeArrowheads="1"/>
          </p:cNvPicPr>
          <p:nvPr/>
        </p:nvPicPr>
        <p:blipFill>
          <a:blip r:embed="rId4">
            <a:extLst/>
          </a:blip>
          <a:srcRect/>
          <a:stretch>
            <a:fillRect/>
          </a:stretch>
        </p:blipFill>
        <p:spPr bwMode="auto">
          <a:xfrm>
            <a:off x="7205472" y="2433632"/>
            <a:ext cx="1709928" cy="135071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0" name="Flowchart: Merge 9">
            <a:hlinkClick r:id="rId5"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19" name="Text Placeholder 12"/>
          <p:cNvSpPr txBox="1">
            <a:spLocks/>
          </p:cNvSpPr>
          <p:nvPr/>
        </p:nvSpPr>
        <p:spPr>
          <a:xfrm>
            <a:off x="228600" y="3837094"/>
            <a:ext cx="8686800" cy="256032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b="1" dirty="0" smtClean="0"/>
              <a:t>What does a product controller do?</a:t>
            </a:r>
          </a:p>
          <a:p>
            <a:r>
              <a:rPr lang="en-US" sz="1400" dirty="0" smtClean="0"/>
              <a:t>Work in close contact with front office and its traders, risk and valuation units </a:t>
            </a:r>
          </a:p>
          <a:p>
            <a:r>
              <a:rPr lang="en-US" sz="1400" dirty="0" smtClean="0"/>
              <a:t>Exposure to investment banking products allowing to understand why and how banks trades on daily basis</a:t>
            </a:r>
          </a:p>
          <a:p>
            <a:pPr marL="0" indent="0">
              <a:buFont typeface="Wingdings" pitchFamily="2" charset="2"/>
              <a:buNone/>
            </a:pPr>
            <a:r>
              <a:rPr lang="en-US" sz="1400" b="1" dirty="0" smtClean="0"/>
              <a:t>Why are product controllers needed?</a:t>
            </a:r>
          </a:p>
          <a:p>
            <a:r>
              <a:rPr lang="en-US" sz="1400" dirty="0" smtClean="0"/>
              <a:t>Trades go into a profit or loss which has to be assessed daily for abnormalities called 'breaks'</a:t>
            </a:r>
          </a:p>
          <a:p>
            <a:r>
              <a:rPr lang="en-US" sz="1400" dirty="0" smtClean="0"/>
              <a:t>Analyze the figures on the P&amp;L for risk and market trends as well as product performance</a:t>
            </a:r>
          </a:p>
          <a:p>
            <a:r>
              <a:rPr lang="en-US" sz="1400" dirty="0" smtClean="0"/>
              <a:t>It is in both parties interest to ensure there is a good relationship between the controller and the trader</a:t>
            </a:r>
          </a:p>
          <a:p>
            <a:r>
              <a:rPr lang="en-US" sz="1400" dirty="0" smtClean="0"/>
              <a:t>To ensure trader is credited their correct earnings and provide the trader with correct analysis</a:t>
            </a:r>
            <a:endParaRPr lang="en-US" sz="1400" dirty="0"/>
          </a:p>
        </p:txBody>
      </p:sp>
    </p:spTree>
    <p:extLst>
      <p:ext uri="{BB962C8B-B14F-4D97-AF65-F5344CB8AC3E}">
        <p14:creationId xmlns:p14="http://schemas.microsoft.com/office/powerpoint/2010/main" val="3592441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28600" y="1233488"/>
            <a:ext cx="8686800" cy="947004"/>
          </a:xfrm>
        </p:spPr>
        <p:txBody>
          <a:bodyPr/>
          <a:lstStyle/>
          <a:p>
            <a:pPr marL="0" indent="0">
              <a:buNone/>
            </a:pPr>
            <a:r>
              <a:rPr lang="en-US" sz="1400" b="1" dirty="0"/>
              <a:t>Financial </a:t>
            </a:r>
            <a:r>
              <a:rPr lang="en-US" sz="1400" b="1" dirty="0" smtClean="0"/>
              <a:t>Controls:</a:t>
            </a:r>
            <a:endParaRPr lang="en-US" sz="1400" b="1" dirty="0"/>
          </a:p>
          <a:p>
            <a:r>
              <a:rPr lang="en-US" sz="1400" dirty="0"/>
              <a:t>Policies and procedures put into place to track, manage and report its financial transactions </a:t>
            </a:r>
          </a:p>
          <a:p>
            <a:r>
              <a:rPr lang="en-US" sz="1400" dirty="0"/>
              <a:t>It includes income statements, cash flow statements, accounting systems &amp; operating </a:t>
            </a:r>
            <a:r>
              <a:rPr lang="en-US" sz="1400" dirty="0" smtClean="0"/>
              <a:t>ratios</a:t>
            </a:r>
          </a:p>
        </p:txBody>
      </p:sp>
      <p:sp>
        <p:nvSpPr>
          <p:cNvPr id="104450" name="Title 1"/>
          <p:cNvSpPr>
            <a:spLocks noGrp="1"/>
          </p:cNvSpPr>
          <p:nvPr>
            <p:ph type="title"/>
          </p:nvPr>
        </p:nvSpPr>
        <p:spPr/>
        <p:txBody>
          <a:bodyPr/>
          <a:lstStyle/>
          <a:p>
            <a:r>
              <a:rPr lang="en-US" altLang="en-US" smtClean="0"/>
              <a:t>Financial Control</a:t>
            </a:r>
            <a:endParaRPr lang="en-IN" altLang="en-US" dirty="0" smtClean="0"/>
          </a:p>
        </p:txBody>
      </p:sp>
      <p:sp>
        <p:nvSpPr>
          <p:cNvPr id="104451" name="Rectangle 7"/>
          <p:cNvSpPr>
            <a:spLocks noChangeArrowheads="1"/>
          </p:cNvSpPr>
          <p:nvPr/>
        </p:nvSpPr>
        <p:spPr bwMode="auto">
          <a:xfrm>
            <a:off x="0" y="35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4452" name="Picture 11" descr="Diagram showing the internal control process. From top to bottom this includes monitoring, control activities, risk assessment, and control environment. Information and communication flows through each of these ar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661" y="2664802"/>
            <a:ext cx="2679090" cy="262816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Flowchart: Merge 7">
            <a:hlinkClick r:id="rId3"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17" name="Text Placeholder 12"/>
          <p:cNvSpPr txBox="1">
            <a:spLocks/>
          </p:cNvSpPr>
          <p:nvPr/>
        </p:nvSpPr>
        <p:spPr>
          <a:xfrm>
            <a:off x="228600" y="2121529"/>
            <a:ext cx="6006061" cy="4250696"/>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400" dirty="0" smtClean="0"/>
              <a:t>Proper financial control is associated with the following advantages:</a:t>
            </a:r>
          </a:p>
          <a:p>
            <a:pPr marL="0" indent="0">
              <a:buFont typeface="Wingdings" pitchFamily="2" charset="2"/>
              <a:buNone/>
            </a:pPr>
            <a:r>
              <a:rPr lang="en-US" sz="1400" b="1" dirty="0" smtClean="0"/>
              <a:t>Guide for Future Activities:</a:t>
            </a:r>
          </a:p>
          <a:p>
            <a:r>
              <a:rPr lang="en-US" sz="1400" dirty="0" smtClean="0"/>
              <a:t>Provides guidance to finance manager about how to perform a financial activity</a:t>
            </a:r>
          </a:p>
          <a:p>
            <a:pPr marL="0" indent="0">
              <a:buFont typeface="Wingdings" pitchFamily="2" charset="2"/>
              <a:buNone/>
            </a:pPr>
            <a:r>
              <a:rPr lang="en-US" sz="1400" b="1" dirty="0" smtClean="0"/>
              <a:t>Controlling Finance:</a:t>
            </a:r>
          </a:p>
          <a:p>
            <a:r>
              <a:rPr lang="en-US" sz="1400" dirty="0" smtClean="0"/>
              <a:t>Provides tools to check actual with standard performance; to take appro­priate measures in case of deviations</a:t>
            </a:r>
          </a:p>
          <a:p>
            <a:pPr marL="0" indent="0">
              <a:buFont typeface="Wingdings" pitchFamily="2" charset="2"/>
              <a:buNone/>
            </a:pPr>
            <a:r>
              <a:rPr lang="en-US" sz="1400" b="1" dirty="0" smtClean="0"/>
              <a:t>Increases Managerial Efficiency: </a:t>
            </a:r>
          </a:p>
          <a:p>
            <a:r>
              <a:rPr lang="en-US" sz="1400" dirty="0" smtClean="0"/>
              <a:t>Ensure proper financial discipline in an orga­nization. It also ensures optimal utilization of resources.</a:t>
            </a:r>
          </a:p>
          <a:p>
            <a:pPr marL="0" indent="0">
              <a:buFont typeface="Wingdings" pitchFamily="2" charset="2"/>
              <a:buNone/>
            </a:pPr>
            <a:r>
              <a:rPr lang="en-US" sz="1400" b="1" dirty="0" smtClean="0"/>
              <a:t>Ascertaining Adequate Capital: </a:t>
            </a:r>
          </a:p>
          <a:p>
            <a:r>
              <a:rPr lang="en-US" sz="1400" dirty="0" smtClean="0"/>
              <a:t>Ascertain adequate amount of capital; problems associated with under/over capitalization can be avoided</a:t>
            </a:r>
          </a:p>
          <a:p>
            <a:pPr marL="0" indent="0">
              <a:buFont typeface="Wingdings" pitchFamily="2" charset="2"/>
              <a:buNone/>
            </a:pPr>
            <a:r>
              <a:rPr lang="en-US" sz="1400" b="1" dirty="0" smtClean="0"/>
              <a:t>Maintenance of Financial Stability: </a:t>
            </a:r>
          </a:p>
          <a:p>
            <a:r>
              <a:rPr lang="en-US" sz="1400" dirty="0" smtClean="0"/>
              <a:t>Increases productivity and efficiency of the concern; thereby increases the financial strength of the concern</a:t>
            </a:r>
            <a:endParaRPr lang="en-US" sz="1400" dirty="0"/>
          </a:p>
        </p:txBody>
      </p:sp>
    </p:spTree>
    <p:extLst>
      <p:ext uri="{BB962C8B-B14F-4D97-AF65-F5344CB8AC3E}">
        <p14:creationId xmlns:p14="http://schemas.microsoft.com/office/powerpoint/2010/main" val="2834673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6356838" cy="5121592"/>
          </a:xfrm>
        </p:spPr>
        <p:txBody>
          <a:bodyPr/>
          <a:lstStyle/>
          <a:p>
            <a:pPr marL="0" indent="0">
              <a:buNone/>
            </a:pPr>
            <a:r>
              <a:rPr lang="en-US" sz="1400" b="1" dirty="0"/>
              <a:t>The Emergency Economic Stabilization Act of 2008:</a:t>
            </a:r>
          </a:p>
          <a:p>
            <a:r>
              <a:rPr lang="en-US" sz="1400" b="1" dirty="0" smtClean="0"/>
              <a:t>When</a:t>
            </a:r>
            <a:r>
              <a:rPr lang="en-US" sz="1400" dirty="0"/>
              <a:t>: October 3, 2008,</a:t>
            </a:r>
          </a:p>
          <a:p>
            <a:pPr>
              <a:spcAft>
                <a:spcPts val="2400"/>
              </a:spcAft>
            </a:pPr>
            <a:r>
              <a:rPr lang="en-US" sz="1400" b="1" dirty="0" smtClean="0"/>
              <a:t>Why</a:t>
            </a:r>
            <a:r>
              <a:rPr lang="en-US" sz="1400" dirty="0"/>
              <a:t>: commonly referred to as a bailout of the U.S. financial system, is a law enacted in response to the subprime mortgage crisis authorizing the United States Secretary of the Treasury to spend up to US$700 billion to purchase distressed assets, especially mortgage-backed securities, and make capital injections into banks</a:t>
            </a:r>
          </a:p>
          <a:p>
            <a:pPr marL="0" indent="0">
              <a:buNone/>
            </a:pPr>
            <a:r>
              <a:rPr lang="en-US" sz="1400" b="1" dirty="0" smtClean="0"/>
              <a:t>Foreign </a:t>
            </a:r>
            <a:r>
              <a:rPr lang="en-US" sz="1400" b="1" dirty="0"/>
              <a:t>Account Tax Compliance Act (FATCA):</a:t>
            </a:r>
          </a:p>
          <a:p>
            <a:r>
              <a:rPr lang="en-US" sz="1400" b="1" dirty="0" smtClean="0"/>
              <a:t>When</a:t>
            </a:r>
            <a:r>
              <a:rPr lang="en-US" sz="1400" dirty="0"/>
              <a:t>: FATCA is effective 1 January 2013 for US financial institutions and 1 January 2014 for foreign (non-US) financial institutions (FFIs)</a:t>
            </a:r>
          </a:p>
          <a:p>
            <a:r>
              <a:rPr lang="en-US" sz="1400" b="1" dirty="0" smtClean="0"/>
              <a:t>Why</a:t>
            </a:r>
            <a:r>
              <a:rPr lang="en-US" sz="1400" dirty="0" smtClean="0"/>
              <a:t>: </a:t>
            </a:r>
            <a:r>
              <a:rPr lang="en-US" sz="1400" dirty="0"/>
              <a:t>Designed to prevent US taxpayers from avoiding tax by investing through non-US financial institutions and offshore investment vehicles</a:t>
            </a:r>
            <a:r>
              <a:rPr lang="en-US" sz="1400" dirty="0" smtClean="0"/>
              <a:t>.</a:t>
            </a:r>
            <a:endParaRPr lang="en-US" sz="1400" dirty="0"/>
          </a:p>
        </p:txBody>
      </p:sp>
      <p:sp>
        <p:nvSpPr>
          <p:cNvPr id="10649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anchorCtr="0" compatLnSpc="1">
            <a:prstTxWarp prst="textNoShape">
              <a:avLst/>
            </a:prstTxWarp>
          </a:bodyPr>
          <a:lstStyle/>
          <a:p>
            <a:r>
              <a:rPr lang="en-US" altLang="en-US" dirty="0" smtClean="0">
                <a:latin typeface="Georgia" panose="02040502050405020303" pitchFamily="18" charset="0"/>
              </a:rPr>
              <a:t>Taxation</a:t>
            </a:r>
            <a:endParaRPr lang="en-IN" altLang="en-US" dirty="0" smtClean="0">
              <a:latin typeface="Georgia" panose="02040502050405020303" pitchFamily="18" charset="0"/>
            </a:endParaRPr>
          </a:p>
        </p:txBody>
      </p:sp>
      <p:sp>
        <p:nvSpPr>
          <p:cNvPr id="106499" name="Rectangle 7"/>
          <p:cNvSpPr>
            <a:spLocks noChangeArrowheads="1"/>
          </p:cNvSpPr>
          <p:nvPr/>
        </p:nvSpPr>
        <p:spPr bwMode="auto">
          <a:xfrm>
            <a:off x="0" y="368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6500" name="Rectangle 2"/>
          <p:cNvSpPr>
            <a:spLocks noChangeArrowheads="1"/>
          </p:cNvSpPr>
          <p:nvPr/>
        </p:nvSpPr>
        <p:spPr bwMode="auto">
          <a:xfrm>
            <a:off x="0" y="368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6501" name="Picture 4" descr="http://ts1.mm.bing.net/th?&amp;id=JN.fEfx3PJ/mk03ECSfZ8oJoQ&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189" y="1238250"/>
            <a:ext cx="1428750" cy="13049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6502" name="Picture 6" descr="http://ts1.mm.bing.net/th?&amp;id=JN.UCw6KJisMXvhFsdIF1V4gQ&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189" y="2614083"/>
            <a:ext cx="1428750" cy="13208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6503" name="Picture 9" descr="http://ts1.mm.bing.net/th?&amp;id=JN.pigPSp3vU0So7C/mK4if/g&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189" y="4005791"/>
            <a:ext cx="1428750" cy="9525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6504" name="Picture 11" descr="http://ts1.mm.bing.net/th?&amp;id=JN.R/xhHj7QzwYLlF401NCROQ&amp;w=300&amp;h=300&amp;c=0&amp;pid=1.9&amp;rs=0&amp;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189" y="5029200"/>
            <a:ext cx="1428750" cy="13430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1" name="Flowchart: Merge 10">
            <a:hlinkClick r:id="rId6"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41962500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593751" y="2488752"/>
            <a:ext cx="3321649" cy="1747508"/>
          </a:xfrm>
          <a:prstGeom prst="rect">
            <a:avLst/>
          </a:prstGeom>
          <a:solidFill>
            <a:schemeClr val="bg1">
              <a:lumMod val="85000"/>
            </a:schemeClr>
          </a:solidFill>
          <a:ln>
            <a:noFill/>
          </a:ln>
          <a:effectLst/>
        </p:spPr>
        <p:style>
          <a:lnRef idx="3">
            <a:schemeClr val="accent1"/>
          </a:lnRef>
          <a:fillRef idx="0">
            <a:schemeClr val="accent1"/>
          </a:fillRef>
          <a:effectRef idx="2">
            <a:schemeClr val="accent1"/>
          </a:effectRef>
          <a:fontRef idx="minor">
            <a:schemeClr val="tx1"/>
          </a:fontRef>
        </p:style>
        <p:txBody>
          <a:bodyPr lIns="1920240" rtlCol="0" anchor="ctr"/>
          <a:lstStyle/>
          <a:p>
            <a:pPr algn="ctr"/>
            <a:r>
              <a:rPr lang="en-US" altLang="en-US" sz="1200" dirty="0">
                <a:latin typeface="Arial" panose="020B0604020202020204" pitchFamily="34" charset="0"/>
                <a:cs typeface="Arial" panose="020B0604020202020204" pitchFamily="34" charset="0"/>
              </a:rPr>
              <a:t>Supplements to ISDA Master Agreement between two </a:t>
            </a:r>
            <a:r>
              <a:rPr lang="en-US" altLang="en-US" sz="1200" dirty="0" smtClean="0">
                <a:latin typeface="Arial" panose="020B0604020202020204" pitchFamily="34" charset="0"/>
                <a:cs typeface="Arial" panose="020B0604020202020204" pitchFamily="34" charset="0"/>
              </a:rPr>
              <a:t>counterparties</a:t>
            </a:r>
            <a:endParaRPr lang="en-US" altLang="en-US" sz="1200" dirty="0">
              <a:latin typeface="Arial" panose="020B0604020202020204" pitchFamily="34" charset="0"/>
              <a:cs typeface="Arial" panose="020B0604020202020204" pitchFamily="34" charset="0"/>
            </a:endParaRPr>
          </a:p>
        </p:txBody>
      </p:sp>
      <p:sp>
        <p:nvSpPr>
          <p:cNvPr id="22" name="Rectangle 21"/>
          <p:cNvSpPr/>
          <p:nvPr/>
        </p:nvSpPr>
        <p:spPr>
          <a:xfrm>
            <a:off x="5593751" y="4424214"/>
            <a:ext cx="3321649" cy="457200"/>
          </a:xfrm>
          <a:prstGeom prst="rect">
            <a:avLst/>
          </a:prstGeom>
          <a:solidFill>
            <a:schemeClr val="bg1">
              <a:lumMod val="85000"/>
            </a:schemeClr>
          </a:solidFill>
          <a:ln>
            <a:noFill/>
          </a:ln>
          <a:effectLst/>
        </p:spPr>
        <p:style>
          <a:lnRef idx="3">
            <a:schemeClr val="accent5"/>
          </a:lnRef>
          <a:fillRef idx="0">
            <a:schemeClr val="accent5"/>
          </a:fillRef>
          <a:effectRef idx="2">
            <a:schemeClr val="accent5"/>
          </a:effectRef>
          <a:fontRef idx="minor">
            <a:schemeClr val="tx1"/>
          </a:fontRef>
        </p:style>
        <p:txBody>
          <a:bodyPr lIns="1920240" rtlCol="0" anchor="ctr"/>
          <a:lstStyle/>
          <a:p>
            <a:pPr algn="ctr" eaLnBrk="1" hangingPunct="1"/>
            <a:r>
              <a:rPr lang="en-US" altLang="en-US" sz="1200" dirty="0">
                <a:latin typeface="Arial" pitchFamily="34" charset="0"/>
                <a:cs typeface="Arial" panose="020B0604020202020204" pitchFamily="34" charset="0"/>
              </a:rPr>
              <a:t>Applicable Industry wide</a:t>
            </a:r>
          </a:p>
        </p:txBody>
      </p:sp>
      <p:sp>
        <p:nvSpPr>
          <p:cNvPr id="23" name="Rectangle 22"/>
          <p:cNvSpPr/>
          <p:nvPr/>
        </p:nvSpPr>
        <p:spPr>
          <a:xfrm>
            <a:off x="5608823" y="5069369"/>
            <a:ext cx="3294764" cy="1102352"/>
          </a:xfrm>
          <a:prstGeom prst="rect">
            <a:avLst/>
          </a:prstGeom>
          <a:solidFill>
            <a:schemeClr val="bg1">
              <a:lumMod val="85000"/>
            </a:schemeClr>
          </a:solidFill>
          <a:ln>
            <a:noFill/>
          </a:ln>
          <a:effectLst/>
        </p:spPr>
        <p:style>
          <a:lnRef idx="3">
            <a:schemeClr val="accent6"/>
          </a:lnRef>
          <a:fillRef idx="0">
            <a:schemeClr val="accent6"/>
          </a:fillRef>
          <a:effectRef idx="2">
            <a:schemeClr val="accent6"/>
          </a:effectRef>
          <a:fontRef idx="minor">
            <a:schemeClr val="tx1"/>
          </a:fontRef>
        </p:style>
        <p:txBody>
          <a:bodyPr lIns="1920240" rtlCol="0" anchor="ctr"/>
          <a:lstStyle/>
          <a:p>
            <a:pPr lvl="0" algn="ctr" eaLnBrk="1" hangingPunct="1"/>
            <a:r>
              <a:rPr lang="en-US" altLang="en-US" sz="1200" dirty="0">
                <a:latin typeface="Arial" pitchFamily="34" charset="0"/>
                <a:cs typeface="Arial" pitchFamily="34" charset="0"/>
              </a:rPr>
              <a:t>Trade specific agreements governed by ISDA Master Agreement</a:t>
            </a:r>
          </a:p>
        </p:txBody>
      </p:sp>
      <p:sp>
        <p:nvSpPr>
          <p:cNvPr id="24" name="Text Placeholder 1"/>
          <p:cNvSpPr>
            <a:spLocks noGrp="1"/>
          </p:cNvSpPr>
          <p:nvPr>
            <p:ph type="body" sz="quarter" idx="10"/>
          </p:nvPr>
        </p:nvSpPr>
        <p:spPr>
          <a:xfrm>
            <a:off x="228600" y="1233488"/>
            <a:ext cx="5298711" cy="5121592"/>
          </a:xfrm>
        </p:spPr>
        <p:txBody>
          <a:bodyPr/>
          <a:lstStyle/>
          <a:p>
            <a:pPr marL="0" indent="0">
              <a:spcAft>
                <a:spcPts val="400"/>
              </a:spcAft>
              <a:buNone/>
            </a:pPr>
            <a:r>
              <a:rPr lang="en-US" sz="1200" b="1" dirty="0" smtClean="0"/>
              <a:t>Background:</a:t>
            </a:r>
          </a:p>
          <a:p>
            <a:pPr>
              <a:spcAft>
                <a:spcPts val="400"/>
              </a:spcAft>
            </a:pPr>
            <a:r>
              <a:rPr lang="en-US" sz="1200" dirty="0" smtClean="0"/>
              <a:t>Increased legal risk due to insufficiency or inaccuracy in client data effecting downstream functions</a:t>
            </a:r>
          </a:p>
          <a:p>
            <a:pPr>
              <a:spcAft>
                <a:spcPts val="400"/>
              </a:spcAft>
            </a:pPr>
            <a:r>
              <a:rPr lang="en-US" sz="1200" dirty="0" smtClean="0"/>
              <a:t>Complexity caused by heterogeneous documents:</a:t>
            </a:r>
          </a:p>
          <a:p>
            <a:pPr lvl="1">
              <a:spcAft>
                <a:spcPts val="400"/>
              </a:spcAft>
            </a:pPr>
            <a:r>
              <a:rPr lang="en-US" sz="1200" dirty="0" smtClean="0"/>
              <a:t>Late 1990s to 2000s saw huge growth of bespoke agreements</a:t>
            </a:r>
          </a:p>
          <a:p>
            <a:pPr lvl="1">
              <a:spcAft>
                <a:spcPts val="400"/>
              </a:spcAft>
            </a:pPr>
            <a:r>
              <a:rPr lang="en-US" sz="1200" dirty="0" smtClean="0"/>
              <a:t>Global Financial Crisis (2008)</a:t>
            </a:r>
          </a:p>
          <a:p>
            <a:pPr lvl="1">
              <a:spcAft>
                <a:spcPts val="400"/>
              </a:spcAft>
            </a:pPr>
            <a:r>
              <a:rPr lang="en-US" sz="1200" dirty="0" smtClean="0"/>
              <a:t>Variations in practices and data inaccuracies highlighted</a:t>
            </a:r>
          </a:p>
          <a:p>
            <a:pPr marL="0" indent="0">
              <a:spcAft>
                <a:spcPts val="400"/>
              </a:spcAft>
              <a:buNone/>
            </a:pPr>
            <a:r>
              <a:rPr lang="en-US" sz="1200" b="1" dirty="0" smtClean="0"/>
              <a:t>Solution:</a:t>
            </a:r>
          </a:p>
          <a:p>
            <a:pPr>
              <a:spcAft>
                <a:spcPts val="400"/>
              </a:spcAft>
            </a:pPr>
            <a:r>
              <a:rPr lang="en-US" sz="1200" dirty="0" smtClean="0"/>
              <a:t>Data scrubbing: Record relevant information</a:t>
            </a:r>
          </a:p>
          <a:p>
            <a:pPr>
              <a:spcAft>
                <a:spcPts val="400"/>
              </a:spcAft>
            </a:pPr>
            <a:r>
              <a:rPr lang="en-US" sz="1200" dirty="0" smtClean="0"/>
              <a:t>Data Review: Compare data across various CPs and identify deviations &amp; non-structured clauses</a:t>
            </a:r>
          </a:p>
          <a:p>
            <a:pPr>
              <a:spcAft>
                <a:spcPts val="400"/>
              </a:spcAft>
            </a:pPr>
            <a:r>
              <a:rPr lang="en-US" sz="1200" dirty="0" smtClean="0"/>
              <a:t>Risk identification and assessment: Highlight detailed view of each attribute and the associated risks</a:t>
            </a:r>
          </a:p>
          <a:p>
            <a:pPr marL="0" indent="0">
              <a:spcAft>
                <a:spcPts val="400"/>
              </a:spcAft>
              <a:buNone/>
            </a:pPr>
            <a:r>
              <a:rPr lang="en-US" sz="1200" b="1" dirty="0" smtClean="0"/>
              <a:t>Methods:</a:t>
            </a:r>
          </a:p>
          <a:p>
            <a:pPr>
              <a:spcAft>
                <a:spcPts val="400"/>
              </a:spcAft>
            </a:pPr>
            <a:r>
              <a:rPr lang="en-US" sz="1200" dirty="0" smtClean="0"/>
              <a:t>Data models for many document types developed and customize existing models</a:t>
            </a:r>
          </a:p>
          <a:p>
            <a:pPr>
              <a:spcAft>
                <a:spcPts val="400"/>
              </a:spcAft>
            </a:pPr>
            <a:r>
              <a:rPr lang="en-US" sz="1200" dirty="0" smtClean="0"/>
              <a:t>Configure tools with custom data capture rules and customize output reports</a:t>
            </a:r>
          </a:p>
          <a:p>
            <a:pPr>
              <a:spcAft>
                <a:spcPts val="400"/>
              </a:spcAft>
            </a:pPr>
            <a:r>
              <a:rPr lang="en-US" sz="1200" dirty="0" smtClean="0"/>
              <a:t>Digitize documents into parameterized data using web-based capture forms &amp; automatic data-capture tools</a:t>
            </a:r>
          </a:p>
          <a:p>
            <a:pPr>
              <a:spcAft>
                <a:spcPts val="400"/>
              </a:spcAft>
            </a:pPr>
            <a:r>
              <a:rPr lang="en-US" sz="1200" dirty="0" smtClean="0"/>
              <a:t>Perform remediation/QA through reconciliations and extracted data transferred to client’s internal systems</a:t>
            </a:r>
          </a:p>
          <a:p>
            <a:pPr>
              <a:spcAft>
                <a:spcPts val="400"/>
              </a:spcAft>
            </a:pPr>
            <a:r>
              <a:rPr lang="en-US" sz="1200" dirty="0" smtClean="0"/>
              <a:t>Analytics performed to understand patterns in current document universe and highlight areas of risk</a:t>
            </a:r>
            <a:endParaRPr lang="en-US" sz="1200" dirty="0"/>
          </a:p>
        </p:txBody>
      </p:sp>
      <p:sp>
        <p:nvSpPr>
          <p:cNvPr id="6" name="Title 2"/>
          <p:cNvSpPr>
            <a:spLocks noGrp="1"/>
          </p:cNvSpPr>
          <p:nvPr>
            <p:ph type="title"/>
          </p:nvPr>
        </p:nvSpPr>
        <p:spPr/>
        <p:txBody>
          <a:bodyPr/>
          <a:lstStyle/>
          <a:p>
            <a:r>
              <a:rPr lang="en-US" altLang="en-US" dirty="0" smtClean="0"/>
              <a:t>Legal Docs Confirmations – Types of Trade Agreement</a:t>
            </a:r>
          </a:p>
        </p:txBody>
      </p:sp>
      <p:sp>
        <p:nvSpPr>
          <p:cNvPr id="27" name="Rounded Rectangle 26"/>
          <p:cNvSpPr/>
          <p:nvPr/>
        </p:nvSpPr>
        <p:spPr>
          <a:xfrm>
            <a:off x="5527311" y="1853915"/>
            <a:ext cx="1717505" cy="4518310"/>
          </a:xfrm>
          <a:prstGeom prst="roundRect">
            <a:avLst/>
          </a:prstGeom>
          <a:solidFill>
            <a:schemeClr val="bg1">
              <a:lumMod val="8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t"/>
          <a:lstStyle/>
          <a:p>
            <a:pPr algn="ctr"/>
            <a:r>
              <a:rPr lang="en-US" sz="1200" b="1" dirty="0" smtClean="0">
                <a:ln w="0"/>
                <a:solidFill>
                  <a:schemeClr val="tx1"/>
                </a:solidFill>
                <a:latin typeface="Arial" panose="020B0604020202020204" pitchFamily="34" charset="0"/>
                <a:cs typeface="Arial" panose="020B0604020202020204" pitchFamily="34" charset="0"/>
              </a:rPr>
              <a:t>ISDA Master </a:t>
            </a:r>
          </a:p>
          <a:p>
            <a:pPr algn="ctr"/>
            <a:r>
              <a:rPr lang="en-US" sz="1200" b="1" dirty="0" smtClean="0">
                <a:ln w="0"/>
                <a:solidFill>
                  <a:schemeClr val="tx1"/>
                </a:solidFill>
                <a:latin typeface="Arial" panose="020B0604020202020204" pitchFamily="34" charset="0"/>
                <a:cs typeface="Arial" panose="020B0604020202020204" pitchFamily="34" charset="0"/>
              </a:rPr>
              <a:t>Agreement</a:t>
            </a:r>
          </a:p>
        </p:txBody>
      </p:sp>
      <p:sp>
        <p:nvSpPr>
          <p:cNvPr id="11" name="Rounded Rectangle 10"/>
          <p:cNvSpPr/>
          <p:nvPr/>
        </p:nvSpPr>
        <p:spPr>
          <a:xfrm>
            <a:off x="5608823" y="2488752"/>
            <a:ext cx="1554480" cy="457200"/>
          </a:xfrm>
          <a:prstGeom prst="roundRect">
            <a:avLst/>
          </a:prstGeom>
          <a:solidFill>
            <a:schemeClr val="accent3"/>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Credit Support Annex</a:t>
            </a:r>
            <a:endParaRPr lang="en-US" sz="1200" dirty="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a:off x="5608823" y="3133906"/>
            <a:ext cx="1554480" cy="457200"/>
          </a:xfrm>
          <a:prstGeom prst="roundRect">
            <a:avLst/>
          </a:prstGeom>
          <a:solidFill>
            <a:schemeClr val="accent3"/>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Schedule</a:t>
            </a:r>
            <a:endParaRPr lang="en-US" sz="1200" dirty="0">
              <a:solidFill>
                <a:schemeClr val="tx1"/>
              </a:solidFill>
              <a:latin typeface="Arial" panose="020B0604020202020204" pitchFamily="34" charset="0"/>
              <a:cs typeface="Arial" panose="020B0604020202020204" pitchFamily="34" charset="0"/>
            </a:endParaRPr>
          </a:p>
        </p:txBody>
      </p:sp>
      <p:sp>
        <p:nvSpPr>
          <p:cNvPr id="17" name="Rounded Rectangle 16"/>
          <p:cNvSpPr/>
          <p:nvPr/>
        </p:nvSpPr>
        <p:spPr>
          <a:xfrm>
            <a:off x="5608823" y="3779060"/>
            <a:ext cx="1554480" cy="457200"/>
          </a:xfrm>
          <a:prstGeom prst="roundRect">
            <a:avLst/>
          </a:prstGeom>
          <a:solidFill>
            <a:schemeClr val="accent3"/>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Master Confirmation </a:t>
            </a:r>
            <a:endParaRPr lang="en-US" sz="1200" dirty="0">
              <a:solidFill>
                <a:schemeClr val="tx1"/>
              </a:solidFill>
              <a:latin typeface="Arial" panose="020B0604020202020204" pitchFamily="34" charset="0"/>
              <a:cs typeface="Arial" panose="020B0604020202020204" pitchFamily="34" charset="0"/>
            </a:endParaRPr>
          </a:p>
        </p:txBody>
      </p:sp>
      <p:sp>
        <p:nvSpPr>
          <p:cNvPr id="18" name="Rounded Rectangle 17"/>
          <p:cNvSpPr/>
          <p:nvPr/>
        </p:nvSpPr>
        <p:spPr>
          <a:xfrm>
            <a:off x="5608823" y="4424214"/>
            <a:ext cx="1554480" cy="457200"/>
          </a:xfrm>
          <a:prstGeom prst="roundRect">
            <a:avLst/>
          </a:prstGeom>
          <a:solidFill>
            <a:schemeClr val="accent3"/>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ISDA Definitions</a:t>
            </a:r>
            <a:endParaRPr lang="en-US" sz="1200" dirty="0">
              <a:solidFill>
                <a:schemeClr val="tx1"/>
              </a:solidFill>
              <a:latin typeface="Arial" panose="020B0604020202020204" pitchFamily="34" charset="0"/>
              <a:cs typeface="Arial" panose="020B0604020202020204" pitchFamily="34" charset="0"/>
            </a:endParaRPr>
          </a:p>
        </p:txBody>
      </p:sp>
      <p:sp>
        <p:nvSpPr>
          <p:cNvPr id="19" name="Rounded Rectangle 18"/>
          <p:cNvSpPr/>
          <p:nvPr/>
        </p:nvSpPr>
        <p:spPr>
          <a:xfrm>
            <a:off x="5608823" y="5069368"/>
            <a:ext cx="1554480" cy="457200"/>
          </a:xfrm>
          <a:prstGeom prst="roundRect">
            <a:avLst/>
          </a:pr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Trade Confirmation</a:t>
            </a:r>
            <a:endParaRPr lang="en-US" sz="1200" dirty="0">
              <a:solidFill>
                <a:schemeClr val="tx1"/>
              </a:solidFill>
              <a:latin typeface="Arial" panose="020B0604020202020204" pitchFamily="34" charset="0"/>
              <a:cs typeface="Arial" panose="020B0604020202020204" pitchFamily="34" charset="0"/>
            </a:endParaRPr>
          </a:p>
        </p:txBody>
      </p:sp>
      <p:sp>
        <p:nvSpPr>
          <p:cNvPr id="20" name="Rounded Rectangle 19"/>
          <p:cNvSpPr/>
          <p:nvPr/>
        </p:nvSpPr>
        <p:spPr>
          <a:xfrm>
            <a:off x="5608823" y="5714520"/>
            <a:ext cx="1554480" cy="457200"/>
          </a:xfrm>
          <a:prstGeom prst="roundRect">
            <a:avLst/>
          </a:pr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smtClean="0">
                <a:solidFill>
                  <a:schemeClr val="tx1"/>
                </a:solidFill>
                <a:latin typeface="Arial" pitchFamily="34" charset="0"/>
                <a:cs typeface="Arial" panose="020B0604020202020204" pitchFamily="34" charset="0"/>
              </a:rPr>
              <a:t>Transaction Supplement</a:t>
            </a:r>
            <a:endParaRPr lang="en-US" sz="1200" dirty="0">
              <a:solidFill>
                <a:schemeClr val="tx1"/>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877" y="1238250"/>
            <a:ext cx="1447710" cy="1231331"/>
          </a:xfrm>
          <a:prstGeom prst="rect">
            <a:avLst/>
          </a:prstGeom>
        </p:spPr>
      </p:pic>
    </p:spTree>
    <p:extLst>
      <p:ext uri="{BB962C8B-B14F-4D97-AF65-F5344CB8AC3E}">
        <p14:creationId xmlns:p14="http://schemas.microsoft.com/office/powerpoint/2010/main" val="35805100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5121592"/>
          </a:xfrm>
        </p:spPr>
        <p:txBody>
          <a:bodyPr/>
          <a:lstStyle/>
          <a:p>
            <a:pPr marL="0" indent="0">
              <a:spcAft>
                <a:spcPts val="400"/>
              </a:spcAft>
              <a:buNone/>
            </a:pPr>
            <a:r>
              <a:rPr lang="en-US" sz="1200" b="1" dirty="0"/>
              <a:t>Importance of </a:t>
            </a:r>
            <a:r>
              <a:rPr lang="en-US" sz="1200" b="1" dirty="0" smtClean="0"/>
              <a:t>Trade Agreements</a:t>
            </a:r>
            <a:endParaRPr lang="en-US" sz="1200" b="1" dirty="0"/>
          </a:p>
          <a:p>
            <a:pPr>
              <a:spcAft>
                <a:spcPts val="400"/>
              </a:spcAft>
            </a:pPr>
            <a:r>
              <a:rPr lang="en-US" sz="1200" dirty="0"/>
              <a:t>Develop standardized documentation</a:t>
            </a:r>
          </a:p>
          <a:p>
            <a:pPr>
              <a:spcAft>
                <a:spcPts val="400"/>
              </a:spcAft>
            </a:pPr>
            <a:r>
              <a:rPr lang="en-US" sz="1200" dirty="0" smtClean="0"/>
              <a:t>Specify </a:t>
            </a:r>
            <a:r>
              <a:rPr lang="en-US" sz="1200" dirty="0"/>
              <a:t>legal and netting terms</a:t>
            </a:r>
          </a:p>
          <a:p>
            <a:pPr>
              <a:spcAft>
                <a:spcPts val="400"/>
              </a:spcAft>
            </a:pPr>
            <a:r>
              <a:rPr lang="en-US" sz="1200" dirty="0" smtClean="0"/>
              <a:t>Deal </a:t>
            </a:r>
            <a:r>
              <a:rPr lang="en-US" sz="1200" dirty="0"/>
              <a:t>with regulatory and capital issues in a formal manner</a:t>
            </a:r>
          </a:p>
          <a:p>
            <a:pPr>
              <a:spcAft>
                <a:spcPts val="400"/>
              </a:spcAft>
            </a:pPr>
            <a:r>
              <a:rPr lang="en-US" sz="1200" dirty="0" smtClean="0"/>
              <a:t>Strengthen </a:t>
            </a:r>
            <a:r>
              <a:rPr lang="en-US" sz="1200" dirty="0"/>
              <a:t>risk management by adhering to the agreement</a:t>
            </a:r>
          </a:p>
          <a:p>
            <a:pPr>
              <a:spcAft>
                <a:spcPts val="400"/>
              </a:spcAft>
            </a:pPr>
            <a:r>
              <a:rPr lang="en-US" sz="1200" dirty="0" smtClean="0"/>
              <a:t>Improve </a:t>
            </a:r>
            <a:r>
              <a:rPr lang="en-US" sz="1200" dirty="0"/>
              <a:t>the industry’s operational infrastructure</a:t>
            </a:r>
          </a:p>
          <a:p>
            <a:pPr>
              <a:spcAft>
                <a:spcPts val="400"/>
              </a:spcAft>
            </a:pPr>
            <a:r>
              <a:rPr lang="en-US" sz="1200" dirty="0" smtClean="0"/>
              <a:t>Increase </a:t>
            </a:r>
            <a:r>
              <a:rPr lang="en-US" sz="1200" dirty="0"/>
              <a:t>transparency by building central trade repositories</a:t>
            </a:r>
          </a:p>
          <a:p>
            <a:pPr>
              <a:spcAft>
                <a:spcPts val="400"/>
              </a:spcAft>
            </a:pPr>
            <a:r>
              <a:rPr lang="en-US" sz="1200" dirty="0" smtClean="0"/>
              <a:t>Facilitate </a:t>
            </a:r>
            <a:r>
              <a:rPr lang="en-US" sz="1200" dirty="0"/>
              <a:t>sound collateral management practices </a:t>
            </a:r>
            <a:endParaRPr lang="en-US" sz="1200" dirty="0" smtClean="0"/>
          </a:p>
          <a:p>
            <a:pPr marL="0" indent="0">
              <a:spcAft>
                <a:spcPts val="400"/>
              </a:spcAft>
              <a:buNone/>
            </a:pPr>
            <a:r>
              <a:rPr lang="en-US" sz="1200" dirty="0"/>
              <a:t>The </a:t>
            </a:r>
            <a:r>
              <a:rPr lang="en-US" sz="1200" b="1" dirty="0"/>
              <a:t>International Swaps and Derivatives Association (ISDA)</a:t>
            </a:r>
            <a:r>
              <a:rPr lang="en-US" sz="1200" dirty="0"/>
              <a:t> is a trade organization of participants in the market for over-the-counter </a:t>
            </a:r>
            <a:r>
              <a:rPr lang="en-US" sz="1200" dirty="0" smtClean="0"/>
              <a:t>derivatives</a:t>
            </a:r>
          </a:p>
          <a:p>
            <a:pPr marL="0" indent="0">
              <a:spcAft>
                <a:spcPts val="400"/>
              </a:spcAft>
              <a:buNone/>
            </a:pPr>
            <a:r>
              <a:rPr lang="en-US" sz="1200" b="1" dirty="0"/>
              <a:t>ISDA Master Agreement (MA)</a:t>
            </a:r>
          </a:p>
          <a:p>
            <a:pPr>
              <a:spcAft>
                <a:spcPts val="400"/>
              </a:spcAft>
            </a:pPr>
            <a:r>
              <a:rPr lang="en-US" sz="1200" dirty="0"/>
              <a:t>Internationally agreed document published by ISDA</a:t>
            </a:r>
          </a:p>
          <a:p>
            <a:pPr>
              <a:spcAft>
                <a:spcPts val="400"/>
              </a:spcAft>
            </a:pPr>
            <a:r>
              <a:rPr lang="en-US" sz="1200" dirty="0"/>
              <a:t>Central document around which the rest of the ISDA documentation structure is built </a:t>
            </a:r>
          </a:p>
          <a:p>
            <a:pPr>
              <a:spcAft>
                <a:spcPts val="400"/>
              </a:spcAft>
            </a:pPr>
            <a:r>
              <a:rPr lang="en-US" sz="1200" dirty="0"/>
              <a:t>Preprinted master agreement is never altered except to insert the names of the parties</a:t>
            </a:r>
          </a:p>
          <a:p>
            <a:pPr>
              <a:spcAft>
                <a:spcPts val="400"/>
              </a:spcAft>
            </a:pPr>
            <a:r>
              <a:rPr lang="en-US" sz="1200" dirty="0"/>
              <a:t>Customized through use of the schedule to the master agreement</a:t>
            </a:r>
          </a:p>
          <a:p>
            <a:pPr>
              <a:spcAft>
                <a:spcPts val="400"/>
              </a:spcAft>
            </a:pPr>
            <a:r>
              <a:rPr lang="en-US" sz="1200" dirty="0"/>
              <a:t>Terms covered include Netting, Set-off, Termination</a:t>
            </a:r>
          </a:p>
        </p:txBody>
      </p:sp>
      <p:sp>
        <p:nvSpPr>
          <p:cNvPr id="111619" name="Title 2"/>
          <p:cNvSpPr>
            <a:spLocks noGrp="1"/>
          </p:cNvSpPr>
          <p:nvPr>
            <p:ph type="title"/>
          </p:nvPr>
        </p:nvSpPr>
        <p:spPr/>
        <p:txBody>
          <a:bodyPr/>
          <a:lstStyle/>
          <a:p>
            <a:r>
              <a:rPr lang="en-US" altLang="en-US" dirty="0"/>
              <a:t>Legal Docs Confirmations – Types of Trade </a:t>
            </a:r>
            <a:r>
              <a:rPr lang="en-US" altLang="en-US" dirty="0" smtClean="0"/>
              <a:t>Agreement </a:t>
            </a:r>
          </a:p>
        </p:txBody>
      </p:sp>
      <p:pic>
        <p:nvPicPr>
          <p:cNvPr id="111620" name="Picture 2" descr="\\india.eclerx.com\ctrxdata\PDLF_R_DATA\akram.ahmed\Desktop\Geetika\WSD_SideBar_IS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04" y="5562600"/>
            <a:ext cx="1871296" cy="711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1621" name="Rectangle 3"/>
          <p:cNvSpPr>
            <a:spLocks noChangeArrowheads="1"/>
          </p:cNvSpPr>
          <p:nvPr/>
        </p:nvSpPr>
        <p:spPr bwMode="auto">
          <a:xfrm>
            <a:off x="228600" y="5588000"/>
            <a:ext cx="65182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1000" dirty="0">
                <a:solidFill>
                  <a:srgbClr val="000000"/>
                </a:solidFill>
              </a:rPr>
              <a:t>Section 1(c) of the 2002 ISDA Master Agreement </a:t>
            </a:r>
            <a:r>
              <a:rPr lang="en-US" altLang="en-US" sz="1000" dirty="0" smtClean="0">
                <a:solidFill>
                  <a:srgbClr val="000000"/>
                </a:solidFill>
              </a:rPr>
              <a:t>states: </a:t>
            </a:r>
            <a:endParaRPr lang="en-US" altLang="en-US" sz="1000" dirty="0">
              <a:solidFill>
                <a:srgbClr val="000000"/>
              </a:solidFill>
            </a:endParaRPr>
          </a:p>
          <a:p>
            <a:pPr algn="just" eaLnBrk="1" hangingPunct="1"/>
            <a:r>
              <a:rPr lang="en-US" altLang="en-US" sz="1000" dirty="0">
                <a:solidFill>
                  <a:srgbClr val="000000"/>
                </a:solidFill>
              </a:rPr>
              <a:t>"All transactions are entered into in reliance on the fact that this Master Agreement and all Confirmations form a single agreement between the parties ... and the parties would not otherwise enter into any Transactions."</a:t>
            </a:r>
          </a:p>
        </p:txBody>
      </p:sp>
      <p:pic>
        <p:nvPicPr>
          <p:cNvPr id="1116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808" y="1238250"/>
            <a:ext cx="1837592" cy="172274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9" name="Picture 8">
            <a:hlinkClick r:id="rId5"/>
          </p:cNvPr>
          <p:cNvPicPr>
            <a:picLocks noChangeAspect="1"/>
          </p:cNvPicPr>
          <p:nvPr/>
        </p:nvPicPr>
        <p:blipFill>
          <a:blip r:embed="rId6" cstate="print">
            <a:extLst/>
          </a:blip>
          <a:stretch>
            <a:fillRect/>
          </a:stretch>
        </p:blipFill>
        <p:spPr>
          <a:xfrm>
            <a:off x="4384248" y="6161529"/>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0" name="Rectangle 16"/>
          <p:cNvSpPr>
            <a:spLocks noChangeArrowheads="1"/>
          </p:cNvSpPr>
          <p:nvPr/>
        </p:nvSpPr>
        <p:spPr bwMode="auto">
          <a:xfrm>
            <a:off x="1889613" y="6195294"/>
            <a:ext cx="2288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cs typeface="Arial" panose="020B0604020202020204" pitchFamily="34" charset="0"/>
              </a:rPr>
              <a:t>Video link for Trade Agreement</a:t>
            </a:r>
          </a:p>
        </p:txBody>
      </p:sp>
    </p:spTree>
    <p:extLst>
      <p:ext uri="{BB962C8B-B14F-4D97-AF65-F5344CB8AC3E}">
        <p14:creationId xmlns:p14="http://schemas.microsoft.com/office/powerpoint/2010/main" val="3180793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dirty="0">
                <a:latin typeface="Georgia" panose="02040502050405020303" pitchFamily="18" charset="0"/>
              </a:rPr>
              <a:t>Legal </a:t>
            </a:r>
            <a:r>
              <a:rPr lang="en-US" altLang="en-US" dirty="0" smtClean="0">
                <a:latin typeface="Georgia" panose="02040502050405020303" pitchFamily="18" charset="0"/>
              </a:rPr>
              <a:t>Docs: Types </a:t>
            </a:r>
            <a:r>
              <a:rPr lang="en-US" altLang="en-US" dirty="0">
                <a:latin typeface="Georgia" panose="02040502050405020303" pitchFamily="18" charset="0"/>
              </a:rPr>
              <a:t>of Trade Agreement (ISDA MA)</a:t>
            </a:r>
            <a:endParaRPr lang="en-US" altLang="en-US" sz="2400" b="1" dirty="0" smtClean="0">
              <a:latin typeface="Georgia" panose="02040502050405020303" pitchFamily="18" charset="0"/>
            </a:endParaRPr>
          </a:p>
        </p:txBody>
      </p:sp>
      <p:pic>
        <p:nvPicPr>
          <p:cNvPr id="93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15" y="1495425"/>
            <a:ext cx="7168958" cy="4876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nvPr>
        </p:nvGraphicFramePr>
        <p:xfrm>
          <a:off x="414338" y="1676400"/>
          <a:ext cx="830262" cy="375285"/>
        </p:xfrm>
        <a:graphic>
          <a:graphicData uri="http://schemas.openxmlformats.org/drawingml/2006/table">
            <a:tbl>
              <a:tblPr/>
              <a:tblGrid>
                <a:gridCol w="830262"/>
              </a:tblGrid>
              <a:tr h="190500">
                <a:tc>
                  <a:txBody>
                    <a:bodyPr/>
                    <a:lstStyle/>
                    <a:p>
                      <a:pPr algn="l" fontAlgn="b"/>
                      <a:r>
                        <a:rPr lang="en-US" sz="1200" b="0" i="0" u="none" strike="noStrike" dirty="0" smtClean="0">
                          <a:solidFill>
                            <a:srgbClr val="FF0000"/>
                          </a:solidFill>
                          <a:effectLst/>
                          <a:latin typeface="Arial" pitchFamily="34" charset="0"/>
                          <a:cs typeface="Arial" pitchFamily="34" charset="0"/>
                        </a:rPr>
                        <a:t>Party </a:t>
                      </a:r>
                      <a:br>
                        <a:rPr lang="en-US" sz="1200" b="0" i="0" u="none" strike="noStrike" dirty="0" smtClean="0">
                          <a:solidFill>
                            <a:srgbClr val="FF0000"/>
                          </a:solidFill>
                          <a:effectLst/>
                          <a:latin typeface="Arial" pitchFamily="34" charset="0"/>
                          <a:cs typeface="Arial" pitchFamily="34" charset="0"/>
                        </a:rPr>
                      </a:br>
                      <a:r>
                        <a:rPr lang="en-US" sz="1200" b="0" i="0" u="none" strike="noStrike" dirty="0" smtClean="0">
                          <a:solidFill>
                            <a:srgbClr val="FF0000"/>
                          </a:solidFill>
                          <a:effectLst/>
                          <a:latin typeface="Arial" pitchFamily="34" charset="0"/>
                          <a:cs typeface="Arial" pitchFamily="34" charset="0"/>
                        </a:rPr>
                        <a:t>Names</a:t>
                      </a:r>
                      <a:endParaRPr lang="en-US" sz="1200" b="0" i="0" u="none" strike="noStrike" dirty="0">
                        <a:solidFill>
                          <a:srgbClr val="FF0000"/>
                        </a:solidFill>
                        <a:effectLst/>
                        <a:latin typeface="Arial" pitchFamily="34" charset="0"/>
                        <a:cs typeface="Arial" pitchFamily="34" charset="0"/>
                      </a:endParaRPr>
                    </a:p>
                  </a:txBody>
                  <a:tcPr marL="9525" marR="9525" marT="9525" marB="0" anchor="b">
                    <a:lnL>
                      <a:noFill/>
                    </a:lnL>
                    <a:lnR>
                      <a:noFill/>
                    </a:lnR>
                    <a:lnT>
                      <a:noFill/>
                    </a:lnT>
                    <a:lnB>
                      <a:noFill/>
                    </a:lnB>
                  </a:tcPr>
                </a:tc>
              </a:tr>
            </a:tbl>
          </a:graphicData>
        </a:graphic>
      </p:graphicFrame>
      <p:graphicFrame>
        <p:nvGraphicFramePr>
          <p:cNvPr id="8" name="Table 7"/>
          <p:cNvGraphicFramePr>
            <a:graphicFrameLocks noGrp="1"/>
          </p:cNvGraphicFramePr>
          <p:nvPr>
            <p:extLst/>
          </p:nvPr>
        </p:nvGraphicFramePr>
        <p:xfrm>
          <a:off x="228600" y="2872432"/>
          <a:ext cx="593804" cy="375276"/>
        </p:xfrm>
        <a:graphic>
          <a:graphicData uri="http://schemas.openxmlformats.org/drawingml/2006/table">
            <a:tbl>
              <a:tblPr/>
              <a:tblGrid>
                <a:gridCol w="593804"/>
              </a:tblGrid>
              <a:tr h="153988">
                <a:tc>
                  <a:txBody>
                    <a:bodyPr/>
                    <a:lstStyle/>
                    <a:p>
                      <a:pPr algn="l" fontAlgn="b"/>
                      <a:r>
                        <a:rPr lang="en-US" sz="1200" b="0" i="0" u="none" strike="noStrike" dirty="0" smtClean="0">
                          <a:solidFill>
                            <a:srgbClr val="FF0000"/>
                          </a:solidFill>
                          <a:effectLst/>
                          <a:latin typeface="Arial" pitchFamily="34" charset="0"/>
                          <a:cs typeface="Arial" pitchFamily="34" charset="0"/>
                        </a:rPr>
                        <a:t>General </a:t>
                      </a:r>
                      <a:br>
                        <a:rPr lang="en-US" sz="1200" b="0" i="0" u="none" strike="noStrike" dirty="0" smtClean="0">
                          <a:solidFill>
                            <a:srgbClr val="FF0000"/>
                          </a:solidFill>
                          <a:effectLst/>
                          <a:latin typeface="Arial" pitchFamily="34" charset="0"/>
                          <a:cs typeface="Arial" pitchFamily="34" charset="0"/>
                        </a:rPr>
                      </a:br>
                      <a:r>
                        <a:rPr lang="en-US" sz="1200" b="0" i="0" u="none" strike="noStrike" dirty="0" smtClean="0">
                          <a:solidFill>
                            <a:srgbClr val="FF0000"/>
                          </a:solidFill>
                          <a:effectLst/>
                          <a:latin typeface="Arial" pitchFamily="34" charset="0"/>
                          <a:cs typeface="Arial" pitchFamily="34" charset="0"/>
                        </a:rPr>
                        <a:t>Terms</a:t>
                      </a:r>
                      <a:endParaRPr lang="en-US" sz="1200" b="0" i="0" u="none" strike="noStrike" dirty="0">
                        <a:solidFill>
                          <a:srgbClr val="FF0000"/>
                        </a:solidFill>
                        <a:effectLst/>
                        <a:latin typeface="Arial" pitchFamily="34" charset="0"/>
                        <a:cs typeface="Arial" pitchFamily="34" charset="0"/>
                      </a:endParaRPr>
                    </a:p>
                  </a:txBody>
                  <a:tcPr marL="9525" marR="9525" marT="9516" marB="0" anchor="b">
                    <a:lnL>
                      <a:noFill/>
                    </a:lnL>
                    <a:lnR>
                      <a:noFill/>
                    </a:lnR>
                    <a:lnT>
                      <a:noFill/>
                    </a:lnT>
                    <a:lnB>
                      <a:noFill/>
                    </a:lnB>
                  </a:tcPr>
                </a:tc>
              </a:tr>
            </a:tbl>
          </a:graphicData>
        </a:graphic>
      </p:graphicFrame>
      <p:graphicFrame>
        <p:nvGraphicFramePr>
          <p:cNvPr id="9" name="Table 8"/>
          <p:cNvGraphicFramePr>
            <a:graphicFrameLocks noGrp="1"/>
          </p:cNvGraphicFramePr>
          <p:nvPr>
            <p:extLst/>
          </p:nvPr>
        </p:nvGraphicFramePr>
        <p:xfrm>
          <a:off x="6553200" y="1249973"/>
          <a:ext cx="2159000" cy="192405"/>
        </p:xfrm>
        <a:graphic>
          <a:graphicData uri="http://schemas.openxmlformats.org/drawingml/2006/table">
            <a:tbl>
              <a:tblPr>
                <a:tableStyleId>{5C22544A-7EE6-4342-B048-85BDC9FD1C3A}</a:tableStyleId>
              </a:tblPr>
              <a:tblGrid>
                <a:gridCol w="2159000"/>
              </a:tblGrid>
              <a:tr h="190500">
                <a:tc>
                  <a:txBody>
                    <a:bodyPr/>
                    <a:lstStyle/>
                    <a:p>
                      <a:pPr algn="l" fontAlgn="b"/>
                      <a:r>
                        <a:rPr lang="en-US" sz="1200" u="none" strike="noStrike" dirty="0" smtClean="0">
                          <a:solidFill>
                            <a:srgbClr val="FF0000"/>
                          </a:solidFill>
                          <a:effectLst/>
                          <a:latin typeface="Arial" pitchFamily="34" charset="0"/>
                          <a:cs typeface="Arial" pitchFamily="34" charset="0"/>
                        </a:rPr>
                        <a:t>Example of Terms – </a:t>
                      </a:r>
                      <a:r>
                        <a:rPr lang="en-US" sz="1200" u="none" strike="noStrike" dirty="0">
                          <a:solidFill>
                            <a:srgbClr val="FF0000"/>
                          </a:solidFill>
                          <a:effectLst/>
                          <a:latin typeface="Arial" pitchFamily="34" charset="0"/>
                          <a:cs typeface="Arial" pitchFamily="34" charset="0"/>
                        </a:rPr>
                        <a:t>Netting</a:t>
                      </a:r>
                      <a:endParaRPr lang="en-US" sz="1200" b="0" i="0" u="none" strike="noStrike" dirty="0">
                        <a:solidFill>
                          <a:srgbClr val="FF0000"/>
                        </a:solidFill>
                        <a:effectLst/>
                        <a:latin typeface="Arial" pitchFamily="34" charset="0"/>
                        <a:cs typeface="Arial" pitchFamily="34" charset="0"/>
                      </a:endParaRPr>
                    </a:p>
                  </a:txBody>
                  <a:tcPr marL="9525" marR="9525" marT="9525" marB="0" anchor="b">
                    <a:noFill/>
                  </a:tcPr>
                </a:tc>
              </a:tr>
            </a:tbl>
          </a:graphicData>
        </a:graphic>
      </p:graphicFrame>
      <p:graphicFrame>
        <p:nvGraphicFramePr>
          <p:cNvPr id="10" name="Table 9"/>
          <p:cNvGraphicFramePr>
            <a:graphicFrameLocks noGrp="1"/>
          </p:cNvGraphicFramePr>
          <p:nvPr>
            <p:extLst/>
          </p:nvPr>
        </p:nvGraphicFramePr>
        <p:xfrm>
          <a:off x="6409596" y="2667000"/>
          <a:ext cx="2558561" cy="192405"/>
        </p:xfrm>
        <a:graphic>
          <a:graphicData uri="http://schemas.openxmlformats.org/drawingml/2006/table">
            <a:tbl>
              <a:tblPr>
                <a:tableStyleId>{5C22544A-7EE6-4342-B048-85BDC9FD1C3A}</a:tableStyleId>
              </a:tblPr>
              <a:tblGrid>
                <a:gridCol w="2558561"/>
              </a:tblGrid>
              <a:tr h="190500">
                <a:tc>
                  <a:txBody>
                    <a:bodyPr/>
                    <a:lstStyle/>
                    <a:p>
                      <a:pPr algn="l" fontAlgn="b"/>
                      <a:r>
                        <a:rPr lang="en-US" sz="1200" u="none" strike="noStrike" dirty="0" smtClean="0">
                          <a:solidFill>
                            <a:srgbClr val="FF0000"/>
                          </a:solidFill>
                          <a:effectLst/>
                          <a:latin typeface="Arial" pitchFamily="34" charset="0"/>
                          <a:cs typeface="Arial" pitchFamily="34" charset="0"/>
                        </a:rPr>
                        <a:t>Example of Terms – </a:t>
                      </a:r>
                      <a:r>
                        <a:rPr lang="en-US" sz="1200" u="none" strike="noStrike" dirty="0">
                          <a:solidFill>
                            <a:srgbClr val="FF0000"/>
                          </a:solidFill>
                          <a:effectLst/>
                          <a:latin typeface="Arial" pitchFamily="34" charset="0"/>
                          <a:cs typeface="Arial" pitchFamily="34" charset="0"/>
                        </a:rPr>
                        <a:t>Tax </a:t>
                      </a:r>
                      <a:r>
                        <a:rPr lang="en-US" sz="1200" u="none" strike="noStrike" dirty="0" smtClean="0">
                          <a:solidFill>
                            <a:srgbClr val="FF0000"/>
                          </a:solidFill>
                          <a:effectLst/>
                          <a:latin typeface="Arial" pitchFamily="34" charset="0"/>
                          <a:cs typeface="Arial" pitchFamily="34" charset="0"/>
                        </a:rPr>
                        <a:t>Withholding</a:t>
                      </a:r>
                      <a:endParaRPr lang="en-US" sz="1200" b="0" i="0" u="none" strike="noStrike" dirty="0">
                        <a:solidFill>
                          <a:srgbClr val="FF0000"/>
                        </a:solidFill>
                        <a:effectLst/>
                        <a:latin typeface="Arial" pitchFamily="34" charset="0"/>
                        <a:cs typeface="Arial" pitchFamily="34" charset="0"/>
                      </a:endParaRPr>
                    </a:p>
                  </a:txBody>
                  <a:tcPr marL="9527" marR="9527" marT="9525" marB="0" anchor="b">
                    <a:noFill/>
                  </a:tcPr>
                </a:tc>
              </a:tr>
            </a:tbl>
          </a:graphicData>
        </a:graphic>
      </p:graphicFrame>
      <p:cxnSp>
        <p:nvCxnSpPr>
          <p:cNvPr id="12" name="Straight Arrow Connector 11"/>
          <p:cNvCxnSpPr>
            <a:stCxn id="6" idx="2"/>
          </p:cNvCxnSpPr>
          <p:nvPr/>
        </p:nvCxnSpPr>
        <p:spPr>
          <a:xfrm>
            <a:off x="829469" y="2051685"/>
            <a:ext cx="465931" cy="31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3187" idx="1"/>
          </p:cNvCxnSpPr>
          <p:nvPr/>
        </p:nvCxnSpPr>
        <p:spPr>
          <a:xfrm>
            <a:off x="525502" y="3247708"/>
            <a:ext cx="424713" cy="6861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flipH="1">
            <a:off x="5873752" y="1442378"/>
            <a:ext cx="1758948" cy="9198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066696" y="2859405"/>
            <a:ext cx="1622180" cy="18532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9894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4294967295"/>
          </p:nvPr>
        </p:nvSpPr>
        <p:spPr>
          <a:xfrm>
            <a:off x="1694984" y="1228728"/>
            <a:ext cx="7220415" cy="640080"/>
          </a:xfrm>
          <a:prstGeom prst="rect">
            <a:avLst/>
          </a:prstGeom>
          <a:ln>
            <a:solidFill>
              <a:schemeClr val="tx1"/>
            </a:solidFill>
          </a:ln>
        </p:spPr>
        <p:txBody>
          <a:bodyPr anchor="ctr"/>
          <a:lstStyle/>
          <a:p>
            <a:r>
              <a:rPr lang="en-US" sz="1200" dirty="0"/>
              <a:t>Legal document which regulates credit support (collateral) for derivative transactions </a:t>
            </a:r>
          </a:p>
          <a:p>
            <a:r>
              <a:rPr lang="en-US" sz="1200" dirty="0"/>
              <a:t>Collateral applicable if exposure of one party exceeds an agreed amount</a:t>
            </a:r>
          </a:p>
        </p:txBody>
      </p:sp>
      <p:sp>
        <p:nvSpPr>
          <p:cNvPr id="16" name="Text Placeholder 15"/>
          <p:cNvSpPr>
            <a:spLocks noGrp="1"/>
          </p:cNvSpPr>
          <p:nvPr>
            <p:ph type="body" sz="quarter" idx="10"/>
          </p:nvPr>
        </p:nvSpPr>
        <p:spPr>
          <a:xfrm>
            <a:off x="228598" y="1228728"/>
            <a:ext cx="1371600" cy="640080"/>
          </a:xfrm>
        </p:spPr>
        <p:txBody>
          <a:bodyPr/>
          <a:lstStyle/>
          <a:p>
            <a:r>
              <a:rPr lang="en-US" sz="1400" dirty="0" smtClean="0"/>
              <a:t>Credit Support Annex</a:t>
            </a:r>
            <a:endParaRPr lang="en-US" sz="1400" dirty="0"/>
          </a:p>
        </p:txBody>
      </p:sp>
      <p:sp>
        <p:nvSpPr>
          <p:cNvPr id="22" name="Text Placeholder 21"/>
          <p:cNvSpPr>
            <a:spLocks noGrp="1"/>
          </p:cNvSpPr>
          <p:nvPr>
            <p:ph type="body" sz="quarter" idx="4294967295"/>
          </p:nvPr>
        </p:nvSpPr>
        <p:spPr>
          <a:xfrm>
            <a:off x="1694984" y="1920240"/>
            <a:ext cx="7220415" cy="457200"/>
          </a:xfrm>
          <a:prstGeom prst="rect">
            <a:avLst/>
          </a:prstGeom>
          <a:ln>
            <a:solidFill>
              <a:schemeClr val="tx1"/>
            </a:solidFill>
          </a:ln>
        </p:spPr>
        <p:txBody>
          <a:bodyPr anchor="ctr"/>
          <a:lstStyle/>
          <a:p>
            <a:r>
              <a:rPr lang="en-US" sz="1200" dirty="0"/>
              <a:t>Used to make amendments to and customizations of ISDA MA</a:t>
            </a:r>
          </a:p>
        </p:txBody>
      </p:sp>
      <p:sp>
        <p:nvSpPr>
          <p:cNvPr id="23" name="Text Placeholder 22"/>
          <p:cNvSpPr>
            <a:spLocks noGrp="1"/>
          </p:cNvSpPr>
          <p:nvPr>
            <p:ph type="body" sz="quarter" idx="13"/>
          </p:nvPr>
        </p:nvSpPr>
        <p:spPr>
          <a:xfrm>
            <a:off x="228598" y="1920240"/>
            <a:ext cx="1371600" cy="457200"/>
          </a:xfrm>
        </p:spPr>
        <p:txBody>
          <a:bodyPr/>
          <a:lstStyle/>
          <a:p>
            <a:r>
              <a:rPr lang="en-US" sz="1400" dirty="0" smtClean="0"/>
              <a:t>Schedule</a:t>
            </a:r>
            <a:endParaRPr lang="en-US" sz="1400" dirty="0"/>
          </a:p>
        </p:txBody>
      </p:sp>
      <p:sp>
        <p:nvSpPr>
          <p:cNvPr id="94210" name="Title 2"/>
          <p:cNvSpPr>
            <a:spLocks noGrp="1"/>
          </p:cNvSpPr>
          <p:nvPr>
            <p:ph type="title"/>
          </p:nvPr>
        </p:nvSpPr>
        <p:spPr/>
        <p:txBody>
          <a:bodyPr/>
          <a:lstStyle/>
          <a:p>
            <a:r>
              <a:rPr lang="en-US" altLang="en-US" dirty="0"/>
              <a:t>Legal </a:t>
            </a:r>
            <a:r>
              <a:rPr lang="en-US" altLang="en-US" dirty="0" smtClean="0"/>
              <a:t>Docs: Types </a:t>
            </a:r>
            <a:r>
              <a:rPr lang="en-US" altLang="en-US" dirty="0"/>
              <a:t>of Trade Agreement (ISDA MA)</a:t>
            </a:r>
            <a:endParaRPr lang="en-US" altLang="en-US" dirty="0" smtClean="0"/>
          </a:p>
        </p:txBody>
      </p:sp>
      <p:pic>
        <p:nvPicPr>
          <p:cNvPr id="3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757416"/>
            <a:ext cx="3108960" cy="349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7" name="Table 36"/>
          <p:cNvGraphicFramePr>
            <a:graphicFrameLocks noGrp="1"/>
          </p:cNvGraphicFramePr>
          <p:nvPr>
            <p:extLst/>
          </p:nvPr>
        </p:nvGraphicFramePr>
        <p:xfrm>
          <a:off x="4419600" y="2895600"/>
          <a:ext cx="1295400" cy="222250"/>
        </p:xfrm>
        <a:graphic>
          <a:graphicData uri="http://schemas.openxmlformats.org/drawingml/2006/table">
            <a:tbl>
              <a:tblPr>
                <a:tableStyleId>{5C22544A-7EE6-4342-B048-85BDC9FD1C3A}</a:tableStyleId>
              </a:tblPr>
              <a:tblGrid>
                <a:gridCol w="1295400"/>
              </a:tblGrid>
              <a:tr h="222250">
                <a:tc>
                  <a:txBody>
                    <a:bodyPr/>
                    <a:lstStyle/>
                    <a:p>
                      <a:pPr algn="l" fontAlgn="b"/>
                      <a:r>
                        <a:rPr lang="en-US" sz="1200" u="none" strike="noStrike" dirty="0" smtClean="0">
                          <a:solidFill>
                            <a:srgbClr val="FF0000"/>
                          </a:solidFill>
                          <a:effectLst/>
                          <a:latin typeface="Arial" pitchFamily="34" charset="0"/>
                          <a:cs typeface="Arial" pitchFamily="34" charset="0"/>
                        </a:rPr>
                        <a:t>Additional Terms</a:t>
                      </a:r>
                      <a:endParaRPr lang="en-US" sz="1200" b="0" i="0" u="none" strike="noStrike" dirty="0">
                        <a:solidFill>
                          <a:srgbClr val="FF0000"/>
                        </a:solidFill>
                        <a:effectLst/>
                        <a:latin typeface="Arial" pitchFamily="34" charset="0"/>
                        <a:cs typeface="Arial" pitchFamily="34" charset="0"/>
                      </a:endParaRPr>
                    </a:p>
                  </a:txBody>
                  <a:tcPr marL="9525" marR="9525" marT="9550" marB="0" anchor="b">
                    <a:noFill/>
                  </a:tcPr>
                </a:tc>
              </a:tr>
            </a:tbl>
          </a:graphicData>
        </a:graphic>
      </p:graphicFrame>
      <p:cxnSp>
        <p:nvCxnSpPr>
          <p:cNvPr id="38" name="Straight Arrow Connector 37"/>
          <p:cNvCxnSpPr/>
          <p:nvPr/>
        </p:nvCxnSpPr>
        <p:spPr>
          <a:xfrm>
            <a:off x="4981575" y="3124200"/>
            <a:ext cx="520700" cy="12112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22"/>
          <p:cNvSpPr txBox="1">
            <a:spLocks noChangeArrowheads="1"/>
          </p:cNvSpPr>
          <p:nvPr/>
        </p:nvSpPr>
        <p:spPr bwMode="auto">
          <a:xfrm>
            <a:off x="5257800" y="6279247"/>
            <a:ext cx="3128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rgbClr val="000000"/>
                </a:solidFill>
              </a:rPr>
              <a:t>Sample </a:t>
            </a:r>
            <a:r>
              <a:rPr lang="en-US" altLang="en-US" sz="1200" b="1" dirty="0" smtClean="0">
                <a:solidFill>
                  <a:srgbClr val="000000"/>
                </a:solidFill>
              </a:rPr>
              <a:t>– Schedule</a:t>
            </a:r>
            <a:endParaRPr lang="en-US" altLang="en-US" sz="1200" b="1" dirty="0">
              <a:solidFill>
                <a:srgbClr val="000000"/>
              </a:solidFill>
            </a:endParaRPr>
          </a:p>
        </p:txBody>
      </p:sp>
      <p:sp>
        <p:nvSpPr>
          <p:cNvPr id="40" name="TextBox 23"/>
          <p:cNvSpPr txBox="1">
            <a:spLocks noChangeArrowheads="1"/>
          </p:cNvSpPr>
          <p:nvPr/>
        </p:nvSpPr>
        <p:spPr bwMode="auto">
          <a:xfrm>
            <a:off x="990600" y="6279247"/>
            <a:ext cx="3128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rgbClr val="000000"/>
                </a:solidFill>
              </a:rPr>
              <a:t>Sample </a:t>
            </a:r>
            <a:r>
              <a:rPr lang="en-US" altLang="en-US" sz="1200" b="1" dirty="0" smtClean="0">
                <a:solidFill>
                  <a:srgbClr val="000000"/>
                </a:solidFill>
              </a:rPr>
              <a:t>– Credit </a:t>
            </a:r>
            <a:r>
              <a:rPr lang="en-US" altLang="en-US" sz="1200" b="1" dirty="0">
                <a:solidFill>
                  <a:srgbClr val="000000"/>
                </a:solidFill>
              </a:rPr>
              <a:t>Support Annex</a:t>
            </a:r>
          </a:p>
        </p:txBody>
      </p:sp>
      <p:grpSp>
        <p:nvGrpSpPr>
          <p:cNvPr id="41" name="Group 40"/>
          <p:cNvGrpSpPr/>
          <p:nvPr/>
        </p:nvGrpSpPr>
        <p:grpSpPr>
          <a:xfrm>
            <a:off x="772824" y="2844269"/>
            <a:ext cx="3484202" cy="3317350"/>
            <a:chOff x="772824" y="2743200"/>
            <a:chExt cx="3484202" cy="3649085"/>
          </a:xfrm>
        </p:grpSpPr>
        <p:pic>
          <p:nvPicPr>
            <p:cNvPr id="4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86" y="2743200"/>
              <a:ext cx="347374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24" y="5777489"/>
              <a:ext cx="3264477" cy="614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Rectangle 43"/>
          <p:cNvSpPr/>
          <p:nvPr/>
        </p:nvSpPr>
        <p:spPr>
          <a:xfrm>
            <a:off x="980368" y="2760287"/>
            <a:ext cx="3108960" cy="3493008"/>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itchFamily="34" charset="0"/>
            </a:endParaRPr>
          </a:p>
        </p:txBody>
      </p:sp>
      <p:cxnSp>
        <p:nvCxnSpPr>
          <p:cNvPr id="45" name="Straight Arrow Connector 44"/>
          <p:cNvCxnSpPr/>
          <p:nvPr/>
        </p:nvCxnSpPr>
        <p:spPr>
          <a:xfrm>
            <a:off x="609600" y="3429000"/>
            <a:ext cx="520700" cy="12112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6" name="Table 45"/>
          <p:cNvGraphicFramePr>
            <a:graphicFrameLocks noGrp="1"/>
          </p:cNvGraphicFramePr>
          <p:nvPr>
            <p:extLst/>
          </p:nvPr>
        </p:nvGraphicFramePr>
        <p:xfrm>
          <a:off x="228599" y="3048000"/>
          <a:ext cx="993531" cy="375276"/>
        </p:xfrm>
        <a:graphic>
          <a:graphicData uri="http://schemas.openxmlformats.org/drawingml/2006/table">
            <a:tbl>
              <a:tblPr>
                <a:tableStyleId>{5C22544A-7EE6-4342-B048-85BDC9FD1C3A}</a:tableStyleId>
              </a:tblPr>
              <a:tblGrid>
                <a:gridCol w="993531"/>
              </a:tblGrid>
              <a:tr h="344488">
                <a:tc>
                  <a:txBody>
                    <a:bodyPr/>
                    <a:lstStyle/>
                    <a:p>
                      <a:pPr algn="l" fontAlgn="b"/>
                      <a:r>
                        <a:rPr lang="en-US" sz="1200" b="0" i="0" u="none" strike="noStrike" dirty="0" smtClean="0">
                          <a:solidFill>
                            <a:srgbClr val="FF0000"/>
                          </a:solidFill>
                          <a:effectLst/>
                          <a:latin typeface="Arial" pitchFamily="34" charset="0"/>
                          <a:cs typeface="Arial" pitchFamily="34" charset="0"/>
                        </a:rPr>
                        <a:t>Supplement</a:t>
                      </a:r>
                      <a:r>
                        <a:rPr lang="en-US" sz="1200" b="0" i="0" u="none" strike="noStrike" baseline="0" dirty="0" smtClean="0">
                          <a:solidFill>
                            <a:srgbClr val="FF0000"/>
                          </a:solidFill>
                          <a:effectLst/>
                          <a:latin typeface="Arial" pitchFamily="34" charset="0"/>
                          <a:cs typeface="Arial" pitchFamily="34" charset="0"/>
                        </a:rPr>
                        <a:t> to ISDA MA</a:t>
                      </a:r>
                      <a:endParaRPr lang="en-US" sz="1200" b="0" i="0" u="none" strike="noStrike" dirty="0">
                        <a:solidFill>
                          <a:srgbClr val="FF0000"/>
                        </a:solidFill>
                        <a:effectLst/>
                        <a:latin typeface="Arial" pitchFamily="34" charset="0"/>
                        <a:cs typeface="Arial" pitchFamily="34" charset="0"/>
                      </a:endParaRPr>
                    </a:p>
                  </a:txBody>
                  <a:tcPr marL="9525" marR="9525" marT="9516" marB="0" anchor="b">
                    <a:noFill/>
                  </a:tcPr>
                </a:tc>
              </a:tr>
            </a:tbl>
          </a:graphicData>
        </a:graphic>
      </p:graphicFrame>
    </p:spTree>
    <p:extLst>
      <p:ext uri="{BB962C8B-B14F-4D97-AF65-F5344CB8AC3E}">
        <p14:creationId xmlns:p14="http://schemas.microsoft.com/office/powerpoint/2010/main" val="3411597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4294967295"/>
          </p:nvPr>
        </p:nvSpPr>
        <p:spPr>
          <a:xfrm>
            <a:off x="1694984" y="1228728"/>
            <a:ext cx="7220415" cy="640080"/>
          </a:xfrm>
          <a:prstGeom prst="rect">
            <a:avLst/>
          </a:prstGeom>
          <a:ln>
            <a:solidFill>
              <a:schemeClr val="tx1"/>
            </a:solidFill>
          </a:ln>
        </p:spPr>
        <p:txBody>
          <a:bodyPr anchor="ctr"/>
          <a:lstStyle/>
          <a:p>
            <a:r>
              <a:rPr lang="en-US" sz="1200" dirty="0"/>
              <a:t>Template of standard confirmation as agreed between two counterparties</a:t>
            </a:r>
          </a:p>
          <a:p>
            <a:r>
              <a:rPr lang="en-US" sz="1200" dirty="0"/>
              <a:t>Specific to asset class</a:t>
            </a:r>
          </a:p>
        </p:txBody>
      </p:sp>
      <p:sp>
        <p:nvSpPr>
          <p:cNvPr id="16" name="Text Placeholder 15"/>
          <p:cNvSpPr>
            <a:spLocks noGrp="1"/>
          </p:cNvSpPr>
          <p:nvPr>
            <p:ph type="body" sz="quarter" idx="10"/>
          </p:nvPr>
        </p:nvSpPr>
        <p:spPr>
          <a:xfrm>
            <a:off x="228598" y="1228728"/>
            <a:ext cx="1371600" cy="640080"/>
          </a:xfrm>
        </p:spPr>
        <p:txBody>
          <a:bodyPr/>
          <a:lstStyle/>
          <a:p>
            <a:r>
              <a:rPr lang="en-US" sz="1400" dirty="0"/>
              <a:t>Master Confirmation Agreement</a:t>
            </a:r>
          </a:p>
        </p:txBody>
      </p:sp>
      <p:sp>
        <p:nvSpPr>
          <p:cNvPr id="22" name="Text Placeholder 21"/>
          <p:cNvSpPr>
            <a:spLocks noGrp="1"/>
          </p:cNvSpPr>
          <p:nvPr>
            <p:ph type="body" sz="quarter" idx="4294967295"/>
          </p:nvPr>
        </p:nvSpPr>
        <p:spPr>
          <a:xfrm>
            <a:off x="1694984" y="1920240"/>
            <a:ext cx="7220415" cy="731520"/>
          </a:xfrm>
          <a:prstGeom prst="rect">
            <a:avLst/>
          </a:prstGeom>
          <a:ln>
            <a:solidFill>
              <a:schemeClr val="tx1"/>
            </a:solidFill>
          </a:ln>
        </p:spPr>
        <p:txBody>
          <a:bodyPr anchor="ctr"/>
          <a:lstStyle/>
          <a:p>
            <a:r>
              <a:rPr lang="en-US" sz="1200" dirty="0"/>
              <a:t>Array of supporting materials for ISDA </a:t>
            </a:r>
            <a:r>
              <a:rPr lang="en-US" sz="1200" dirty="0" smtClean="0"/>
              <a:t>MA, </a:t>
            </a:r>
            <a:r>
              <a:rPr lang="en-US" sz="1200" dirty="0"/>
              <a:t>including definitions</a:t>
            </a:r>
          </a:p>
          <a:p>
            <a:r>
              <a:rPr lang="en-US" sz="1200" dirty="0"/>
              <a:t>To prevent disputes and facilitate the consistent use and interpretation of ISDA MA</a:t>
            </a:r>
          </a:p>
          <a:p>
            <a:r>
              <a:rPr lang="en-US" sz="1200" dirty="0"/>
              <a:t>Nine ISDA Definition booklets which apply to nine different classes of derivatives</a:t>
            </a:r>
          </a:p>
        </p:txBody>
      </p:sp>
      <p:sp>
        <p:nvSpPr>
          <p:cNvPr id="23" name="Text Placeholder 22"/>
          <p:cNvSpPr>
            <a:spLocks noGrp="1"/>
          </p:cNvSpPr>
          <p:nvPr>
            <p:ph type="body" sz="quarter" idx="13"/>
          </p:nvPr>
        </p:nvSpPr>
        <p:spPr>
          <a:xfrm>
            <a:off x="228598" y="1920240"/>
            <a:ext cx="1371600" cy="731520"/>
          </a:xfrm>
        </p:spPr>
        <p:txBody>
          <a:bodyPr/>
          <a:lstStyle/>
          <a:p>
            <a:r>
              <a:rPr lang="en-US" sz="1400" dirty="0"/>
              <a:t>ISDA Definitions</a:t>
            </a:r>
          </a:p>
        </p:txBody>
      </p:sp>
      <p:sp>
        <p:nvSpPr>
          <p:cNvPr id="94210" name="Title 2"/>
          <p:cNvSpPr>
            <a:spLocks noGrp="1"/>
          </p:cNvSpPr>
          <p:nvPr>
            <p:ph type="title"/>
          </p:nvPr>
        </p:nvSpPr>
        <p:spPr/>
        <p:txBody>
          <a:bodyPr/>
          <a:lstStyle/>
          <a:p>
            <a:r>
              <a:rPr lang="en-US" altLang="en-US" dirty="0"/>
              <a:t>Legal </a:t>
            </a:r>
            <a:r>
              <a:rPr lang="en-US" altLang="en-US" dirty="0" smtClean="0"/>
              <a:t>Docs: Types </a:t>
            </a:r>
            <a:r>
              <a:rPr lang="en-US" altLang="en-US" dirty="0"/>
              <a:t>of Trade Agreement (ISDA MA)</a:t>
            </a:r>
            <a:endParaRPr lang="en-US" altLang="en-US" dirty="0" smtClean="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2778186"/>
            <a:ext cx="3128963" cy="3276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9" name="Table 18"/>
          <p:cNvGraphicFramePr>
            <a:graphicFrameLocks noGrp="1"/>
          </p:cNvGraphicFramePr>
          <p:nvPr>
            <p:extLst/>
          </p:nvPr>
        </p:nvGraphicFramePr>
        <p:xfrm>
          <a:off x="228600" y="4751448"/>
          <a:ext cx="952500" cy="558171"/>
        </p:xfrm>
        <a:graphic>
          <a:graphicData uri="http://schemas.openxmlformats.org/drawingml/2006/table">
            <a:tbl>
              <a:tblPr>
                <a:tableStyleId>{5C22544A-7EE6-4342-B048-85BDC9FD1C3A}</a:tableStyleId>
              </a:tblPr>
              <a:tblGrid>
                <a:gridCol w="952500"/>
              </a:tblGrid>
              <a:tr h="512763">
                <a:tc>
                  <a:txBody>
                    <a:bodyPr/>
                    <a:lstStyle/>
                    <a:p>
                      <a:pPr algn="l" fontAlgn="b"/>
                      <a:r>
                        <a:rPr lang="en-US" sz="1200" u="none" strike="noStrike" dirty="0" smtClean="0">
                          <a:solidFill>
                            <a:srgbClr val="FF0000"/>
                          </a:solidFill>
                          <a:effectLst/>
                          <a:latin typeface="Arial" pitchFamily="34" charset="0"/>
                          <a:cs typeface="Arial" pitchFamily="34" charset="0"/>
                        </a:rPr>
                        <a:t>Mentions the Need For a Confirmation</a:t>
                      </a:r>
                      <a:endParaRPr lang="en-US" sz="1200" b="0" i="0" u="none" strike="noStrike" dirty="0">
                        <a:solidFill>
                          <a:srgbClr val="FF0000"/>
                        </a:solidFill>
                        <a:effectLst/>
                        <a:latin typeface="Arial" pitchFamily="34" charset="0"/>
                        <a:cs typeface="Arial" pitchFamily="34" charset="0"/>
                      </a:endParaRPr>
                    </a:p>
                  </a:txBody>
                  <a:tcPr marL="9525" marR="9525" marT="9531" marB="0" anchor="b">
                    <a:noFill/>
                  </a:tcPr>
                </a:tc>
              </a:tr>
            </a:tbl>
          </a:graphicData>
        </a:graphic>
      </p:graphicFrame>
      <p:graphicFrame>
        <p:nvGraphicFramePr>
          <p:cNvPr id="20" name="Table 19"/>
          <p:cNvGraphicFramePr>
            <a:graphicFrameLocks noGrp="1"/>
          </p:cNvGraphicFramePr>
          <p:nvPr>
            <p:extLst/>
          </p:nvPr>
        </p:nvGraphicFramePr>
        <p:xfrm>
          <a:off x="206375" y="2998848"/>
          <a:ext cx="1241425" cy="375276"/>
        </p:xfrm>
        <a:graphic>
          <a:graphicData uri="http://schemas.openxmlformats.org/drawingml/2006/table">
            <a:tbl>
              <a:tblPr>
                <a:tableStyleId>{5C22544A-7EE6-4342-B048-85BDC9FD1C3A}</a:tableStyleId>
              </a:tblPr>
              <a:tblGrid>
                <a:gridCol w="1241425"/>
              </a:tblGrid>
              <a:tr h="344488">
                <a:tc>
                  <a:txBody>
                    <a:bodyPr/>
                    <a:lstStyle/>
                    <a:p>
                      <a:pPr algn="l" fontAlgn="b"/>
                      <a:r>
                        <a:rPr lang="en-US" sz="1200" u="none" strike="noStrike" dirty="0" smtClean="0">
                          <a:solidFill>
                            <a:srgbClr val="FF0000"/>
                          </a:solidFill>
                          <a:effectLst/>
                          <a:latin typeface="Arial" pitchFamily="34" charset="0"/>
                          <a:cs typeface="Arial" pitchFamily="34" charset="0"/>
                        </a:rPr>
                        <a:t>Applicable ISDA Definitions</a:t>
                      </a:r>
                      <a:endParaRPr lang="en-US" sz="1200" b="0" i="0" u="none" strike="noStrike" dirty="0">
                        <a:solidFill>
                          <a:srgbClr val="FF0000"/>
                        </a:solidFill>
                        <a:effectLst/>
                        <a:latin typeface="Arial" pitchFamily="34" charset="0"/>
                        <a:cs typeface="Arial" pitchFamily="34" charset="0"/>
                      </a:endParaRPr>
                    </a:p>
                  </a:txBody>
                  <a:tcPr marL="9528" marR="9528" marT="9516" marB="0" anchor="b">
                    <a:noFill/>
                  </a:tcPr>
                </a:tc>
              </a:tr>
            </a:tbl>
          </a:graphicData>
        </a:graphic>
      </p:graphicFrame>
      <p:cxnSp>
        <p:nvCxnSpPr>
          <p:cNvPr id="24" name="Straight Arrow Connector 23"/>
          <p:cNvCxnSpPr/>
          <p:nvPr/>
        </p:nvCxnSpPr>
        <p:spPr>
          <a:xfrm>
            <a:off x="803275" y="3379848"/>
            <a:ext cx="644525"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09650" y="5010211"/>
            <a:ext cx="45426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5"/>
          <p:cNvSpPr txBox="1">
            <a:spLocks noChangeArrowheads="1"/>
          </p:cNvSpPr>
          <p:nvPr/>
        </p:nvSpPr>
        <p:spPr bwMode="auto">
          <a:xfrm>
            <a:off x="1066800" y="6043673"/>
            <a:ext cx="6938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rgbClr val="000000"/>
                </a:solidFill>
              </a:rPr>
              <a:t>Sample MCA </a:t>
            </a:r>
            <a:r>
              <a:rPr lang="en-US" altLang="en-US" sz="1200" b="1" dirty="0" smtClean="0">
                <a:solidFill>
                  <a:srgbClr val="000000"/>
                </a:solidFill>
              </a:rPr>
              <a:t>for non </a:t>
            </a:r>
            <a:r>
              <a:rPr lang="en-US" altLang="en-US" sz="1200" b="1" dirty="0">
                <a:solidFill>
                  <a:srgbClr val="000000"/>
                </a:solidFill>
              </a:rPr>
              <a:t>deliverable forward FX Transaction</a:t>
            </a:r>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2778186"/>
            <a:ext cx="3278187" cy="3265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flipV="1">
            <a:off x="7620000" y="3684648"/>
            <a:ext cx="452438" cy="50323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nvPr>
        </p:nvGraphicFramePr>
        <p:xfrm>
          <a:off x="7848600" y="4141848"/>
          <a:ext cx="1241425" cy="609600"/>
        </p:xfrm>
        <a:graphic>
          <a:graphicData uri="http://schemas.openxmlformats.org/drawingml/2006/table">
            <a:tbl>
              <a:tblPr>
                <a:tableStyleId>{5C22544A-7EE6-4342-B048-85BDC9FD1C3A}</a:tableStyleId>
              </a:tblPr>
              <a:tblGrid>
                <a:gridCol w="1241425"/>
              </a:tblGrid>
              <a:tr h="609600">
                <a:tc>
                  <a:txBody>
                    <a:bodyPr/>
                    <a:lstStyle/>
                    <a:p>
                      <a:pPr algn="l" fontAlgn="b"/>
                      <a:r>
                        <a:rPr lang="en-US" sz="1200" b="0" i="0" u="none" strike="noStrike" dirty="0" smtClean="0">
                          <a:solidFill>
                            <a:srgbClr val="FF0000"/>
                          </a:solidFill>
                          <a:effectLst/>
                          <a:latin typeface="Arial" pitchFamily="34" charset="0"/>
                          <a:cs typeface="Arial" pitchFamily="34" charset="0"/>
                        </a:rPr>
                        <a:t>Economic</a:t>
                      </a:r>
                      <a:r>
                        <a:rPr lang="en-US" sz="1200" b="0" i="0" u="none" strike="noStrike" baseline="0" dirty="0" smtClean="0">
                          <a:solidFill>
                            <a:srgbClr val="FF0000"/>
                          </a:solidFill>
                          <a:effectLst/>
                          <a:latin typeface="Arial" pitchFamily="34" charset="0"/>
                          <a:cs typeface="Arial" pitchFamily="34" charset="0"/>
                        </a:rPr>
                        <a:t> Terms to be Mentioned on Confirmation</a:t>
                      </a:r>
                      <a:endParaRPr lang="en-US" sz="1200" b="0" i="0" u="none" strike="noStrike" dirty="0">
                        <a:solidFill>
                          <a:srgbClr val="FF0000"/>
                        </a:solidFill>
                        <a:effectLst/>
                        <a:latin typeface="Arial" pitchFamily="34" charset="0"/>
                        <a:cs typeface="Arial" pitchFamily="34" charset="0"/>
                      </a:endParaRPr>
                    </a:p>
                  </a:txBody>
                  <a:tcPr marL="9528" marR="9528" marT="9525" marB="0" anchor="b">
                    <a:noFill/>
                  </a:tcPr>
                </a:tc>
              </a:tr>
            </a:tbl>
          </a:graphicData>
        </a:graphic>
      </p:graphicFrame>
    </p:spTree>
    <p:extLst>
      <p:ext uri="{BB962C8B-B14F-4D97-AF65-F5344CB8AC3E}">
        <p14:creationId xmlns:p14="http://schemas.microsoft.com/office/powerpoint/2010/main" val="3706964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4294967295"/>
          </p:nvPr>
        </p:nvSpPr>
        <p:spPr>
          <a:xfrm>
            <a:off x="1694984" y="1228727"/>
            <a:ext cx="7220415" cy="1206741"/>
          </a:xfrm>
          <a:prstGeom prst="rect">
            <a:avLst/>
          </a:prstGeom>
          <a:ln>
            <a:solidFill>
              <a:schemeClr val="tx1"/>
            </a:solidFill>
          </a:ln>
        </p:spPr>
        <p:txBody>
          <a:bodyPr anchor="ctr"/>
          <a:lstStyle/>
          <a:p>
            <a:r>
              <a:rPr lang="en-US" sz="1200" dirty="0"/>
              <a:t>Legal contract representing a derivative transaction</a:t>
            </a:r>
          </a:p>
          <a:p>
            <a:r>
              <a:rPr lang="en-US" sz="1200" dirty="0"/>
              <a:t>"Standard" for vanilla product </a:t>
            </a:r>
            <a:r>
              <a:rPr lang="en-US" sz="1200" dirty="0" smtClean="0"/>
              <a:t>and non-standard </a:t>
            </a:r>
            <a:r>
              <a:rPr lang="en-US" sz="1200" dirty="0"/>
              <a:t>for structured products</a:t>
            </a:r>
          </a:p>
          <a:p>
            <a:r>
              <a:rPr lang="en-US" sz="1200" dirty="0"/>
              <a:t>Economic and financial payment terms</a:t>
            </a:r>
          </a:p>
          <a:p>
            <a:r>
              <a:rPr lang="en-US" sz="1200" dirty="0" smtClean="0"/>
              <a:t>Conflicts with </a:t>
            </a:r>
            <a:r>
              <a:rPr lang="en-US" sz="1200" dirty="0"/>
              <a:t>the schedule or the Master Agreement </a:t>
            </a:r>
            <a:r>
              <a:rPr lang="en-US" sz="1200" dirty="0" smtClean="0"/>
              <a:t>– </a:t>
            </a:r>
            <a:r>
              <a:rPr lang="en-US" sz="1200" dirty="0"/>
              <a:t>Confirmation will prevail</a:t>
            </a:r>
          </a:p>
          <a:p>
            <a:r>
              <a:rPr lang="en-US" sz="1200" dirty="0"/>
              <a:t>An executed confirmation is legally binding</a:t>
            </a:r>
          </a:p>
        </p:txBody>
      </p:sp>
      <p:sp>
        <p:nvSpPr>
          <p:cNvPr id="16" name="Text Placeholder 15"/>
          <p:cNvSpPr>
            <a:spLocks noGrp="1"/>
          </p:cNvSpPr>
          <p:nvPr>
            <p:ph type="body" sz="quarter" idx="10"/>
          </p:nvPr>
        </p:nvSpPr>
        <p:spPr>
          <a:xfrm>
            <a:off x="228598" y="1228727"/>
            <a:ext cx="1371600" cy="1206741"/>
          </a:xfrm>
        </p:spPr>
        <p:txBody>
          <a:bodyPr/>
          <a:lstStyle/>
          <a:p>
            <a:r>
              <a:rPr lang="en-US" sz="1400" dirty="0"/>
              <a:t>Trade Confirmation</a:t>
            </a:r>
          </a:p>
        </p:txBody>
      </p:sp>
      <p:sp>
        <p:nvSpPr>
          <p:cNvPr id="22" name="Text Placeholder 21"/>
          <p:cNvSpPr>
            <a:spLocks noGrp="1"/>
          </p:cNvSpPr>
          <p:nvPr>
            <p:ph type="body" sz="quarter" idx="4294967295"/>
          </p:nvPr>
        </p:nvSpPr>
        <p:spPr>
          <a:xfrm>
            <a:off x="1694984" y="2500535"/>
            <a:ext cx="7220415" cy="548640"/>
          </a:xfrm>
          <a:prstGeom prst="rect">
            <a:avLst/>
          </a:prstGeom>
          <a:ln>
            <a:solidFill>
              <a:schemeClr val="tx1"/>
            </a:solidFill>
          </a:ln>
        </p:spPr>
        <p:txBody>
          <a:bodyPr anchor="ctr"/>
          <a:lstStyle/>
          <a:p>
            <a:r>
              <a:rPr lang="en-US" sz="1200" dirty="0"/>
              <a:t>Short form Agreement</a:t>
            </a:r>
          </a:p>
          <a:p>
            <a:r>
              <a:rPr lang="en-US" sz="1200" dirty="0"/>
              <a:t>Contains only key economics</a:t>
            </a:r>
          </a:p>
        </p:txBody>
      </p:sp>
      <p:sp>
        <p:nvSpPr>
          <p:cNvPr id="23" name="Text Placeholder 22"/>
          <p:cNvSpPr>
            <a:spLocks noGrp="1"/>
          </p:cNvSpPr>
          <p:nvPr>
            <p:ph type="body" sz="quarter" idx="13"/>
          </p:nvPr>
        </p:nvSpPr>
        <p:spPr>
          <a:xfrm>
            <a:off x="228598" y="2500535"/>
            <a:ext cx="1371600" cy="548640"/>
          </a:xfrm>
        </p:spPr>
        <p:txBody>
          <a:bodyPr/>
          <a:lstStyle/>
          <a:p>
            <a:r>
              <a:rPr lang="en-US" sz="1400" dirty="0"/>
              <a:t>Transaction Supplement</a:t>
            </a:r>
          </a:p>
        </p:txBody>
      </p:sp>
      <p:sp>
        <p:nvSpPr>
          <p:cNvPr id="94210" name="Title 2"/>
          <p:cNvSpPr>
            <a:spLocks noGrp="1"/>
          </p:cNvSpPr>
          <p:nvPr>
            <p:ph type="title"/>
          </p:nvPr>
        </p:nvSpPr>
        <p:spPr/>
        <p:txBody>
          <a:bodyPr/>
          <a:lstStyle/>
          <a:p>
            <a:r>
              <a:rPr lang="en-US" altLang="en-US" dirty="0"/>
              <a:t>Legal </a:t>
            </a:r>
            <a:r>
              <a:rPr lang="en-US" altLang="en-US" dirty="0" smtClean="0"/>
              <a:t>Docs: Types </a:t>
            </a:r>
            <a:r>
              <a:rPr lang="en-US" altLang="en-US" dirty="0"/>
              <a:t>of Trade Agreement (ISDA MA)</a:t>
            </a:r>
            <a:endParaRPr lang="en-US" altLang="en-US" dirty="0" smtClean="0"/>
          </a:p>
        </p:txBody>
      </p:sp>
      <p:grpSp>
        <p:nvGrpSpPr>
          <p:cNvPr id="17" name="Group 16"/>
          <p:cNvGrpSpPr/>
          <p:nvPr/>
        </p:nvGrpSpPr>
        <p:grpSpPr>
          <a:xfrm>
            <a:off x="914400" y="3372847"/>
            <a:ext cx="7091363" cy="3126627"/>
            <a:chOff x="914400" y="3303279"/>
            <a:chExt cx="7091363" cy="3783219"/>
          </a:xfrm>
        </p:grpSpPr>
        <p:sp>
          <p:nvSpPr>
            <p:cNvPr id="30" name="TextBox 15"/>
            <p:cNvSpPr txBox="1">
              <a:spLocks noChangeArrowheads="1"/>
            </p:cNvSpPr>
            <p:nvPr/>
          </p:nvSpPr>
          <p:spPr bwMode="auto">
            <a:xfrm>
              <a:off x="1066800" y="6751329"/>
              <a:ext cx="6938963" cy="33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rgbClr val="000000"/>
                  </a:solidFill>
                </a:rPr>
                <a:t>Sample – Transaction Supplement</a:t>
              </a:r>
            </a:p>
          </p:txBody>
        </p:sp>
        <p:pic>
          <p:nvPicPr>
            <p:cNvPr id="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303279"/>
              <a:ext cx="3290888" cy="3451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 name="TextBox 1"/>
            <p:cNvSpPr txBox="1">
              <a:spLocks noChangeArrowheads="1"/>
            </p:cNvSpPr>
            <p:nvPr/>
          </p:nvSpPr>
          <p:spPr bwMode="auto">
            <a:xfrm>
              <a:off x="914400" y="4006542"/>
              <a:ext cx="259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FF0000"/>
                  </a:solidFill>
                </a:rPr>
                <a:t>Reference to Master Confirmation Agreement</a:t>
              </a:r>
            </a:p>
          </p:txBody>
        </p:sp>
        <p:sp>
          <p:nvSpPr>
            <p:cNvPr id="33" name="TextBox 17"/>
            <p:cNvSpPr txBox="1">
              <a:spLocks noChangeArrowheads="1"/>
            </p:cNvSpPr>
            <p:nvPr/>
          </p:nvSpPr>
          <p:spPr bwMode="auto">
            <a:xfrm>
              <a:off x="914400" y="5306704"/>
              <a:ext cx="2590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FF0000"/>
                  </a:solidFill>
                </a:rPr>
                <a:t>Economic Terms</a:t>
              </a:r>
            </a:p>
          </p:txBody>
        </p:sp>
        <p:cxnSp>
          <p:nvCxnSpPr>
            <p:cNvPr id="34" name="Straight Arrow Connector 33"/>
            <p:cNvCxnSpPr/>
            <p:nvPr/>
          </p:nvCxnSpPr>
          <p:spPr>
            <a:xfrm>
              <a:off x="1905000" y="4316104"/>
              <a:ext cx="240823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209800" y="5444817"/>
              <a:ext cx="210343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8207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4132385" cy="5121592"/>
          </a:xfrm>
        </p:spPr>
        <p:txBody>
          <a:bodyPr/>
          <a:lstStyle/>
          <a:p>
            <a:pPr algn="just">
              <a:buFont typeface="+mj-lt"/>
              <a:buAutoNum type="arabicPeriod"/>
              <a:defRPr/>
            </a:pPr>
            <a:r>
              <a:rPr sz="1400" dirty="0" smtClean="0"/>
              <a:t>First </a:t>
            </a:r>
            <a:r>
              <a:rPr sz="1400" dirty="0"/>
              <a:t>section covers ISDA details</a:t>
            </a:r>
          </a:p>
          <a:p>
            <a:pPr lvl="1" algn="just">
              <a:buFont typeface="+mj-lt"/>
              <a:buAutoNum type="alphaLcPeriod"/>
              <a:defRPr/>
            </a:pPr>
            <a:r>
              <a:rPr sz="1400" dirty="0"/>
              <a:t>Parties involved in Transaction </a:t>
            </a:r>
            <a:r>
              <a:rPr sz="1400" dirty="0">
                <a:solidFill>
                  <a:srgbClr val="00B050"/>
                </a:solidFill>
              </a:rPr>
              <a:t>[1]</a:t>
            </a:r>
          </a:p>
          <a:p>
            <a:pPr lvl="1" algn="just">
              <a:buFont typeface="+mj-lt"/>
              <a:buAutoNum type="alphaLcPeriod"/>
              <a:defRPr/>
            </a:pPr>
            <a:r>
              <a:rPr sz="1400" dirty="0"/>
              <a:t>ISDA Master Agreement is to be </a:t>
            </a:r>
            <a:r>
              <a:rPr sz="1400" dirty="0" smtClean="0"/>
              <a:t>used</a:t>
            </a:r>
            <a:r>
              <a:rPr lang="en-US" sz="1400" dirty="0" smtClean="0"/>
              <a:t> </a:t>
            </a:r>
            <a:r>
              <a:rPr sz="1400" dirty="0" smtClean="0">
                <a:solidFill>
                  <a:srgbClr val="FF0000"/>
                </a:solidFill>
              </a:rPr>
              <a:t>[</a:t>
            </a:r>
            <a:r>
              <a:rPr sz="1400" dirty="0">
                <a:solidFill>
                  <a:srgbClr val="FF0000"/>
                </a:solidFill>
              </a:rPr>
              <a:t>2]</a:t>
            </a:r>
          </a:p>
          <a:p>
            <a:pPr lvl="1" algn="just">
              <a:buFont typeface="+mj-lt"/>
              <a:buAutoNum type="alphaLcPeriod"/>
              <a:defRPr/>
            </a:pPr>
            <a:r>
              <a:rPr sz="1400" dirty="0"/>
              <a:t>ISDA Definitions</a:t>
            </a:r>
            <a:r>
              <a:rPr sz="1400" dirty="0">
                <a:solidFill>
                  <a:srgbClr val="FFC000"/>
                </a:solidFill>
              </a:rPr>
              <a:t> [3]</a:t>
            </a:r>
          </a:p>
          <a:p>
            <a:pPr algn="just">
              <a:buFont typeface="+mj-lt"/>
              <a:buAutoNum type="arabicPeriod"/>
              <a:defRPr/>
            </a:pPr>
            <a:r>
              <a:rPr sz="1400" dirty="0" smtClean="0"/>
              <a:t>The </a:t>
            </a:r>
            <a:r>
              <a:rPr sz="1400" dirty="0"/>
              <a:t>next section details the Economics of the trade, here it defines who is paying who, how much and on what dates </a:t>
            </a:r>
            <a:r>
              <a:rPr sz="1400" dirty="0">
                <a:solidFill>
                  <a:schemeClr val="tx2">
                    <a:lumMod val="60000"/>
                    <a:lumOff val="40000"/>
                  </a:schemeClr>
                </a:solidFill>
              </a:rPr>
              <a:t>[4]</a:t>
            </a:r>
          </a:p>
          <a:p>
            <a:pPr algn="just">
              <a:buFont typeface="+mj-lt"/>
              <a:buAutoNum type="arabicPeriod"/>
              <a:defRPr/>
            </a:pPr>
            <a:r>
              <a:rPr sz="1400" dirty="0" smtClean="0"/>
              <a:t>“</a:t>
            </a:r>
            <a:r>
              <a:rPr sz="1400" dirty="0"/>
              <a:t>Other Provisions</a:t>
            </a:r>
            <a:r>
              <a:rPr sz="1400" dirty="0" smtClean="0"/>
              <a:t>”:</a:t>
            </a:r>
            <a:r>
              <a:rPr lang="en-US" sz="1400" dirty="0" smtClean="0"/>
              <a:t> </a:t>
            </a:r>
            <a:r>
              <a:rPr sz="1400" dirty="0" smtClean="0"/>
              <a:t>In </a:t>
            </a:r>
            <a:r>
              <a:rPr sz="1400" dirty="0"/>
              <a:t>this case we have some Collateral Provisions (detailed in the CSA)</a:t>
            </a:r>
          </a:p>
          <a:p>
            <a:pPr algn="just">
              <a:buFont typeface="+mj-lt"/>
              <a:buAutoNum type="arabicPeriod"/>
              <a:defRPr/>
            </a:pPr>
            <a:r>
              <a:rPr sz="1400" dirty="0" smtClean="0"/>
              <a:t>These </a:t>
            </a:r>
            <a:r>
              <a:rPr sz="1400" dirty="0"/>
              <a:t>signature blocks are for both parties to sign </a:t>
            </a:r>
            <a:r>
              <a:rPr sz="1400" dirty="0">
                <a:solidFill>
                  <a:srgbClr val="FF2F8D"/>
                </a:solidFill>
              </a:rPr>
              <a:t>[5</a:t>
            </a:r>
            <a:r>
              <a:rPr sz="1400" dirty="0" smtClean="0">
                <a:solidFill>
                  <a:srgbClr val="FF2F8D"/>
                </a:solidFill>
              </a:rPr>
              <a:t>]</a:t>
            </a:r>
          </a:p>
          <a:p>
            <a:pPr marL="0" indent="0" algn="just">
              <a:buNone/>
              <a:defRPr/>
            </a:pPr>
            <a:r>
              <a:rPr sz="1400" dirty="0" smtClean="0"/>
              <a:t>‘To </a:t>
            </a:r>
            <a:r>
              <a:rPr sz="1400" dirty="0"/>
              <a:t>have an executed document, we need both signatures on a </a:t>
            </a:r>
            <a:r>
              <a:rPr sz="1400" dirty="0" smtClean="0"/>
              <a:t>confirmation’</a:t>
            </a:r>
            <a:endParaRPr sz="1400" dirty="0"/>
          </a:p>
          <a:p>
            <a:pPr marL="342900" indent="-342900">
              <a:lnSpc>
                <a:spcPct val="150000"/>
              </a:lnSpc>
              <a:spcAft>
                <a:spcPts val="0"/>
              </a:spcAft>
              <a:buFont typeface="+mj-lt"/>
              <a:buAutoNum type="arabicPeriod"/>
              <a:defRPr/>
            </a:pPr>
            <a:endParaRPr sz="1400" dirty="0"/>
          </a:p>
          <a:p>
            <a:pPr marL="342900" indent="-342900" algn="just">
              <a:buFont typeface="+mj-lt"/>
              <a:buAutoNum type="arabicPeriod"/>
              <a:defRPr/>
            </a:pPr>
            <a:endParaRPr sz="1400" dirty="0"/>
          </a:p>
          <a:p>
            <a:pPr marL="342900" indent="-342900">
              <a:buFont typeface="+mj-lt"/>
              <a:buAutoNum type="arabicPeriod"/>
              <a:defRPr/>
            </a:pPr>
            <a:endParaRPr sz="1600" dirty="0"/>
          </a:p>
        </p:txBody>
      </p:sp>
      <p:sp>
        <p:nvSpPr>
          <p:cNvPr id="97283"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dirty="0">
                <a:latin typeface="Georgia" panose="02040502050405020303" pitchFamily="18" charset="0"/>
              </a:rPr>
              <a:t>Legal </a:t>
            </a:r>
            <a:r>
              <a:rPr lang="en-US" altLang="en-US" dirty="0" smtClean="0">
                <a:latin typeface="Georgia" panose="02040502050405020303" pitchFamily="18" charset="0"/>
              </a:rPr>
              <a:t>Docs: Trade Confirmation </a:t>
            </a:r>
            <a:endParaRPr lang="en-US" altLang="en-US" sz="2400" b="1" dirty="0" smtClean="0">
              <a:latin typeface="Georgia" panose="02040502050405020303" pitchFamily="18" charset="0"/>
            </a:endParaRPr>
          </a:p>
        </p:txBody>
      </p:sp>
      <p:pic>
        <p:nvPicPr>
          <p:cNvPr id="972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238250"/>
            <a:ext cx="4343401" cy="5125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325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Money Market</a:t>
            </a:r>
            <a:endParaRPr lang="en-IN" altLang="en-US" smtClean="0"/>
          </a:p>
        </p:txBody>
      </p:sp>
      <p:pic>
        <p:nvPicPr>
          <p:cNvPr id="6" name="Picture 5"/>
          <p:cNvPicPr>
            <a:picLocks noChangeAspect="1"/>
          </p:cNvPicPr>
          <p:nvPr/>
        </p:nvPicPr>
        <p:blipFill>
          <a:blip r:embed="rId3">
            <a:extLst/>
          </a:blip>
          <a:stretch>
            <a:fillRect/>
          </a:stretch>
        </p:blipFill>
        <p:spPr>
          <a:xfrm>
            <a:off x="3200400" y="3071829"/>
            <a:ext cx="2743200" cy="202453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blip>
          <a:stretch>
            <a:fillRect/>
          </a:stretch>
        </p:blipFill>
        <p:spPr>
          <a:xfrm>
            <a:off x="228600" y="3071829"/>
            <a:ext cx="2743200" cy="202453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extLst/>
          </a:blip>
          <a:stretch>
            <a:fillRect/>
          </a:stretch>
        </p:blipFill>
        <p:spPr>
          <a:xfrm>
            <a:off x="6172200" y="3071829"/>
            <a:ext cx="2743200" cy="330039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0" name="Flowchart: Merge 9">
            <a:hlinkClick r:id="rId6" action="ppaction://hlinksldjump"/>
          </p:cNvPr>
          <p:cNvSpPr/>
          <p:nvPr/>
        </p:nvSpPr>
        <p:spPr>
          <a:xfrm rot="5400000">
            <a:off x="8916810"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290852652"/>
              </p:ext>
            </p:extLst>
          </p:nvPr>
        </p:nvGraphicFramePr>
        <p:xfrm>
          <a:off x="228600" y="1234440"/>
          <a:ext cx="8686800" cy="1554480"/>
        </p:xfrm>
        <a:graphic>
          <a:graphicData uri="http://schemas.openxmlformats.org/drawingml/2006/table">
            <a:tbl>
              <a:tblPr>
                <a:tableStyleId>{5DA37D80-6434-44D0-A028-1B22A696006F}</a:tableStyleId>
              </a:tblPr>
              <a:tblGrid>
                <a:gridCol w="896815"/>
                <a:gridCol w="1557997"/>
                <a:gridCol w="1557997"/>
                <a:gridCol w="1557997"/>
                <a:gridCol w="1700432"/>
                <a:gridCol w="1415562"/>
              </a:tblGrid>
              <a:tr h="0">
                <a:tc>
                  <a:txBody>
                    <a:bodyPr/>
                    <a:lstStyle/>
                    <a:p>
                      <a:pPr algn="l" rtl="0" fontAlgn="ctr"/>
                      <a:r>
                        <a:rPr lang="en-IN" sz="1400" b="1" u="none" strike="noStrike" dirty="0">
                          <a:solidFill>
                            <a:schemeClr val="bg1"/>
                          </a:solidFill>
                          <a:effectLst/>
                          <a:latin typeface="Arial" panose="020B0604020202020204" pitchFamily="34" charset="0"/>
                          <a:cs typeface="Arial" panose="020B0604020202020204" pitchFamily="34" charset="0"/>
                        </a:rPr>
                        <a:t>Product</a:t>
                      </a:r>
                      <a:endParaRPr lang="en-IN" sz="1400" b="1" i="0" u="none" strike="noStrike" dirty="0">
                        <a:solidFill>
                          <a:schemeClr val="bg1"/>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Certificate of Deposits</a:t>
                      </a: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Treasury Bills</a:t>
                      </a: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Commercial </a:t>
                      </a:r>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Bills /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Trade Bills</a:t>
                      </a: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a:solidFill>
                            <a:schemeClr val="bg2">
                              <a:lumMod val="10000"/>
                            </a:schemeClr>
                          </a:solidFill>
                          <a:effectLst/>
                          <a:latin typeface="Arial" panose="020B0604020202020204" pitchFamily="34" charset="0"/>
                          <a:ea typeface="+mn-ea"/>
                          <a:cs typeface="Arial" panose="020B0604020202020204" pitchFamily="34" charset="0"/>
                        </a:rPr>
                        <a:t>Commercial Paper</a:t>
                      </a: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Call </a:t>
                      </a:r>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Money /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Notice Money</a:t>
                      </a: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r>
                        <a:rPr lang="en-IN" sz="1400" b="1" u="none" strike="noStrike" dirty="0">
                          <a:solidFill>
                            <a:schemeClr val="bg1"/>
                          </a:solidFill>
                          <a:effectLst/>
                          <a:latin typeface="Arial" panose="020B0604020202020204" pitchFamily="34" charset="0"/>
                          <a:cs typeface="Arial" panose="020B0604020202020204" pitchFamily="34" charset="0"/>
                        </a:rPr>
                        <a:t>Duration </a:t>
                      </a:r>
                      <a:endParaRPr lang="en-IN" sz="1400" b="1" i="0" u="none" strike="noStrike" dirty="0">
                        <a:solidFill>
                          <a:schemeClr val="bg1"/>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ctr" defTabSz="914400" rtl="0" eaLnBrk="1" fontAlgn="ctr" latinLnBrk="0" hangingPunct="1"/>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30/90/180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days </a:t>
                      </a:r>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or 1-5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years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30/90 days or 1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year</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smtClean="0">
                          <a:solidFill>
                            <a:schemeClr val="bg2">
                              <a:lumMod val="10000"/>
                            </a:schemeClr>
                          </a:solidFill>
                          <a:effectLst/>
                          <a:latin typeface="Arial" panose="020B0604020202020204" pitchFamily="34" charset="0"/>
                          <a:ea typeface="+mn-ea"/>
                          <a:cs typeface="Arial" panose="020B0604020202020204" pitchFamily="34" charset="0"/>
                        </a:rPr>
                        <a:t>30/60/90 </a:t>
                      </a:r>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days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a:solidFill>
                            <a:schemeClr val="bg2">
                              <a:lumMod val="10000"/>
                            </a:schemeClr>
                          </a:solidFill>
                          <a:effectLst/>
                          <a:latin typeface="Arial" panose="020B0604020202020204" pitchFamily="34" charset="0"/>
                          <a:ea typeface="+mn-ea"/>
                          <a:cs typeface="Arial" panose="020B0604020202020204" pitchFamily="34" charset="0"/>
                        </a:rPr>
                        <a:t>1 to 270 days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1 to 15 days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l" rtl="0" fontAlgn="ctr"/>
                      <a:r>
                        <a:rPr lang="en-IN" sz="1400" b="1" u="none" strike="noStrike" dirty="0">
                          <a:solidFill>
                            <a:schemeClr val="bg1"/>
                          </a:solidFill>
                          <a:effectLst/>
                          <a:latin typeface="Arial" panose="020B0604020202020204" pitchFamily="34" charset="0"/>
                          <a:cs typeface="Arial" panose="020B0604020202020204" pitchFamily="34" charset="0"/>
                        </a:rPr>
                        <a:t>Issuer</a:t>
                      </a:r>
                      <a:endParaRPr lang="en-IN" sz="1400" b="1" i="0" u="none" strike="noStrike" dirty="0">
                        <a:solidFill>
                          <a:schemeClr val="bg1"/>
                        </a:solidFill>
                        <a:effectLst/>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Banks and Credit Unions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Government</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Firms and Banks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Large corporations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400" u="none" strike="noStrike" kern="1200" dirty="0">
                          <a:solidFill>
                            <a:schemeClr val="bg2">
                              <a:lumMod val="10000"/>
                            </a:schemeClr>
                          </a:solidFill>
                          <a:effectLst/>
                          <a:latin typeface="Arial" panose="020B0604020202020204" pitchFamily="34" charset="0"/>
                          <a:ea typeface="+mn-ea"/>
                          <a:cs typeface="Arial" panose="020B0604020202020204" pitchFamily="34" charset="0"/>
                        </a:rPr>
                        <a:t>Bank</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2510733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36662"/>
            <a:ext cx="8101013" cy="5135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883"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dirty="0">
                <a:latin typeface="Georgia" panose="02040502050405020303" pitchFamily="18" charset="0"/>
              </a:rPr>
              <a:t>Legal Docs: Trade Confirmation </a:t>
            </a:r>
            <a:endParaRPr lang="en-US" altLang="en-US" sz="2400" b="1" dirty="0" smtClean="0">
              <a:latin typeface="Georgia" panose="02040502050405020303" pitchFamily="18" charset="0"/>
            </a:endParaRPr>
          </a:p>
        </p:txBody>
      </p:sp>
      <p:sp>
        <p:nvSpPr>
          <p:cNvPr id="6" name="Flowchart: Merge 5">
            <a:hlinkClick r:id="rId3"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8857048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smtClean="0"/>
              <a:t>Investment Bank – Primary Market</a:t>
            </a:r>
          </a:p>
        </p:txBody>
      </p:sp>
      <p:pic>
        <p:nvPicPr>
          <p:cNvPr id="10" name="Picture 9">
            <a:hlinkClick r:id="rId3"/>
          </p:cNvPr>
          <p:cNvPicPr>
            <a:picLocks noChangeAspect="1"/>
          </p:cNvPicPr>
          <p:nvPr/>
        </p:nvPicPr>
        <p:blipFill>
          <a:blip r:embed="rId4" cstate="print">
            <a:extLst/>
          </a:blip>
          <a:stretch>
            <a:fillRect/>
          </a:stretch>
        </p:blipFill>
        <p:spPr>
          <a:xfrm>
            <a:off x="3896474" y="6165809"/>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1225550" y="6215063"/>
            <a:ext cx="2670924" cy="276999"/>
          </a:xfrm>
          <a:prstGeom prst="rect">
            <a:avLst/>
          </a:prstGeom>
        </p:spPr>
        <p:txBody>
          <a:bodyPr wrap="none">
            <a:spAutoFit/>
          </a:bodyPr>
          <a:lstStyle/>
          <a:p>
            <a:pPr eaLnBrk="1" hangingPunct="1">
              <a:defRPr/>
            </a:pPr>
            <a:r>
              <a:rPr lang="en-US" sz="1200" dirty="0">
                <a:solidFill>
                  <a:schemeClr val="bg2">
                    <a:lumMod val="10000"/>
                  </a:schemeClr>
                </a:solidFill>
                <a:cs typeface="Arial" panose="020B0604020202020204" pitchFamily="34" charset="0"/>
              </a:rPr>
              <a:t>Video link for Merger and Acquisition</a:t>
            </a:r>
          </a:p>
        </p:txBody>
      </p:sp>
      <p:sp>
        <p:nvSpPr>
          <p:cNvPr id="25" name="Chevron 24"/>
          <p:cNvSpPr/>
          <p:nvPr/>
        </p:nvSpPr>
        <p:spPr>
          <a:xfrm>
            <a:off x="228600" y="1238250"/>
            <a:ext cx="2743200" cy="307777"/>
          </a:xfrm>
          <a:prstGeom prst="chevron">
            <a:avLst/>
          </a:prstGeom>
          <a:effectLst/>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a:r>
              <a:rPr lang="en-US" sz="1400" b="1" kern="0" dirty="0">
                <a:solidFill>
                  <a:schemeClr val="bg1"/>
                </a:solidFill>
                <a:latin typeface="Arial" pitchFamily="34" charset="0"/>
                <a:cs typeface="Arial" pitchFamily="34" charset="0"/>
              </a:rPr>
              <a:t>Advisor</a:t>
            </a:r>
            <a:endParaRPr lang="en-US" sz="1400" dirty="0">
              <a:solidFill>
                <a:schemeClr val="bg1"/>
              </a:solidFill>
              <a:latin typeface="Arial" pitchFamily="34" charset="0"/>
              <a:cs typeface="Arial" pitchFamily="34" charset="0"/>
            </a:endParaRPr>
          </a:p>
        </p:txBody>
      </p:sp>
      <p:sp>
        <p:nvSpPr>
          <p:cNvPr id="26" name="Chevron 25"/>
          <p:cNvSpPr/>
          <p:nvPr/>
        </p:nvSpPr>
        <p:spPr>
          <a:xfrm>
            <a:off x="3200400" y="1238250"/>
            <a:ext cx="2743200" cy="307777"/>
          </a:xfrm>
          <a:prstGeom prst="chevron">
            <a:avLst/>
          </a:prstGeom>
          <a:effectLst/>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a:r>
              <a:rPr lang="en-US" sz="1400" b="1" kern="0" dirty="0">
                <a:solidFill>
                  <a:schemeClr val="bg1"/>
                </a:solidFill>
                <a:latin typeface="Arial" pitchFamily="34" charset="0"/>
                <a:cs typeface="Arial" pitchFamily="34" charset="0"/>
              </a:rPr>
              <a:t>Arranger</a:t>
            </a:r>
            <a:endParaRPr lang="en-US" sz="1400" dirty="0">
              <a:solidFill>
                <a:schemeClr val="bg1"/>
              </a:solidFill>
              <a:latin typeface="Arial" pitchFamily="34" charset="0"/>
              <a:cs typeface="Arial" pitchFamily="34" charset="0"/>
            </a:endParaRPr>
          </a:p>
        </p:txBody>
      </p:sp>
      <p:sp>
        <p:nvSpPr>
          <p:cNvPr id="27" name="Chevron 26"/>
          <p:cNvSpPr/>
          <p:nvPr/>
        </p:nvSpPr>
        <p:spPr>
          <a:xfrm>
            <a:off x="6172200" y="1238250"/>
            <a:ext cx="2743200" cy="307777"/>
          </a:xfrm>
          <a:prstGeom prst="chevron">
            <a:avLst/>
          </a:prstGeom>
          <a:effectLst/>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a:r>
              <a:rPr lang="en-US" sz="1400" b="1" kern="0" dirty="0">
                <a:solidFill>
                  <a:schemeClr val="bg1"/>
                </a:solidFill>
                <a:latin typeface="Arial" pitchFamily="34" charset="0"/>
                <a:cs typeface="Arial" pitchFamily="34" charset="0"/>
              </a:rPr>
              <a:t>Underwriter</a:t>
            </a:r>
            <a:endParaRPr lang="en-US" sz="1400" dirty="0">
              <a:solidFill>
                <a:schemeClr val="bg1"/>
              </a:solidFill>
              <a:latin typeface="Arial" pitchFamily="34" charset="0"/>
              <a:cs typeface="Arial" pitchFamily="34" charset="0"/>
            </a:endParaRPr>
          </a:p>
        </p:txBody>
      </p:sp>
      <p:sp>
        <p:nvSpPr>
          <p:cNvPr id="28" name="Text Placeholder 2"/>
          <p:cNvSpPr>
            <a:spLocks noGrp="1"/>
          </p:cNvSpPr>
          <p:nvPr>
            <p:ph type="body" sz="quarter" idx="10"/>
          </p:nvPr>
        </p:nvSpPr>
        <p:spPr>
          <a:xfrm>
            <a:off x="228601" y="1576369"/>
            <a:ext cx="2596896" cy="3657600"/>
          </a:xfr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a:lstStyle/>
          <a:p>
            <a:pPr marL="0" indent="0">
              <a:buFont typeface="Wingdings" pitchFamily="2" charset="2"/>
              <a:buNone/>
              <a:defRPr/>
            </a:pPr>
            <a:r>
              <a:rPr sz="1200" b="1" dirty="0">
                <a:latin typeface="Arial" panose="020B0604020202020204" pitchFamily="34" charset="0"/>
              </a:rPr>
              <a:t>Investment Banks </a:t>
            </a:r>
            <a:r>
              <a:rPr sz="1200" b="1" dirty="0" smtClean="0">
                <a:latin typeface="Arial" panose="020B0604020202020204" pitchFamily="34" charset="0"/>
              </a:rPr>
              <a:t>advice?</a:t>
            </a:r>
            <a:endParaRPr sz="1200" b="1" dirty="0">
              <a:latin typeface="Arial" panose="020B0604020202020204" pitchFamily="34" charset="0"/>
            </a:endParaRPr>
          </a:p>
          <a:p>
            <a:pPr>
              <a:defRPr/>
            </a:pPr>
            <a:r>
              <a:rPr lang="en-US" sz="1200" dirty="0"/>
              <a:t>Issuers on Funding Strategy</a:t>
            </a:r>
          </a:p>
          <a:p>
            <a:pPr>
              <a:defRPr/>
            </a:pPr>
            <a:r>
              <a:rPr lang="en-US" sz="1200" dirty="0"/>
              <a:t>Regulatory and Legislative Issues </a:t>
            </a:r>
          </a:p>
          <a:p>
            <a:pPr>
              <a:defRPr/>
            </a:pPr>
            <a:r>
              <a:rPr lang="en-US" sz="1200" dirty="0"/>
              <a:t>Stock Exchange</a:t>
            </a:r>
          </a:p>
          <a:p>
            <a:pPr>
              <a:defRPr/>
            </a:pPr>
            <a:r>
              <a:rPr lang="en-US" sz="1200" dirty="0"/>
              <a:t>Obtaining Credit Rating </a:t>
            </a:r>
          </a:p>
          <a:p>
            <a:pPr>
              <a:defRPr/>
            </a:pPr>
            <a:r>
              <a:rPr lang="en-US" sz="1200" dirty="0"/>
              <a:t>Migration of Best </a:t>
            </a:r>
            <a:r>
              <a:rPr lang="en-US" sz="1200" dirty="0" smtClean="0"/>
              <a:t>Practices For.eg</a:t>
            </a:r>
            <a:r>
              <a:rPr lang="en-US" sz="1200" dirty="0"/>
              <a:t>. Systems and Procedures for Settlement, Clearing, Custodial Services and Reporting</a:t>
            </a:r>
          </a:p>
          <a:p>
            <a:pPr>
              <a:defRPr/>
            </a:pPr>
            <a:r>
              <a:rPr lang="en-US" sz="1200" dirty="0"/>
              <a:t>Development of the Swaps, Repo, and Foreign Exchange Markets</a:t>
            </a:r>
          </a:p>
        </p:txBody>
      </p:sp>
      <p:sp>
        <p:nvSpPr>
          <p:cNvPr id="29" name="Text Placeholder 2"/>
          <p:cNvSpPr txBox="1">
            <a:spLocks/>
          </p:cNvSpPr>
          <p:nvPr/>
        </p:nvSpPr>
        <p:spPr>
          <a:xfrm>
            <a:off x="3200401" y="1576369"/>
            <a:ext cx="2596896" cy="3657600"/>
          </a:xfrm>
          <a:prstGeom prst="rect">
            <a:avLst/>
          </a:prstGeom>
          <a:solidFill>
            <a:schemeClr val="bg1">
              <a:lumMod val="85000"/>
            </a:schemeClr>
          </a:solidFill>
          <a:ln w="25400" cap="flat" cmpd="sng" algn="ctr">
            <a:no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dk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defRPr/>
            </a:pPr>
            <a:r>
              <a:rPr lang="en-US" sz="1200" b="1" dirty="0"/>
              <a:t>Contribution of Arranger?</a:t>
            </a:r>
          </a:p>
          <a:p>
            <a:pPr>
              <a:defRPr/>
            </a:pPr>
            <a:r>
              <a:rPr lang="en-US" sz="1200" dirty="0"/>
              <a:t>Manage debt issue to ensure overall success of transaction</a:t>
            </a:r>
          </a:p>
          <a:p>
            <a:pPr>
              <a:defRPr/>
            </a:pPr>
            <a:r>
              <a:rPr lang="en-US" sz="1200" dirty="0"/>
              <a:t>Assists Issuer to produce Information memorandum, legal documentation and obtain regulatory approvals from Capital Markets Authority and Stock Exchange</a:t>
            </a:r>
          </a:p>
          <a:p>
            <a:pPr>
              <a:defRPr/>
            </a:pPr>
            <a:r>
              <a:rPr lang="en-US" sz="1200" dirty="0"/>
              <a:t>Education of investors, marketing and placement of bonds </a:t>
            </a:r>
          </a:p>
          <a:p>
            <a:pPr>
              <a:defRPr/>
            </a:pPr>
            <a:r>
              <a:rPr lang="en-US" sz="1200" dirty="0"/>
              <a:t>Makes market in the securities to support the Issue</a:t>
            </a:r>
          </a:p>
          <a:p>
            <a:pPr>
              <a:defRPr/>
            </a:pPr>
            <a:r>
              <a:rPr lang="en-US" sz="1200" dirty="0"/>
              <a:t>Develop interest rate and cross currency derivative applications</a:t>
            </a:r>
          </a:p>
        </p:txBody>
      </p:sp>
      <p:sp>
        <p:nvSpPr>
          <p:cNvPr id="30" name="Text Placeholder 2"/>
          <p:cNvSpPr txBox="1">
            <a:spLocks/>
          </p:cNvSpPr>
          <p:nvPr/>
        </p:nvSpPr>
        <p:spPr>
          <a:xfrm>
            <a:off x="6172200" y="1576369"/>
            <a:ext cx="2596896" cy="3657600"/>
          </a:xfrm>
          <a:prstGeom prst="rect">
            <a:avLst/>
          </a:prstGeom>
          <a:solidFill>
            <a:schemeClr val="bg1">
              <a:lumMod val="85000"/>
            </a:schemeClr>
          </a:solidFill>
          <a:ln w="25400" cap="flat" cmpd="sng" algn="ctr">
            <a:noFill/>
            <a:prstDash val="solid"/>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dk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defRPr/>
            </a:pPr>
            <a:r>
              <a:rPr lang="en-US" sz="1200" b="1" dirty="0"/>
              <a:t>Types of Underwriting?</a:t>
            </a:r>
          </a:p>
          <a:p>
            <a:pPr>
              <a:defRPr/>
            </a:pPr>
            <a:r>
              <a:rPr lang="en-US" sz="1200" b="1" dirty="0"/>
              <a:t>Book Building</a:t>
            </a:r>
            <a:r>
              <a:rPr lang="en-US" sz="1200" dirty="0"/>
              <a:t>: It is a process to generate, capture and record investor demand for shares during an initial public offering (IPO) </a:t>
            </a:r>
          </a:p>
          <a:p>
            <a:pPr>
              <a:defRPr/>
            </a:pPr>
            <a:r>
              <a:rPr lang="en-US" sz="1200" b="1" dirty="0"/>
              <a:t>Best Efforts: </a:t>
            </a:r>
            <a:r>
              <a:rPr lang="en-US" sz="1200" dirty="0"/>
              <a:t>Relieve underwriters from responsibility for any unsold inventory in the event that they are unable to sell all the securities. </a:t>
            </a:r>
          </a:p>
          <a:p>
            <a:pPr>
              <a:defRPr/>
            </a:pPr>
            <a:r>
              <a:rPr lang="en-US" sz="1200" b="1" dirty="0"/>
              <a:t>Bought Deal: </a:t>
            </a:r>
            <a:r>
              <a:rPr lang="en-US" sz="1200" dirty="0"/>
              <a:t>Securities offering where an investment bank commits to buy the entire offering from the client company. A bought deal eliminates the financing risk for the company,</a:t>
            </a:r>
          </a:p>
        </p:txBody>
      </p:sp>
      <p:sp>
        <p:nvSpPr>
          <p:cNvPr id="12" name="Flowchart: Merge 11">
            <a:hlinkClick r:id="rId5" action="ppaction://hlinksldjump"/>
          </p:cNvPr>
          <p:cNvSpPr/>
          <p:nvPr/>
        </p:nvSpPr>
        <p:spPr>
          <a:xfrm rot="5400000">
            <a:off x="8862218"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2652161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0" descr="C:\Documents and Settings\palak.kumar\My Documents\My Pictures\2_5_2_1.jpg"/>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14799"/>
            <a:ext cx="4206240" cy="210312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53251" name="Picture 11" descr="C:\Documents and Settings\palak.kumar\My Documents\My Pictures\2_10.jpg"/>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8525" y="4114799"/>
            <a:ext cx="4206875" cy="210312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3" name="Text Placeholder 2"/>
          <p:cNvSpPr>
            <a:spLocks noGrp="1"/>
          </p:cNvSpPr>
          <p:nvPr>
            <p:ph type="body" sz="quarter" idx="10"/>
          </p:nvPr>
        </p:nvSpPr>
        <p:spPr>
          <a:xfrm>
            <a:off x="228600" y="2038808"/>
            <a:ext cx="8686800" cy="1733090"/>
          </a:xfrm>
        </p:spPr>
        <p:txBody>
          <a:bodyPr/>
          <a:lstStyle/>
          <a:p>
            <a:pPr marL="0" indent="0">
              <a:buNone/>
            </a:pPr>
            <a:r>
              <a:rPr lang="en-US" sz="1400" b="1" dirty="0" smtClean="0"/>
              <a:t>Sales and Trading</a:t>
            </a:r>
          </a:p>
          <a:p>
            <a:r>
              <a:rPr lang="en-US" sz="1400" dirty="0" smtClean="0"/>
              <a:t>Trading can be proprietary, market making, client driven or reverse enquiry</a:t>
            </a:r>
          </a:p>
          <a:p>
            <a:r>
              <a:rPr lang="en-US" sz="1400" dirty="0" smtClean="0"/>
              <a:t>Product Innovation through structured solutions (e.g. derivatives, swaps)</a:t>
            </a:r>
          </a:p>
          <a:p>
            <a:r>
              <a:rPr lang="en-US" sz="1400" dirty="0" smtClean="0"/>
              <a:t>Develop repo / reverse repo markets</a:t>
            </a:r>
          </a:p>
          <a:p>
            <a:r>
              <a:rPr lang="en-US" sz="1400" dirty="0" smtClean="0"/>
              <a:t>Research would include credit reports on issuers</a:t>
            </a:r>
          </a:p>
          <a:p>
            <a:r>
              <a:rPr lang="en-US" sz="1400" dirty="0" smtClean="0"/>
              <a:t>Post deal communication would include historic bond performance</a:t>
            </a:r>
            <a:endParaRPr lang="en-US" sz="1400" dirty="0"/>
          </a:p>
        </p:txBody>
      </p:sp>
      <p:sp>
        <p:nvSpPr>
          <p:cNvPr id="53252" name="Title 1"/>
          <p:cNvSpPr>
            <a:spLocks noGrp="1"/>
          </p:cNvSpPr>
          <p:nvPr>
            <p:ph type="title"/>
          </p:nvPr>
        </p:nvSpPr>
        <p:spPr/>
        <p:txBody>
          <a:bodyPr/>
          <a:lstStyle/>
          <a:p>
            <a:r>
              <a:rPr lang="en-US" altLang="en-US" smtClean="0"/>
              <a:t>Investment Bank – Secondary Market</a:t>
            </a:r>
            <a:endParaRPr lang="en-US" altLang="en-US" dirty="0" smtClean="0"/>
          </a:p>
        </p:txBody>
      </p:sp>
      <p:sp>
        <p:nvSpPr>
          <p:cNvPr id="4" name="Chevron 3"/>
          <p:cNvSpPr>
            <a:spLocks/>
          </p:cNvSpPr>
          <p:nvPr>
            <p:custDataLst>
              <p:tags r:id="rId1"/>
            </p:custDataLst>
          </p:nvPr>
        </p:nvSpPr>
        <p:spPr bwMode="blackWhite">
          <a:xfrm>
            <a:off x="2335213" y="1242494"/>
            <a:ext cx="2368550" cy="769938"/>
          </a:xfrm>
          <a:prstGeom prst="chevron">
            <a:avLst/>
          </a:prstGeom>
          <a:ln>
            <a:headEnd/>
            <a:tailEnd/>
          </a:ln>
          <a:effectLst/>
        </p:spPr>
        <p:style>
          <a:lnRef idx="1">
            <a:schemeClr val="accent1"/>
          </a:lnRef>
          <a:fillRef idx="3">
            <a:schemeClr val="accent1"/>
          </a:fillRef>
          <a:effectRef idx="2">
            <a:schemeClr val="accent1"/>
          </a:effectRef>
          <a:fontRef idx="minor">
            <a:schemeClr val="lt1"/>
          </a:fontRef>
        </p:style>
        <p:txBody>
          <a:bodyPr lIns="45720" rIns="45720" anchor="ctr"/>
          <a:lstStyle/>
          <a:p>
            <a:pPr algn="ctr" fontAlgn="auto">
              <a:spcBef>
                <a:spcPts val="0"/>
              </a:spcBef>
              <a:spcAft>
                <a:spcPts val="0"/>
              </a:spcAft>
              <a:defRPr/>
            </a:pPr>
            <a:r>
              <a:rPr lang="en-US" sz="1400" b="1" kern="0" dirty="0">
                <a:solidFill>
                  <a:schemeClr val="bg1"/>
                </a:solidFill>
                <a:latin typeface="Arial" pitchFamily="34" charset="0"/>
                <a:cs typeface="Arial" pitchFamily="34" charset="0"/>
              </a:rPr>
              <a:t>Liquidity Provision</a:t>
            </a:r>
          </a:p>
        </p:txBody>
      </p:sp>
      <p:sp>
        <p:nvSpPr>
          <p:cNvPr id="5" name="Chevron 4"/>
          <p:cNvSpPr>
            <a:spLocks/>
          </p:cNvSpPr>
          <p:nvPr>
            <p:custDataLst>
              <p:tags r:id="rId2"/>
            </p:custDataLst>
          </p:nvPr>
        </p:nvSpPr>
        <p:spPr bwMode="blackWhite">
          <a:xfrm>
            <a:off x="6546850" y="1242494"/>
            <a:ext cx="2368550" cy="769938"/>
          </a:xfrm>
          <a:prstGeom prst="chevron">
            <a:avLst/>
          </a:prstGeom>
          <a:ln>
            <a:headEnd/>
            <a:tailEnd/>
          </a:ln>
          <a:effectLst/>
        </p:spPr>
        <p:style>
          <a:lnRef idx="1">
            <a:schemeClr val="accent1"/>
          </a:lnRef>
          <a:fillRef idx="3">
            <a:schemeClr val="accent1"/>
          </a:fillRef>
          <a:effectRef idx="2">
            <a:schemeClr val="accent1"/>
          </a:effectRef>
          <a:fontRef idx="minor">
            <a:schemeClr val="lt1"/>
          </a:fontRef>
        </p:style>
        <p:txBody>
          <a:bodyPr lIns="45720" rIns="45720" anchor="ctr"/>
          <a:lstStyle/>
          <a:p>
            <a:pPr algn="ctr" fontAlgn="auto">
              <a:spcBef>
                <a:spcPts val="0"/>
              </a:spcBef>
              <a:spcAft>
                <a:spcPts val="0"/>
              </a:spcAft>
              <a:defRPr/>
            </a:pPr>
            <a:r>
              <a:rPr lang="en-US" sz="1400" b="1" kern="0" dirty="0">
                <a:solidFill>
                  <a:schemeClr val="bg1"/>
                </a:solidFill>
                <a:latin typeface="Arial" pitchFamily="34" charset="0"/>
                <a:cs typeface="Arial" pitchFamily="34" charset="0"/>
              </a:rPr>
              <a:t>Post Deal Communication</a:t>
            </a:r>
          </a:p>
        </p:txBody>
      </p:sp>
      <p:sp>
        <p:nvSpPr>
          <p:cNvPr id="6" name="Pentagon 5"/>
          <p:cNvSpPr>
            <a:spLocks/>
          </p:cNvSpPr>
          <p:nvPr>
            <p:custDataLst>
              <p:tags r:id="rId3"/>
            </p:custDataLst>
          </p:nvPr>
        </p:nvSpPr>
        <p:spPr bwMode="blackWhite">
          <a:xfrm>
            <a:off x="228600" y="1242494"/>
            <a:ext cx="2368550" cy="769938"/>
          </a:xfrm>
          <a:prstGeom prst="homePlate">
            <a:avLst/>
          </a:prstGeom>
          <a:ln>
            <a:headEnd/>
            <a:tailEnd/>
          </a:ln>
          <a:effectLst/>
        </p:spPr>
        <p:style>
          <a:lnRef idx="1">
            <a:schemeClr val="accent1"/>
          </a:lnRef>
          <a:fillRef idx="3">
            <a:schemeClr val="accent1"/>
          </a:fillRef>
          <a:effectRef idx="2">
            <a:schemeClr val="accent1"/>
          </a:effectRef>
          <a:fontRef idx="minor">
            <a:schemeClr val="lt1"/>
          </a:fontRef>
        </p:style>
        <p:txBody>
          <a:bodyPr lIns="45720" rIns="45720" anchor="ctr"/>
          <a:lstStyle/>
          <a:p>
            <a:pPr algn="ctr" fontAlgn="auto">
              <a:spcBef>
                <a:spcPts val="0"/>
              </a:spcBef>
              <a:spcAft>
                <a:spcPts val="0"/>
              </a:spcAft>
              <a:defRPr/>
            </a:pPr>
            <a:r>
              <a:rPr lang="en-US" sz="1400" b="1" kern="0" dirty="0">
                <a:solidFill>
                  <a:schemeClr val="bg1"/>
                </a:solidFill>
                <a:latin typeface="Arial" pitchFamily="34" charset="0"/>
                <a:cs typeface="Arial" pitchFamily="34" charset="0"/>
              </a:rPr>
              <a:t>Market Making</a:t>
            </a:r>
          </a:p>
        </p:txBody>
      </p:sp>
      <p:sp>
        <p:nvSpPr>
          <p:cNvPr id="11" name="Chevron 10"/>
          <p:cNvSpPr>
            <a:spLocks/>
          </p:cNvSpPr>
          <p:nvPr>
            <p:custDataLst>
              <p:tags r:id="rId4"/>
            </p:custDataLst>
          </p:nvPr>
        </p:nvSpPr>
        <p:spPr bwMode="blackWhite">
          <a:xfrm>
            <a:off x="4441825" y="1242494"/>
            <a:ext cx="2366963" cy="769938"/>
          </a:xfrm>
          <a:prstGeom prst="chevron">
            <a:avLst/>
          </a:prstGeom>
          <a:ln>
            <a:headEnd/>
            <a:tailEnd/>
          </a:ln>
          <a:effectLst/>
        </p:spPr>
        <p:style>
          <a:lnRef idx="1">
            <a:schemeClr val="accent1"/>
          </a:lnRef>
          <a:fillRef idx="3">
            <a:schemeClr val="accent1"/>
          </a:fillRef>
          <a:effectRef idx="2">
            <a:schemeClr val="accent1"/>
          </a:effectRef>
          <a:fontRef idx="minor">
            <a:schemeClr val="lt1"/>
          </a:fontRef>
        </p:style>
        <p:txBody>
          <a:bodyPr lIns="45720" rIns="45720" anchor="ctr"/>
          <a:lstStyle/>
          <a:p>
            <a:pPr algn="ctr" fontAlgn="auto">
              <a:spcBef>
                <a:spcPts val="0"/>
              </a:spcBef>
              <a:spcAft>
                <a:spcPts val="0"/>
              </a:spcAft>
              <a:defRPr/>
            </a:pPr>
            <a:r>
              <a:rPr lang="en-US" sz="1400" b="1" kern="0" dirty="0">
                <a:solidFill>
                  <a:schemeClr val="bg1"/>
                </a:solidFill>
                <a:latin typeface="Arial" pitchFamily="34" charset="0"/>
                <a:cs typeface="Arial" pitchFamily="34" charset="0"/>
              </a:rPr>
              <a:t>Research</a:t>
            </a:r>
          </a:p>
        </p:txBody>
      </p:sp>
    </p:spTree>
    <p:extLst>
      <p:ext uri="{BB962C8B-B14F-4D97-AF65-F5344CB8AC3E}">
        <p14:creationId xmlns:p14="http://schemas.microsoft.com/office/powerpoint/2010/main" val="37870057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8600" y="1233488"/>
            <a:ext cx="4206240" cy="2028458"/>
          </a:xfrm>
        </p:spPr>
        <p:txBody>
          <a:bodyPr/>
          <a:lstStyle/>
          <a:p>
            <a:pPr marL="0" indent="0">
              <a:buNone/>
            </a:pPr>
            <a:r>
              <a:rPr lang="en-US" sz="1200" b="1" dirty="0"/>
              <a:t>Sell-Side Firms</a:t>
            </a:r>
          </a:p>
          <a:p>
            <a:r>
              <a:rPr lang="en-US" sz="1200" dirty="0"/>
              <a:t>Perform investment banking services for corporations, such as stock and debt offerings, loans, etc.</a:t>
            </a:r>
          </a:p>
          <a:p>
            <a:r>
              <a:rPr lang="en-US" sz="1200" dirty="0"/>
              <a:t>Firms provide recommendations for </a:t>
            </a:r>
            <a:r>
              <a:rPr lang="en-US" sz="1200" dirty="0" smtClean="0"/>
              <a:t>Buy, </a:t>
            </a:r>
            <a:r>
              <a:rPr lang="en-US" sz="1200" dirty="0"/>
              <a:t>Sell, target prices and opinions to public market </a:t>
            </a:r>
          </a:p>
          <a:p>
            <a:r>
              <a:rPr lang="en-US" sz="1200" dirty="0"/>
              <a:t>Provides research to individual investors</a:t>
            </a:r>
          </a:p>
        </p:txBody>
      </p:sp>
      <p:sp>
        <p:nvSpPr>
          <p:cNvPr id="2" name="Title 1"/>
          <p:cNvSpPr>
            <a:spLocks noGrp="1"/>
          </p:cNvSpPr>
          <p:nvPr>
            <p:ph type="title"/>
          </p:nvPr>
        </p:nvSpPr>
        <p:spPr/>
        <p:txBody>
          <a:bodyPr/>
          <a:lstStyle/>
          <a:p>
            <a:pPr>
              <a:defRPr/>
            </a:pPr>
            <a:r>
              <a:rPr lang="en-US" dirty="0" smtClean="0">
                <a:latin typeface="Georgia" panose="02040502050405020303" pitchFamily="18" charset="0"/>
              </a:rPr>
              <a:t>Sell-Side / Buy Side Firms</a:t>
            </a:r>
            <a:endParaRPr lang="en-US" dirty="0">
              <a:latin typeface="Georgia" panose="02040502050405020303" pitchFamily="18" charset="0"/>
            </a:endParaRPr>
          </a:p>
        </p:txBody>
      </p:sp>
      <p:sp>
        <p:nvSpPr>
          <p:cNvPr id="3" name="Rectangle 2"/>
          <p:cNvSpPr/>
          <p:nvPr/>
        </p:nvSpPr>
        <p:spPr>
          <a:xfrm>
            <a:off x="1406218" y="6170369"/>
            <a:ext cx="2605650" cy="276999"/>
          </a:xfrm>
          <a:prstGeom prst="rect">
            <a:avLst/>
          </a:prstGeom>
        </p:spPr>
        <p:txBody>
          <a:bodyPr wrap="none">
            <a:spAutoFit/>
          </a:bodyPr>
          <a:lstStyle/>
          <a:p>
            <a:r>
              <a:rPr lang="en-US" sz="1200" dirty="0" smtClean="0">
                <a:solidFill>
                  <a:schemeClr val="bg2">
                    <a:lumMod val="10000"/>
                  </a:schemeClr>
                </a:solidFill>
                <a:cs typeface="Arial" panose="020B0604020202020204" pitchFamily="34" charset="0"/>
              </a:rPr>
              <a:t>Video link for Buy side vs. Sell side </a:t>
            </a:r>
            <a:endParaRPr lang="en-US" sz="1200" dirty="0">
              <a:solidFill>
                <a:schemeClr val="bg2">
                  <a:lumMod val="10000"/>
                </a:schemeClr>
              </a:solidFill>
              <a:cs typeface="Arial" panose="020B0604020202020204" pitchFamily="34" charset="0"/>
            </a:endParaRPr>
          </a:p>
        </p:txBody>
      </p:sp>
      <p:pic>
        <p:nvPicPr>
          <p:cNvPr id="9" name="Picture 8">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8743" y="6122857"/>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2" name="Text Placeholder 3"/>
          <p:cNvSpPr txBox="1">
            <a:spLocks/>
          </p:cNvSpPr>
          <p:nvPr/>
        </p:nvSpPr>
        <p:spPr>
          <a:xfrm>
            <a:off x="4709160" y="1233488"/>
            <a:ext cx="4206240" cy="2028458"/>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t>Buy-Side Firms</a:t>
            </a:r>
          </a:p>
          <a:p>
            <a:r>
              <a:rPr lang="en-US" sz="1200" dirty="0"/>
              <a:t>Firms participate in smaller number of transactions, </a:t>
            </a:r>
            <a:r>
              <a:rPr lang="en-US" sz="1200" dirty="0" smtClean="0"/>
              <a:t/>
            </a:r>
            <a:br>
              <a:rPr lang="en-US" sz="1200" dirty="0" smtClean="0"/>
            </a:br>
            <a:r>
              <a:rPr lang="en-US" sz="1200" dirty="0" smtClean="0"/>
              <a:t>aim </a:t>
            </a:r>
            <a:r>
              <a:rPr lang="en-US" sz="1200" dirty="0"/>
              <a:t>to profit from market movements and accruals</a:t>
            </a:r>
          </a:p>
          <a:p>
            <a:r>
              <a:rPr lang="en-US" sz="1200" dirty="0"/>
              <a:t>Investing institutions such as mutual funds, pension funds and insurance firms that buy large portions of securities</a:t>
            </a:r>
          </a:p>
          <a:p>
            <a:r>
              <a:rPr lang="en-US" sz="1200" dirty="0"/>
              <a:t>Research produced by buy-side analyst is usually unavailable outside of the firm</a:t>
            </a:r>
          </a:p>
          <a:p>
            <a:r>
              <a:rPr lang="en-US" sz="1200" dirty="0"/>
              <a:t>Buy-side analysts often source research from sell-side, and then use this information as a base for their own research</a:t>
            </a:r>
          </a:p>
        </p:txBody>
      </p:sp>
      <p:pic>
        <p:nvPicPr>
          <p:cNvPr id="10" name="Picture 3" descr="C:\Users\sachin.makad\Pictures\bs.jpg"/>
          <p:cNvPicPr preferRelativeResize="0">
            <a:picLocks noChangeArrowheads="1"/>
          </p:cNvPicPr>
          <p:nvPr/>
        </p:nvPicPr>
        <p:blipFill>
          <a:blip r:embed="rId4">
            <a:extLst/>
          </a:blip>
          <a:srcRect/>
          <a:stretch>
            <a:fillRect/>
          </a:stretch>
        </p:blipFill>
        <p:spPr bwMode="auto">
          <a:xfrm>
            <a:off x="228600" y="3895771"/>
            <a:ext cx="4155648" cy="203024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3" name="Picture 12"/>
          <p:cNvPicPr>
            <a:picLocks noChangeArrowheads="1"/>
          </p:cNvPicPr>
          <p:nvPr/>
        </p:nvPicPr>
        <p:blipFill>
          <a:blip r:embed="rId5">
            <a:extLst/>
          </a:blip>
          <a:srcRect/>
          <a:stretch>
            <a:fillRect/>
          </a:stretch>
        </p:blipFill>
        <p:spPr bwMode="auto">
          <a:xfrm>
            <a:off x="4709160" y="3895772"/>
            <a:ext cx="4206240" cy="203024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4" name="Picture 3" descr="C:\Users\sachin.makad\Pictures\questions 2.jp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7143" y="1233488"/>
            <a:ext cx="428258" cy="42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lowchart: Merge 10">
            <a:hlinkClick r:id="rId8" action="ppaction://hlinksldjump"/>
          </p:cNvPr>
          <p:cNvSpPr/>
          <p:nvPr/>
        </p:nvSpPr>
        <p:spPr>
          <a:xfrm rot="5400000">
            <a:off x="8862218"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5085519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spcAft>
                <a:spcPts val="0"/>
              </a:spcAft>
              <a:buNone/>
            </a:pPr>
            <a:r>
              <a:rPr lang="en-US" sz="1400" dirty="0"/>
              <a:t>Technology has evolved and has helped banks to run their day to day operations smoothly. Banks now-a-days invest heavily in the information technology across the banking operations. </a:t>
            </a:r>
          </a:p>
          <a:p>
            <a:pPr marL="0" indent="0">
              <a:spcAft>
                <a:spcPts val="0"/>
              </a:spcAft>
              <a:buNone/>
            </a:pPr>
            <a:r>
              <a:rPr lang="en-US" sz="1400" dirty="0"/>
              <a:t>Commonly used platforms in the capital markets are as follow:</a:t>
            </a:r>
          </a:p>
          <a:p>
            <a:pPr>
              <a:spcAft>
                <a:spcPts val="0"/>
              </a:spcAft>
            </a:pPr>
            <a:r>
              <a:rPr lang="en-US" sz="1400" dirty="0"/>
              <a:t>DTCC</a:t>
            </a:r>
          </a:p>
          <a:p>
            <a:pPr>
              <a:spcAft>
                <a:spcPts val="0"/>
              </a:spcAft>
            </a:pPr>
            <a:r>
              <a:rPr lang="en-US" sz="1400" dirty="0" err="1"/>
              <a:t>Markit</a:t>
            </a:r>
            <a:r>
              <a:rPr lang="en-US" sz="1400" dirty="0"/>
              <a:t> Wire</a:t>
            </a:r>
          </a:p>
          <a:p>
            <a:pPr>
              <a:spcAft>
                <a:spcPts val="0"/>
              </a:spcAft>
            </a:pPr>
            <a:r>
              <a:rPr lang="en-US" sz="1400" dirty="0"/>
              <a:t>Bloomberg</a:t>
            </a:r>
          </a:p>
          <a:p>
            <a:pPr>
              <a:spcAft>
                <a:spcPts val="0"/>
              </a:spcAft>
            </a:pPr>
            <a:r>
              <a:rPr lang="en-US" sz="1400" dirty="0"/>
              <a:t>CLS</a:t>
            </a:r>
          </a:p>
          <a:p>
            <a:pPr>
              <a:spcAft>
                <a:spcPts val="0"/>
              </a:spcAft>
            </a:pPr>
            <a:r>
              <a:rPr lang="en-US" sz="1400" dirty="0"/>
              <a:t>Reuters</a:t>
            </a:r>
          </a:p>
          <a:p>
            <a:pPr>
              <a:spcAft>
                <a:spcPts val="0"/>
              </a:spcAft>
            </a:pPr>
            <a:r>
              <a:rPr lang="en-US" sz="1400" dirty="0" err="1"/>
              <a:t>Intellimatch</a:t>
            </a:r>
            <a:endParaRPr lang="en-US" sz="1400" dirty="0"/>
          </a:p>
          <a:p>
            <a:pPr>
              <a:spcAft>
                <a:spcPts val="0"/>
              </a:spcAft>
            </a:pPr>
            <a:r>
              <a:rPr lang="en-US" sz="1400" dirty="0"/>
              <a:t>EGUS</a:t>
            </a:r>
          </a:p>
          <a:p>
            <a:pPr>
              <a:spcAft>
                <a:spcPts val="0"/>
              </a:spcAft>
            </a:pPr>
            <a:r>
              <a:rPr lang="en-US" sz="1400" dirty="0"/>
              <a:t>EGAIN</a:t>
            </a:r>
          </a:p>
        </p:txBody>
      </p:sp>
      <p:sp>
        <p:nvSpPr>
          <p:cNvPr id="3" name="Title 2"/>
          <p:cNvSpPr>
            <a:spLocks noGrp="1"/>
          </p:cNvSpPr>
          <p:nvPr>
            <p:ph type="title"/>
          </p:nvPr>
        </p:nvSpPr>
        <p:spPr/>
        <p:txBody>
          <a:bodyPr/>
          <a:lstStyle/>
          <a:p>
            <a:r>
              <a:rPr lang="en-US" dirty="0"/>
              <a:t>Commonly </a:t>
            </a:r>
            <a:r>
              <a:rPr lang="en-US" dirty="0" smtClean="0"/>
              <a:t>Used Platforms</a:t>
            </a:r>
            <a:endParaRPr lang="en-US" dirty="0"/>
          </a:p>
        </p:txBody>
      </p:sp>
      <p:sp>
        <p:nvSpPr>
          <p:cNvPr id="4" name="Text Placeholder 1"/>
          <p:cNvSpPr txBox="1">
            <a:spLocks/>
          </p:cNvSpPr>
          <p:nvPr/>
        </p:nvSpPr>
        <p:spPr>
          <a:xfrm>
            <a:off x="228600" y="4006215"/>
            <a:ext cx="4229100" cy="234696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defRPr/>
            </a:pPr>
            <a:r>
              <a:rPr lang="en-US" sz="1400" dirty="0"/>
              <a:t>The Depository </a:t>
            </a:r>
            <a:r>
              <a:rPr lang="en-US" sz="1400" dirty="0" smtClean="0"/>
              <a:t>Trust &amp; </a:t>
            </a:r>
            <a:r>
              <a:rPr lang="en-US" sz="1400" dirty="0"/>
              <a:t>Clearing Corporation (DTCC) is the world’s largest financial post trade infrastructure organization. DTCC through its subsidiaries, provides clearing, settlement and information services for</a:t>
            </a:r>
            <a:r>
              <a:rPr lang="en-US" sz="1400" dirty="0" smtClean="0"/>
              <a:t>:</a:t>
            </a:r>
            <a:endParaRPr lang="en-US" sz="1400" dirty="0"/>
          </a:p>
          <a:p>
            <a:pPr>
              <a:spcAft>
                <a:spcPts val="0"/>
              </a:spcAft>
              <a:defRPr/>
            </a:pPr>
            <a:r>
              <a:rPr lang="en-US" sz="1400" dirty="0"/>
              <a:t>Equities</a:t>
            </a:r>
          </a:p>
          <a:p>
            <a:pPr>
              <a:spcAft>
                <a:spcPts val="0"/>
              </a:spcAft>
              <a:defRPr/>
            </a:pPr>
            <a:r>
              <a:rPr lang="en-US" sz="1400" dirty="0"/>
              <a:t>Corporate and municipal bonds</a:t>
            </a:r>
          </a:p>
          <a:p>
            <a:pPr>
              <a:spcAft>
                <a:spcPts val="0"/>
              </a:spcAft>
              <a:defRPr/>
            </a:pPr>
            <a:r>
              <a:rPr lang="en-US" sz="1400" dirty="0"/>
              <a:t>Government and mortgage-backed securities</a:t>
            </a:r>
          </a:p>
          <a:p>
            <a:pPr>
              <a:spcAft>
                <a:spcPts val="0"/>
              </a:spcAft>
              <a:defRPr/>
            </a:pPr>
            <a:r>
              <a:rPr lang="en-US" sz="1400" dirty="0"/>
              <a:t>Money market instruments</a:t>
            </a:r>
          </a:p>
          <a:p>
            <a:pPr>
              <a:spcAft>
                <a:spcPts val="0"/>
              </a:spcAft>
              <a:defRPr/>
            </a:pPr>
            <a:r>
              <a:rPr lang="en-US" sz="1400" dirty="0"/>
              <a:t>Over-the-counter </a:t>
            </a:r>
            <a:r>
              <a:rPr lang="en-US" sz="1400" dirty="0" smtClean="0"/>
              <a:t>derivatives</a:t>
            </a:r>
            <a:endParaRPr lang="en-US" sz="1400" dirty="0"/>
          </a:p>
        </p:txBody>
      </p:sp>
      <p:pic>
        <p:nvPicPr>
          <p:cNvPr id="5" name="Picture 4"/>
          <p:cNvPicPr/>
          <p:nvPr/>
        </p:nvPicPr>
        <p:blipFill rotWithShape="1">
          <a:blip r:embed="rId2"/>
          <a:srcRect b="21658"/>
          <a:stretch/>
        </p:blipFill>
        <p:spPr bwMode="auto">
          <a:xfrm>
            <a:off x="4908550" y="3694112"/>
            <a:ext cx="4006850" cy="2678113"/>
          </a:xfrm>
          <a:prstGeom prst="rect">
            <a:avLst/>
          </a:prstGeom>
          <a:noFill/>
          <a:ln w="1">
            <a:solidFill>
              <a:schemeClr val="tx1">
                <a:lumMod val="50000"/>
                <a:lumOff val="50000"/>
              </a:schemeClr>
            </a:solidFill>
            <a:miter lim="800000"/>
            <a:headEnd/>
            <a:tailEnd type="none" w="med" len="med"/>
          </a:ln>
          <a:effectLst/>
        </p:spPr>
      </p:pic>
    </p:spTree>
    <p:extLst>
      <p:ext uri="{BB962C8B-B14F-4D97-AF65-F5344CB8AC3E}">
        <p14:creationId xmlns:p14="http://schemas.microsoft.com/office/powerpoint/2010/main" val="18341267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Commonly </a:t>
            </a:r>
            <a:r>
              <a:rPr lang="en-US" dirty="0" smtClean="0"/>
              <a:t>Used Platforms </a:t>
            </a:r>
            <a:endParaRPr lang="en-US"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809" y="1238250"/>
            <a:ext cx="3642591" cy="2642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descr="http://ts1.mm.bing.net/th?&amp;id=JN.yk69rx0HQSh0hMuPAFc19Q&amp;w=300&amp;h=300&amp;c=0&amp;pid=1.9&amp;rs=0&amp;p=0"/>
          <p:cNvPicPr>
            <a:picLocks noChangeAspect="1" noChangeArrowheads="1"/>
          </p:cNvPicPr>
          <p:nvPr/>
        </p:nvPicPr>
        <p:blipFill>
          <a:blip r:embed="rId3"/>
          <a:srcRect/>
          <a:stretch>
            <a:fillRect/>
          </a:stretch>
        </p:blipFill>
        <p:spPr bwMode="auto">
          <a:xfrm>
            <a:off x="5272808" y="3954896"/>
            <a:ext cx="3642591" cy="2417329"/>
          </a:xfrm>
          <a:prstGeom prst="rect">
            <a:avLst/>
          </a:prstGeom>
          <a:noFill/>
          <a:ln>
            <a:solidFill>
              <a:schemeClr val="tx1">
                <a:lumMod val="50000"/>
                <a:lumOff val="50000"/>
              </a:schemeClr>
            </a:solidFill>
          </a:ln>
          <a:extLst/>
        </p:spPr>
      </p:pic>
      <p:sp>
        <p:nvSpPr>
          <p:cNvPr id="7" name="Text Placeholder 1"/>
          <p:cNvSpPr txBox="1">
            <a:spLocks/>
          </p:cNvSpPr>
          <p:nvPr/>
        </p:nvSpPr>
        <p:spPr>
          <a:xfrm>
            <a:off x="228600" y="1233488"/>
            <a:ext cx="4229100" cy="265176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sz="1400" dirty="0" err="1"/>
              <a:t>MarkitWire</a:t>
            </a:r>
            <a:r>
              <a:rPr lang="en-US" sz="1400" dirty="0"/>
              <a:t> (formerly </a:t>
            </a:r>
            <a:r>
              <a:rPr lang="en-US" sz="1400" dirty="0" err="1"/>
              <a:t>SwapsWire</a:t>
            </a:r>
            <a:r>
              <a:rPr lang="en-US" sz="1400" dirty="0"/>
              <a:t>) delivers real-time legal confirmation, trade capture and STP for sell-side and buy-side firms, inter-dealer brokers (IDBs) and fund administrator, for OTC rates, equities and commodities </a:t>
            </a:r>
            <a:r>
              <a:rPr lang="en-US" sz="1400" dirty="0" smtClean="0"/>
              <a:t>products.</a:t>
            </a:r>
          </a:p>
          <a:p>
            <a:pPr marL="0" indent="0">
              <a:spcAft>
                <a:spcPts val="0"/>
              </a:spcAft>
              <a:buNone/>
            </a:pPr>
            <a:r>
              <a:rPr lang="en-US" sz="1400" dirty="0" smtClean="0"/>
              <a:t>Includes support for all trade life-cycle events and innovative functionality to handle novation and allocation.</a:t>
            </a:r>
            <a:endParaRPr lang="en-US" sz="1400" dirty="0"/>
          </a:p>
          <a:p>
            <a:pPr marL="0" indent="0">
              <a:spcAft>
                <a:spcPts val="0"/>
              </a:spcAft>
              <a:buNone/>
            </a:pPr>
            <a:r>
              <a:rPr lang="en-US" sz="1400" dirty="0"/>
              <a:t>Current coverage:</a:t>
            </a:r>
          </a:p>
          <a:p>
            <a:pPr>
              <a:spcAft>
                <a:spcPts val="0"/>
              </a:spcAft>
            </a:pPr>
            <a:r>
              <a:rPr lang="en-US" sz="1400" dirty="0"/>
              <a:t>Credit</a:t>
            </a:r>
          </a:p>
          <a:p>
            <a:pPr>
              <a:spcAft>
                <a:spcPts val="0"/>
              </a:spcAft>
            </a:pPr>
            <a:r>
              <a:rPr lang="en-US" sz="1400" dirty="0"/>
              <a:t>Equity</a:t>
            </a:r>
          </a:p>
          <a:p>
            <a:pPr>
              <a:spcAft>
                <a:spcPts val="0"/>
              </a:spcAft>
            </a:pPr>
            <a:r>
              <a:rPr lang="en-US" sz="1400" dirty="0"/>
              <a:t>FX</a:t>
            </a:r>
          </a:p>
          <a:p>
            <a:pPr>
              <a:spcAft>
                <a:spcPts val="0"/>
              </a:spcAft>
            </a:pPr>
            <a:r>
              <a:rPr lang="en-US" sz="1400" dirty="0"/>
              <a:t>Interest rates</a:t>
            </a:r>
          </a:p>
        </p:txBody>
      </p:sp>
      <p:sp>
        <p:nvSpPr>
          <p:cNvPr id="8" name="Text Placeholder 1"/>
          <p:cNvSpPr txBox="1">
            <a:spLocks/>
          </p:cNvSpPr>
          <p:nvPr/>
        </p:nvSpPr>
        <p:spPr>
          <a:xfrm>
            <a:off x="228600" y="4160636"/>
            <a:ext cx="4229100" cy="2651760"/>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defRPr/>
            </a:pPr>
            <a:r>
              <a:rPr lang="en-US" sz="1400" b="1" dirty="0"/>
              <a:t>Bloomberg</a:t>
            </a:r>
            <a:r>
              <a:rPr lang="en-US" sz="1400" dirty="0"/>
              <a:t> is the premier source for global business and financial information, and a leading provider to businesses. Delivering data, news and analytics through innovative </a:t>
            </a:r>
            <a:r>
              <a:rPr lang="en-US" sz="1400" dirty="0" smtClean="0"/>
              <a:t>technology.</a:t>
            </a:r>
          </a:p>
          <a:p>
            <a:pPr marL="0" indent="0">
              <a:spcAft>
                <a:spcPts val="0"/>
              </a:spcAft>
              <a:buNone/>
              <a:defRPr/>
            </a:pPr>
            <a:r>
              <a:rPr lang="en-US" sz="1400" dirty="0" smtClean="0"/>
              <a:t>The Bloomberg Terminal is a computer system provided by Bloomberg L.P. that enables professionals in finance and other industries to access professional service through which users can monitor and analyze real-time financial market data and place trades on the electronic trading platform.</a:t>
            </a:r>
            <a:endParaRPr lang="en-US" sz="1400" dirty="0"/>
          </a:p>
        </p:txBody>
      </p:sp>
    </p:spTree>
    <p:extLst>
      <p:ext uri="{BB962C8B-B14F-4D97-AF65-F5344CB8AC3E}">
        <p14:creationId xmlns:p14="http://schemas.microsoft.com/office/powerpoint/2010/main" val="41900103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4229100" cy="2651760"/>
          </a:xfrm>
        </p:spPr>
        <p:txBody>
          <a:bodyPr/>
          <a:lstStyle/>
          <a:p>
            <a:pPr marL="0" indent="0">
              <a:spcAft>
                <a:spcPts val="1200"/>
              </a:spcAft>
              <a:buNone/>
            </a:pPr>
            <a:r>
              <a:rPr lang="en-US" sz="1400" dirty="0"/>
              <a:t>CLS plays a fundamental role in the foreign exchange (FX) market – it operates the largest multicurrency cash settlement system to mitigate settlement risk for the FX transactions of its members and their customers</a:t>
            </a:r>
            <a:r>
              <a:rPr lang="en-US" sz="1400" dirty="0" smtClean="0"/>
              <a:t>.</a:t>
            </a:r>
            <a:endParaRPr lang="en-US" sz="1400" dirty="0"/>
          </a:p>
          <a:p>
            <a:pPr marL="0" indent="0">
              <a:spcAft>
                <a:spcPts val="200"/>
              </a:spcAft>
              <a:buNone/>
            </a:pPr>
            <a:r>
              <a:rPr lang="en-US" sz="1400" dirty="0"/>
              <a:t>Owned by the world's leading financial institutions, CLS settles payment instructions relating to underlying FX transactions in 17 major currencies and certain other transactions that result in one-way payments in a subset of those currencies. </a:t>
            </a:r>
          </a:p>
        </p:txBody>
      </p:sp>
      <p:sp>
        <p:nvSpPr>
          <p:cNvPr id="3" name="Title 2"/>
          <p:cNvSpPr>
            <a:spLocks noGrp="1"/>
          </p:cNvSpPr>
          <p:nvPr>
            <p:ph type="title"/>
          </p:nvPr>
        </p:nvSpPr>
        <p:spPr/>
        <p:txBody>
          <a:bodyPr/>
          <a:lstStyle/>
          <a:p>
            <a:r>
              <a:rPr lang="en-US" dirty="0"/>
              <a:t>Commonly </a:t>
            </a:r>
            <a:r>
              <a:rPr lang="en-US" dirty="0" smtClean="0"/>
              <a:t>Used Platforms </a:t>
            </a:r>
            <a:endParaRPr lang="en-US" dirty="0"/>
          </a:p>
        </p:txBody>
      </p:sp>
      <p:sp>
        <p:nvSpPr>
          <p:cNvPr id="4" name="Text Placeholder 1"/>
          <p:cNvSpPr txBox="1">
            <a:spLocks/>
          </p:cNvSpPr>
          <p:nvPr/>
        </p:nvSpPr>
        <p:spPr>
          <a:xfrm>
            <a:off x="228600" y="3782704"/>
            <a:ext cx="4229100" cy="1890712"/>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defRPr/>
            </a:pPr>
            <a:r>
              <a:rPr lang="en-US" sz="1400" b="1" dirty="0"/>
              <a:t>Reuters</a:t>
            </a:r>
            <a:r>
              <a:rPr lang="en-US" sz="1400" dirty="0"/>
              <a:t> enterprise solution manages information as it flows through the day which is no trivial challenge. With more higher volumes and velocity of data to process, along with more complex trading strategies, and regulatory requirements to navigate, you need the right trading technologies to support your operations</a:t>
            </a:r>
            <a:r>
              <a:rPr lang="en-US" sz="1400" dirty="0" smtClean="0"/>
              <a:t>.</a:t>
            </a:r>
            <a:endParaRPr lang="en-US" sz="1400" dirty="0"/>
          </a:p>
          <a:p>
            <a:pPr marL="0" indent="0">
              <a:buNone/>
              <a:defRPr/>
            </a:pPr>
            <a:r>
              <a:rPr lang="en-US" sz="1400" dirty="0"/>
              <a:t>Thomson Reuters Enterprise Platform enables to master that complexity. Integrate data from any source, to enrich and validate those sources of data, to create proprietary prices, analytics and other content.</a:t>
            </a:r>
          </a:p>
        </p:txBody>
      </p:sp>
      <p:pic>
        <p:nvPicPr>
          <p:cNvPr id="7" name="Picture 2" descr="http://ts1.mm.bing.net/th?&amp;id=JN.uVPaJWDGV2I1PfZLNg7WDg&amp;w=300&amp;h=300&amp;c=0&amp;pid=1.9&amp;rs=0&amp;p=0"/>
          <p:cNvPicPr>
            <a:picLocks noChangeArrowheads="1"/>
          </p:cNvPicPr>
          <p:nvPr/>
        </p:nvPicPr>
        <p:blipFill>
          <a:blip r:embed="rId2"/>
          <a:srcRect/>
          <a:stretch>
            <a:fillRect/>
          </a:stretch>
        </p:blipFill>
        <p:spPr bwMode="auto">
          <a:xfrm>
            <a:off x="4908550" y="1238250"/>
            <a:ext cx="4006850" cy="2459736"/>
          </a:xfrm>
          <a:prstGeom prst="rect">
            <a:avLst/>
          </a:prstGeom>
          <a:noFill/>
          <a:ln>
            <a:solidFill>
              <a:schemeClr val="tx1">
                <a:lumMod val="50000"/>
                <a:lumOff val="50000"/>
              </a:schemeClr>
            </a:solidFill>
          </a:ln>
          <a:extLst/>
        </p:spPr>
      </p:pic>
      <p:pic>
        <p:nvPicPr>
          <p:cNvPr id="8" name="Picture 7" descr="D:\Dropbox (eClerx Services Ltd.)\Profile\My Documents\KM Project\Reuters 2.jpg"/>
          <p:cNvPicPr>
            <a:picLocks/>
          </p:cNvPicPr>
          <p:nvPr/>
        </p:nvPicPr>
        <p:blipFill>
          <a:blip r:embed="rId3"/>
          <a:srcRect/>
          <a:stretch>
            <a:fillRect/>
          </a:stretch>
        </p:blipFill>
        <p:spPr bwMode="auto">
          <a:xfrm>
            <a:off x="4908550" y="3782704"/>
            <a:ext cx="4006850" cy="2459736"/>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1677632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4229100" cy="2651760"/>
          </a:xfrm>
        </p:spPr>
        <p:txBody>
          <a:bodyPr/>
          <a:lstStyle/>
          <a:p>
            <a:pPr marL="0" indent="0">
              <a:spcAft>
                <a:spcPts val="1200"/>
              </a:spcAft>
              <a:buNone/>
            </a:pPr>
            <a:r>
              <a:rPr lang="en-US" sz="1400" dirty="0"/>
              <a:t>SunGard’s </a:t>
            </a:r>
            <a:r>
              <a:rPr lang="en-US" sz="1400" dirty="0" err="1"/>
              <a:t>IntelliMatch</a:t>
            </a:r>
            <a:r>
              <a:rPr lang="en-US" sz="1400" dirty="0"/>
              <a:t> operational control is a suite of reconciliation software solutions that helps you better manage the accounting, trading, transactional and reconciliation activities that support your core business while reducing cost and risk. </a:t>
            </a:r>
          </a:p>
          <a:p>
            <a:pPr marL="0" indent="0">
              <a:spcAft>
                <a:spcPts val="200"/>
              </a:spcAft>
              <a:buNone/>
            </a:pPr>
            <a:r>
              <a:rPr lang="en-US" sz="1400" dirty="0"/>
              <a:t>It incorporates enterprise reconciliation, </a:t>
            </a:r>
            <a:r>
              <a:rPr lang="en-US" sz="1400" dirty="0" err="1"/>
              <a:t>nostro</a:t>
            </a:r>
            <a:r>
              <a:rPr lang="en-US" sz="1400" dirty="0"/>
              <a:t> reconciliation, confirmation matching, ATM and card reconciliation, payments investigation, exception management software and derivatives reconciliation software, plus business intelligence and workflow solutions.</a:t>
            </a:r>
          </a:p>
        </p:txBody>
      </p:sp>
      <p:sp>
        <p:nvSpPr>
          <p:cNvPr id="3" name="Title 2"/>
          <p:cNvSpPr>
            <a:spLocks noGrp="1"/>
          </p:cNvSpPr>
          <p:nvPr>
            <p:ph type="title"/>
          </p:nvPr>
        </p:nvSpPr>
        <p:spPr/>
        <p:txBody>
          <a:bodyPr/>
          <a:lstStyle/>
          <a:p>
            <a:r>
              <a:rPr lang="en-US" dirty="0"/>
              <a:t>Commonly </a:t>
            </a:r>
            <a:r>
              <a:rPr lang="en-US" dirty="0" smtClean="0"/>
              <a:t>Used Platforms</a:t>
            </a:r>
            <a:endParaRPr lang="en-US" dirty="0"/>
          </a:p>
        </p:txBody>
      </p:sp>
      <p:sp>
        <p:nvSpPr>
          <p:cNvPr id="4" name="Text Placeholder 1"/>
          <p:cNvSpPr txBox="1">
            <a:spLocks/>
          </p:cNvSpPr>
          <p:nvPr/>
        </p:nvSpPr>
        <p:spPr>
          <a:xfrm>
            <a:off x="228600" y="4214813"/>
            <a:ext cx="4229100" cy="1890712"/>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defRPr/>
            </a:pPr>
            <a:r>
              <a:rPr lang="en-US" sz="1400" b="1" dirty="0" err="1"/>
              <a:t>eGAINS</a:t>
            </a:r>
            <a:r>
              <a:rPr lang="en-US" sz="1400" dirty="0"/>
              <a:t> matches give-up trades to give-up agreements using the executing and carrying exchange firm codes, and account numbers. </a:t>
            </a:r>
          </a:p>
          <a:p>
            <a:pPr marL="0" indent="0" algn="just">
              <a:buNone/>
              <a:defRPr/>
            </a:pPr>
            <a:r>
              <a:rPr lang="en-US" sz="1400" dirty="0"/>
              <a:t>After a give-up is matched to an agreement, </a:t>
            </a:r>
            <a:r>
              <a:rPr lang="en-US" sz="1400" dirty="0" err="1"/>
              <a:t>eGAINS</a:t>
            </a:r>
            <a:r>
              <a:rPr lang="en-US" sz="1400" dirty="0"/>
              <a:t> finds the appropriate give-up fee for that transaction, using detailed criteria such as </a:t>
            </a:r>
            <a:r>
              <a:rPr lang="en-US" sz="1400" dirty="0" smtClean="0"/>
              <a:t>futures / options</a:t>
            </a:r>
            <a:r>
              <a:rPr lang="en-US" sz="1400" dirty="0"/>
              <a:t>, spread codes and product codes</a:t>
            </a:r>
            <a:r>
              <a:rPr lang="en-US" sz="1400" dirty="0" smtClean="0"/>
              <a:t>.</a:t>
            </a:r>
            <a:endParaRPr lang="en-US" sz="1400" dirty="0"/>
          </a:p>
        </p:txBody>
      </p:sp>
      <p:pic>
        <p:nvPicPr>
          <p:cNvPr id="5" name="Picture 4" descr="cid:image001.png@01D07BBD.5F95E9C0"/>
          <p:cNvPicPr/>
          <p:nvPr/>
        </p:nvPicPr>
        <p:blipFill>
          <a:blip r:embed="rId2" r:link="rId3"/>
          <a:srcRect/>
          <a:stretch>
            <a:fillRect/>
          </a:stretch>
        </p:blipFill>
        <p:spPr bwMode="auto">
          <a:xfrm>
            <a:off x="4974907" y="1247873"/>
            <a:ext cx="3931920" cy="2667196"/>
          </a:xfrm>
          <a:prstGeom prst="rect">
            <a:avLst/>
          </a:prstGeom>
          <a:noFill/>
          <a:ln>
            <a:solidFill>
              <a:schemeClr val="tx1">
                <a:lumMod val="50000"/>
                <a:lumOff val="50000"/>
              </a:schemeClr>
            </a:solid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4907" y="4214813"/>
            <a:ext cx="3931920" cy="2001025"/>
          </a:xfrm>
          <a:prstGeom prst="rect">
            <a:avLst/>
          </a:prstGeom>
          <a:noFill/>
          <a:ln>
            <a:noFill/>
          </a:ln>
        </p:spPr>
      </p:pic>
      <p:sp>
        <p:nvSpPr>
          <p:cNvPr id="7" name="Flowchart: Merge 6">
            <a:hlinkClick r:id="rId5" action="ppaction://hlinksldjump"/>
          </p:cNvPr>
          <p:cNvSpPr/>
          <p:nvPr/>
        </p:nvSpPr>
        <p:spPr>
          <a:xfrm rot="5400000">
            <a:off x="8862218"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42247090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US" dirty="0"/>
              <a:t>Trade Life Cycle</a:t>
            </a:r>
          </a:p>
        </p:txBody>
      </p:sp>
    </p:spTree>
    <p:extLst>
      <p:ext uri="{BB962C8B-B14F-4D97-AF65-F5344CB8AC3E}">
        <p14:creationId xmlns:p14="http://schemas.microsoft.com/office/powerpoint/2010/main" val="21105852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smtClean="0"/>
              <a:t>A trade is a legal contract between two counterparties. </a:t>
            </a:r>
          </a:p>
          <a:p>
            <a:r>
              <a:rPr lang="en-US" sz="1400" dirty="0" smtClean="0"/>
              <a:t>It involves an exchange of security for cash </a:t>
            </a:r>
          </a:p>
          <a:p>
            <a:r>
              <a:rPr lang="en-US" sz="1400" dirty="0" smtClean="0"/>
              <a:t>Takes place either on- or off-exchange.</a:t>
            </a:r>
          </a:p>
        </p:txBody>
      </p:sp>
      <p:pic>
        <p:nvPicPr>
          <p:cNvPr id="133124" name="Picture 4" descr="\\msad\root\ap\apbo\ak\USERS\abshukl\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706" y="2355478"/>
            <a:ext cx="5970588"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lowchart: Merge 4">
            <a:hlinkClick r:id="rId3" action="ppaction://hlinksldjump"/>
          </p:cNvPr>
          <p:cNvSpPr/>
          <p:nvPr/>
        </p:nvSpPr>
        <p:spPr>
          <a:xfrm rot="5400000">
            <a:off x="8903493"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9" name="Title 8"/>
          <p:cNvSpPr>
            <a:spLocks noGrp="1"/>
          </p:cNvSpPr>
          <p:nvPr>
            <p:ph type="title"/>
          </p:nvPr>
        </p:nvSpPr>
        <p:spPr/>
        <p:txBody>
          <a:bodyPr/>
          <a:lstStyle/>
          <a:p>
            <a:r>
              <a:rPr lang="en-US" dirty="0"/>
              <a:t>Trade – Key Concepts</a:t>
            </a:r>
          </a:p>
        </p:txBody>
      </p:sp>
    </p:spTree>
    <p:extLst>
      <p:ext uri="{BB962C8B-B14F-4D97-AF65-F5344CB8AC3E}">
        <p14:creationId xmlns:p14="http://schemas.microsoft.com/office/powerpoint/2010/main" val="560665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Placeholder 2"/>
          <p:cNvSpPr>
            <a:spLocks noGrp="1"/>
          </p:cNvSpPr>
          <p:nvPr>
            <p:ph type="body" sz="quarter" idx="10"/>
          </p:nvPr>
        </p:nvSpPr>
        <p:spPr bwMode="auto">
          <a:xfrm>
            <a:off x="228600" y="1233488"/>
            <a:ext cx="8686800" cy="51215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spcBef>
                <a:spcPct val="0"/>
              </a:spcBef>
              <a:buFont typeface="Wingdings" panose="05000000000000000000" pitchFamily="2" charset="2"/>
              <a:buChar char="§"/>
            </a:pPr>
            <a:r>
              <a:rPr altLang="en-US" sz="1400" dirty="0"/>
              <a:t>OTC market where brokers and</a:t>
            </a:r>
            <a:r>
              <a:rPr lang="en-IN" altLang="en-US" sz="1400" dirty="0"/>
              <a:t> </a:t>
            </a:r>
            <a:r>
              <a:rPr altLang="en-US" sz="1400" dirty="0"/>
              <a:t>dealers negotiate directly with one another</a:t>
            </a:r>
          </a:p>
          <a:p>
            <a:pPr>
              <a:spcBef>
                <a:spcPct val="0"/>
              </a:spcBef>
              <a:buFont typeface="Wingdings" panose="05000000000000000000" pitchFamily="2" charset="2"/>
              <a:buChar char="§"/>
            </a:pPr>
            <a:r>
              <a:rPr altLang="en-US" sz="1400" dirty="0"/>
              <a:t>Largest, most liquid market in the world with average trade value ~$1.9 trillion daily</a:t>
            </a:r>
          </a:p>
          <a:p>
            <a:pPr>
              <a:spcBef>
                <a:spcPct val="0"/>
              </a:spcBef>
              <a:buFont typeface="Wingdings" panose="05000000000000000000" pitchFamily="2" charset="2"/>
              <a:buChar char="§"/>
            </a:pPr>
            <a:r>
              <a:rPr altLang="en-US" sz="1400" dirty="0"/>
              <a:t>Includes all currencies and is open 24 x 5</a:t>
            </a:r>
          </a:p>
          <a:p>
            <a:pPr>
              <a:spcBef>
                <a:spcPct val="0"/>
              </a:spcBef>
              <a:buFont typeface="Wingdings" panose="05000000000000000000" pitchFamily="2" charset="2"/>
              <a:buChar char="§"/>
            </a:pPr>
            <a:r>
              <a:rPr altLang="en-US" sz="1400" dirty="0"/>
              <a:t>Major financial centers are:</a:t>
            </a:r>
          </a:p>
          <a:p>
            <a:pPr lvl="1">
              <a:spcBef>
                <a:spcPct val="0"/>
              </a:spcBef>
            </a:pPr>
            <a:r>
              <a:rPr altLang="en-US" sz="1400" dirty="0"/>
              <a:t>London | New York | Tokyo | Zürich | Frankfurt | Hong Kong | Singapore | Paris | Sydney</a:t>
            </a:r>
          </a:p>
        </p:txBody>
      </p:sp>
      <p:sp>
        <p:nvSpPr>
          <p:cNvPr id="5325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anchorCtr="0" compatLnSpc="1">
            <a:prstTxWarp prst="textNoShape">
              <a:avLst/>
            </a:prstTxWarp>
          </a:bodyPr>
          <a:lstStyle/>
          <a:p>
            <a:r>
              <a:rPr lang="en-US" altLang="en-US" smtClean="0"/>
              <a:t>Foreign Exchange (Forex / FX)</a:t>
            </a:r>
            <a:endParaRPr lang="en-IN" altLang="en-US" smtClean="0"/>
          </a:p>
        </p:txBody>
      </p:sp>
      <p:pic>
        <p:nvPicPr>
          <p:cNvPr id="26628" name="Picture 3">
            <a:hlinkClick r:id="rId3"/>
          </p:cNvPr>
          <p:cNvPicPr>
            <a:picLocks noChangeAspect="1"/>
          </p:cNvPicPr>
          <p:nvPr/>
        </p:nvPicPr>
        <p:blipFill>
          <a:blip r:embed="rId4">
            <a:extLst/>
          </a:blip>
          <a:srcRect/>
          <a:stretch>
            <a:fillRect/>
          </a:stretch>
        </p:blipFill>
        <p:spPr bwMode="auto">
          <a:xfrm>
            <a:off x="228600" y="3379786"/>
            <a:ext cx="8686800" cy="2992439"/>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5" name="Flowchart: Merge 4">
            <a:hlinkClick r:id="rId5" action="ppaction://hlinksldjump"/>
          </p:cNvPr>
          <p:cNvSpPr/>
          <p:nvPr/>
        </p:nvSpPr>
        <p:spPr>
          <a:xfrm rot="5400000">
            <a:off x="890316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106969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p:cNvPicPr>
          <p:nvPr/>
        </p:nvPicPr>
        <p:blipFill>
          <a:blip r:embed="rId4" cstate="print">
            <a:extLst/>
          </a:blip>
          <a:stretch>
            <a:fillRect/>
          </a:stretch>
        </p:blipFill>
        <p:spPr>
          <a:xfrm>
            <a:off x="4243871" y="6203285"/>
            <a:ext cx="374904" cy="37490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53" name="Rectangle 52"/>
          <p:cNvSpPr/>
          <p:nvPr/>
        </p:nvSpPr>
        <p:spPr>
          <a:xfrm>
            <a:off x="1836896" y="6265413"/>
            <a:ext cx="2520690" cy="276999"/>
          </a:xfrm>
          <a:prstGeom prst="rect">
            <a:avLst/>
          </a:prstGeom>
        </p:spPr>
        <p:txBody>
          <a:bodyPr wrap="none">
            <a:spAutoFit/>
          </a:bodyPr>
          <a:lstStyle/>
          <a:p>
            <a:pPr eaLnBrk="1" hangingPunct="1">
              <a:defRPr/>
            </a:pPr>
            <a:r>
              <a:rPr lang="en-US" sz="1200" dirty="0">
                <a:solidFill>
                  <a:schemeClr val="bg2">
                    <a:lumMod val="10000"/>
                  </a:schemeClr>
                </a:solidFill>
                <a:cs typeface="Arial" panose="020B0604020202020204" pitchFamily="34" charset="0"/>
              </a:rPr>
              <a:t>Video link for Life Cycle of a trade </a:t>
            </a:r>
          </a:p>
        </p:txBody>
      </p:sp>
      <p:sp>
        <p:nvSpPr>
          <p:cNvPr id="52" name="Flowchart: Merge 51">
            <a:hlinkClick r:id="rId5" action="ppaction://hlinksldjump"/>
          </p:cNvPr>
          <p:cNvSpPr/>
          <p:nvPr/>
        </p:nvSpPr>
        <p:spPr>
          <a:xfrm rot="5400000">
            <a:off x="88900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54" name="Picture 53"/>
          <p:cNvPicPr>
            <a:picLocks/>
          </p:cNvPicPr>
          <p:nvPr/>
        </p:nvPicPr>
        <p:blipFill>
          <a:blip r:embed="rId6" cstate="print"/>
          <a:stretch>
            <a:fillRect/>
          </a:stretch>
        </p:blipFill>
        <p:spPr>
          <a:xfrm>
            <a:off x="1836896" y="1248220"/>
            <a:ext cx="483999" cy="32004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55" name="Picture 54"/>
          <p:cNvPicPr>
            <a:picLocks noChangeAspect="1"/>
          </p:cNvPicPr>
          <p:nvPr/>
        </p:nvPicPr>
        <p:blipFill>
          <a:blip r:embed="rId7" cstate="print"/>
          <a:stretch>
            <a:fillRect/>
          </a:stretch>
        </p:blipFill>
        <p:spPr>
          <a:xfrm>
            <a:off x="6715711" y="1248220"/>
            <a:ext cx="482081" cy="318281"/>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56" name="Picture 55"/>
          <p:cNvPicPr>
            <a:picLocks/>
          </p:cNvPicPr>
          <p:nvPr/>
        </p:nvPicPr>
        <p:blipFill>
          <a:blip r:embed="rId8">
            <a:extLst>
              <a:ext uri="{28A0092B-C50C-407E-A947-70E740481C1C}">
                <a14:useLocalDpi xmlns:a14="http://schemas.microsoft.com/office/drawing/2010/main" val="0"/>
              </a:ext>
            </a:extLst>
          </a:blip>
          <a:stretch>
            <a:fillRect/>
          </a:stretch>
        </p:blipFill>
        <p:spPr>
          <a:xfrm>
            <a:off x="1548802" y="1854248"/>
            <a:ext cx="1080353" cy="76661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57" name="Picture 56"/>
          <p:cNvPicPr>
            <a:picLocks/>
          </p:cNvPicPr>
          <p:nvPr/>
        </p:nvPicPr>
        <p:blipFill>
          <a:blip r:embed="rId9">
            <a:extLst>
              <a:ext uri="{28A0092B-C50C-407E-A947-70E740481C1C}">
                <a14:useLocalDpi xmlns:a14="http://schemas.microsoft.com/office/drawing/2010/main" val="0"/>
              </a:ext>
            </a:extLst>
          </a:blip>
          <a:stretch>
            <a:fillRect/>
          </a:stretch>
        </p:blipFill>
        <p:spPr>
          <a:xfrm>
            <a:off x="6374384" y="1854248"/>
            <a:ext cx="1153919" cy="762539"/>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58" name="Rounded Rectangle 57"/>
          <p:cNvSpPr/>
          <p:nvPr/>
        </p:nvSpPr>
        <p:spPr>
          <a:xfrm>
            <a:off x="1450978" y="2615941"/>
            <a:ext cx="1296425"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Front office </a:t>
            </a:r>
            <a:endParaRPr lang="en-US" sz="1200" b="1" dirty="0">
              <a:ln w="0"/>
              <a:solidFill>
                <a:schemeClr val="tx1"/>
              </a:solidFill>
              <a:latin typeface="Arial" pitchFamily="34" charset="0"/>
              <a:cs typeface="Arial" pitchFamily="34" charset="0"/>
            </a:endParaRPr>
          </a:p>
        </p:txBody>
      </p:sp>
      <p:sp>
        <p:nvSpPr>
          <p:cNvPr id="59" name="Rounded Rectangle 58"/>
          <p:cNvSpPr/>
          <p:nvPr/>
        </p:nvSpPr>
        <p:spPr>
          <a:xfrm>
            <a:off x="6281937" y="2615941"/>
            <a:ext cx="1296425"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Front office </a:t>
            </a:r>
            <a:endParaRPr lang="en-US" sz="1200" b="1" dirty="0">
              <a:ln w="0"/>
              <a:solidFill>
                <a:schemeClr val="tx1"/>
              </a:solidFill>
              <a:latin typeface="Arial" pitchFamily="34" charset="0"/>
              <a:cs typeface="Arial" pitchFamily="34" charset="0"/>
            </a:endParaRPr>
          </a:p>
        </p:txBody>
      </p:sp>
      <p:sp>
        <p:nvSpPr>
          <p:cNvPr id="60" name="Curved Down Arrow 59"/>
          <p:cNvSpPr/>
          <p:nvPr/>
        </p:nvSpPr>
        <p:spPr>
          <a:xfrm rot="20652137">
            <a:off x="2631439" y="1670872"/>
            <a:ext cx="1357488" cy="378146"/>
          </a:xfrm>
          <a:prstGeom prst="curvedDown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61" name="Curved Up Arrow 60"/>
          <p:cNvSpPr/>
          <p:nvPr/>
        </p:nvSpPr>
        <p:spPr>
          <a:xfrm rot="11423496">
            <a:off x="5020596" y="1637126"/>
            <a:ext cx="1367836" cy="372144"/>
          </a:xfrm>
          <a:prstGeom prst="curvedUp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62" name="Rounded Rectangle 61"/>
          <p:cNvSpPr/>
          <p:nvPr/>
        </p:nvSpPr>
        <p:spPr>
          <a:xfrm>
            <a:off x="3606497" y="1953178"/>
            <a:ext cx="1828800" cy="520814"/>
          </a:xfrm>
          <a:prstGeom prst="roundRect">
            <a:avLst/>
          </a:prstGeom>
          <a:solidFill>
            <a:schemeClr val="accent3"/>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171450" indent="-171450" algn="ctr">
              <a:buFont typeface="Wingdings" panose="05000000000000000000" pitchFamily="2" charset="2"/>
              <a:buChar char="§"/>
            </a:pPr>
            <a:r>
              <a:rPr lang="en-US" sz="1200" dirty="0" smtClean="0">
                <a:solidFill>
                  <a:schemeClr val="tx1"/>
                </a:solidFill>
                <a:latin typeface="Arial" pitchFamily="34" charset="0"/>
                <a:cs typeface="Arial" pitchFamily="34" charset="0"/>
                <a:hlinkClick r:id="rId10" action="ppaction://hlinksldjump"/>
              </a:rPr>
              <a:t>Trade Execution</a:t>
            </a:r>
            <a:endParaRPr lang="en-US" sz="1200" dirty="0">
              <a:solidFill>
                <a:schemeClr val="tx1"/>
              </a:solidFill>
              <a:latin typeface="Arial" pitchFamily="34" charset="0"/>
              <a:cs typeface="Arial" pitchFamily="34" charset="0"/>
            </a:endParaRPr>
          </a:p>
        </p:txBody>
      </p:sp>
      <p:sp>
        <p:nvSpPr>
          <p:cNvPr id="63" name="Rounded Rectangle 62"/>
          <p:cNvSpPr/>
          <p:nvPr/>
        </p:nvSpPr>
        <p:spPr>
          <a:xfrm>
            <a:off x="3606497" y="2894120"/>
            <a:ext cx="1828800" cy="1712994"/>
          </a:xfrm>
          <a:prstGeom prst="roundRect">
            <a:avLst/>
          </a:prstGeom>
          <a:solidFill>
            <a:schemeClr val="accent3"/>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171450" indent="-171450">
              <a:buFont typeface="Wingdings" panose="05000000000000000000" pitchFamily="2" charset="2"/>
              <a:buChar char="§"/>
            </a:pPr>
            <a:r>
              <a:rPr lang="en-US" sz="1200" dirty="0">
                <a:solidFill>
                  <a:schemeClr val="tx1"/>
                </a:solidFill>
                <a:latin typeface="Arial" pitchFamily="34" charset="0"/>
                <a:cs typeface="Arial" pitchFamily="34" charset="0"/>
                <a:hlinkClick r:id="rId11" action="ppaction://hlinksldjump"/>
              </a:rPr>
              <a:t>Trade Booking</a:t>
            </a:r>
          </a:p>
          <a:p>
            <a:pPr marL="171450" indent="-171450">
              <a:buFont typeface="Wingdings" panose="05000000000000000000" pitchFamily="2" charset="2"/>
              <a:buChar char="§"/>
            </a:pPr>
            <a:r>
              <a:rPr lang="en-US" sz="1200" dirty="0" smtClean="0">
                <a:solidFill>
                  <a:schemeClr val="tx1"/>
                </a:solidFill>
                <a:latin typeface="Arial" pitchFamily="34" charset="0"/>
                <a:cs typeface="Arial" pitchFamily="34" charset="0"/>
                <a:hlinkClick r:id="rId11" action="ppaction://hlinksldjump"/>
              </a:rPr>
              <a:t>Allocations</a:t>
            </a:r>
            <a:endParaRPr lang="en-US" sz="1200" dirty="0" smtClean="0">
              <a:solidFill>
                <a:schemeClr val="tx1"/>
              </a:solidFill>
              <a:latin typeface="Arial" pitchFamily="34" charset="0"/>
              <a:cs typeface="Arial" pitchFamily="34" charset="0"/>
            </a:endParaRPr>
          </a:p>
          <a:p>
            <a:pPr marL="171450" indent="-171450">
              <a:buFont typeface="Wingdings" panose="05000000000000000000" pitchFamily="2" charset="2"/>
              <a:buChar char="§"/>
            </a:pPr>
            <a:r>
              <a:rPr lang="en-US" sz="1200" dirty="0">
                <a:solidFill>
                  <a:schemeClr val="tx1"/>
                </a:solidFill>
                <a:latin typeface="Arial" pitchFamily="34" charset="0"/>
                <a:cs typeface="Arial" pitchFamily="34" charset="0"/>
                <a:hlinkClick r:id="rId12" action="ppaction://hlinksldjump"/>
              </a:rPr>
              <a:t>Trade Enrichment</a:t>
            </a:r>
            <a:endParaRPr lang="en-US" sz="1200" dirty="0">
              <a:solidFill>
                <a:schemeClr val="tx1"/>
              </a:solidFill>
              <a:latin typeface="Arial" pitchFamily="34" charset="0"/>
              <a:cs typeface="Arial" pitchFamily="34" charset="0"/>
            </a:endParaRPr>
          </a:p>
          <a:p>
            <a:pPr marL="171450" indent="-171450">
              <a:buFont typeface="Wingdings" panose="05000000000000000000" pitchFamily="2" charset="2"/>
              <a:buChar char="§"/>
            </a:pPr>
            <a:r>
              <a:rPr lang="en-US" sz="1200" dirty="0">
                <a:solidFill>
                  <a:schemeClr val="tx1"/>
                </a:solidFill>
                <a:latin typeface="Arial" pitchFamily="34" charset="0"/>
                <a:cs typeface="Arial" pitchFamily="34" charset="0"/>
                <a:hlinkClick r:id="rId13" action="ppaction://hlinksldjump"/>
              </a:rPr>
              <a:t>Exception Management</a:t>
            </a:r>
            <a:endParaRPr lang="en-US" sz="1200" dirty="0">
              <a:solidFill>
                <a:schemeClr val="tx1"/>
              </a:solidFill>
              <a:latin typeface="Arial" pitchFamily="34" charset="0"/>
              <a:cs typeface="Arial" pitchFamily="34" charset="0"/>
            </a:endParaRPr>
          </a:p>
          <a:p>
            <a:pPr marL="171450" indent="-171450">
              <a:buFont typeface="Wingdings" panose="05000000000000000000" pitchFamily="2" charset="2"/>
              <a:buChar char="§"/>
            </a:pPr>
            <a:r>
              <a:rPr lang="en-US" sz="1200" dirty="0" smtClean="0">
                <a:solidFill>
                  <a:schemeClr val="tx1"/>
                </a:solidFill>
                <a:latin typeface="Arial" pitchFamily="34" charset="0"/>
                <a:cs typeface="Arial" pitchFamily="34" charset="0"/>
                <a:hlinkClick r:id="rId14" action="ppaction://hlinksldjump"/>
              </a:rPr>
              <a:t>Reconciliation</a:t>
            </a:r>
            <a:endParaRPr lang="en-US" sz="1200" dirty="0">
              <a:solidFill>
                <a:schemeClr val="tx1"/>
              </a:solidFill>
              <a:latin typeface="Arial" pitchFamily="34" charset="0"/>
              <a:cs typeface="Arial" pitchFamily="34" charset="0"/>
            </a:endParaRPr>
          </a:p>
          <a:p>
            <a:pPr marL="171450" indent="-171450">
              <a:buFont typeface="Wingdings" panose="05000000000000000000" pitchFamily="2" charset="2"/>
              <a:buChar char="§"/>
            </a:pPr>
            <a:r>
              <a:rPr lang="en-US" sz="1200" dirty="0">
                <a:solidFill>
                  <a:schemeClr val="tx1"/>
                </a:solidFill>
                <a:latin typeface="Arial" pitchFamily="34" charset="0"/>
                <a:cs typeface="Arial" pitchFamily="34" charset="0"/>
                <a:hlinkClick r:id="rId15" action="ppaction://hlinksldjump"/>
              </a:rPr>
              <a:t>Securities Lending</a:t>
            </a:r>
            <a:endParaRPr lang="en-US" sz="1200" dirty="0">
              <a:solidFill>
                <a:schemeClr val="tx1"/>
              </a:solidFill>
              <a:latin typeface="Arial" pitchFamily="34" charset="0"/>
              <a:cs typeface="Arial" pitchFamily="34" charset="0"/>
            </a:endParaRPr>
          </a:p>
          <a:p>
            <a:pPr marL="171450" indent="-171450">
              <a:buFont typeface="Wingdings" panose="05000000000000000000" pitchFamily="2" charset="2"/>
              <a:buChar char="§"/>
            </a:pPr>
            <a:r>
              <a:rPr lang="en-US" sz="1200" dirty="0" smtClean="0">
                <a:solidFill>
                  <a:schemeClr val="tx1"/>
                </a:solidFill>
                <a:latin typeface="Arial" pitchFamily="34" charset="0"/>
                <a:cs typeface="Arial" pitchFamily="34" charset="0"/>
                <a:hlinkClick r:id="rId16" action="ppaction://hlinksldjump"/>
              </a:rPr>
              <a:t>Margins</a:t>
            </a:r>
            <a:endParaRPr lang="en-US" sz="1200" dirty="0">
              <a:solidFill>
                <a:schemeClr val="tx1"/>
              </a:solidFill>
              <a:latin typeface="Arial" pitchFamily="34" charset="0"/>
              <a:cs typeface="Arial" pitchFamily="34" charset="0"/>
            </a:endParaRPr>
          </a:p>
        </p:txBody>
      </p:sp>
      <p:pic>
        <p:nvPicPr>
          <p:cNvPr id="64" name="Picture 63"/>
          <p:cNvPicPr>
            <a:picLocks/>
          </p:cNvPicPr>
          <p:nvPr/>
        </p:nvPicPr>
        <p:blipFill>
          <a:blip r:embed="rId17">
            <a:extLst>
              <a:ext uri="{28A0092B-C50C-407E-A947-70E740481C1C}">
                <a14:useLocalDpi xmlns:a14="http://schemas.microsoft.com/office/drawing/2010/main" val="0"/>
              </a:ext>
            </a:extLst>
          </a:blip>
          <a:stretch>
            <a:fillRect/>
          </a:stretch>
        </p:blipFill>
        <p:spPr>
          <a:xfrm>
            <a:off x="1541278" y="3453804"/>
            <a:ext cx="1080354" cy="76661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65" name="Picture 64"/>
          <p:cNvPicPr>
            <a:picLocks/>
          </p:cNvPicPr>
          <p:nvPr/>
        </p:nvPicPr>
        <p:blipFill>
          <a:blip r:embed="rId17">
            <a:extLst>
              <a:ext uri="{28A0092B-C50C-407E-A947-70E740481C1C}">
                <a14:useLocalDpi xmlns:a14="http://schemas.microsoft.com/office/drawing/2010/main" val="0"/>
              </a:ext>
            </a:extLst>
          </a:blip>
          <a:stretch>
            <a:fillRect/>
          </a:stretch>
        </p:blipFill>
        <p:spPr>
          <a:xfrm>
            <a:off x="6387284" y="3453804"/>
            <a:ext cx="1080354" cy="76661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66" name="Up-Down Arrow 65"/>
          <p:cNvSpPr/>
          <p:nvPr/>
        </p:nvSpPr>
        <p:spPr>
          <a:xfrm>
            <a:off x="1980790" y="2864512"/>
            <a:ext cx="221756" cy="465996"/>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67" name="Up-Down Arrow 66"/>
          <p:cNvSpPr/>
          <p:nvPr/>
        </p:nvSpPr>
        <p:spPr>
          <a:xfrm>
            <a:off x="6813895" y="2864512"/>
            <a:ext cx="221756" cy="465996"/>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68" name="Rounded Rectangle 67"/>
          <p:cNvSpPr/>
          <p:nvPr/>
        </p:nvSpPr>
        <p:spPr>
          <a:xfrm>
            <a:off x="1495231" y="1530438"/>
            <a:ext cx="1178569"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Bank ABC</a:t>
            </a:r>
            <a:endParaRPr lang="en-US" sz="1200" b="1" dirty="0">
              <a:ln w="0"/>
              <a:solidFill>
                <a:schemeClr val="tx1"/>
              </a:solidFill>
              <a:latin typeface="Arial" pitchFamily="34" charset="0"/>
              <a:cs typeface="Arial" pitchFamily="34" charset="0"/>
            </a:endParaRPr>
          </a:p>
        </p:txBody>
      </p:sp>
      <p:sp>
        <p:nvSpPr>
          <p:cNvPr id="69" name="Rounded Rectangle 68"/>
          <p:cNvSpPr/>
          <p:nvPr/>
        </p:nvSpPr>
        <p:spPr>
          <a:xfrm>
            <a:off x="6421038" y="1530438"/>
            <a:ext cx="1071426"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Bank XYZ</a:t>
            </a:r>
            <a:endParaRPr lang="en-US" sz="1200" b="1" dirty="0">
              <a:ln w="0"/>
              <a:solidFill>
                <a:schemeClr val="tx1"/>
              </a:solidFill>
              <a:latin typeface="Arial" pitchFamily="34" charset="0"/>
              <a:cs typeface="Arial" pitchFamily="34" charset="0"/>
            </a:endParaRPr>
          </a:p>
        </p:txBody>
      </p:sp>
      <p:sp>
        <p:nvSpPr>
          <p:cNvPr id="70" name="Right Arrow 69"/>
          <p:cNvSpPr/>
          <p:nvPr/>
        </p:nvSpPr>
        <p:spPr>
          <a:xfrm>
            <a:off x="2773203" y="3706641"/>
            <a:ext cx="792260" cy="186072"/>
          </a:xfrm>
          <a:prstGeom prst="right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71" name="Right Arrow 70"/>
          <p:cNvSpPr/>
          <p:nvPr/>
        </p:nvSpPr>
        <p:spPr>
          <a:xfrm rot="10800000">
            <a:off x="5484301" y="3706641"/>
            <a:ext cx="792260" cy="186072"/>
          </a:xfrm>
          <a:prstGeom prst="right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pic>
        <p:nvPicPr>
          <p:cNvPr id="72" name="Picture 71"/>
          <p:cNvPicPr>
            <a:picLocks/>
          </p:cNvPicPr>
          <p:nvPr/>
        </p:nvPicPr>
        <p:blipFill rotWithShape="1">
          <a:blip r:embed="rId18">
            <a:extLst>
              <a:ext uri="{28A0092B-C50C-407E-A947-70E740481C1C}">
                <a14:useLocalDpi xmlns:a14="http://schemas.microsoft.com/office/drawing/2010/main" val="0"/>
              </a:ext>
            </a:extLst>
          </a:blip>
          <a:srcRect l="19794" r="36059" b="17603"/>
          <a:stretch/>
        </p:blipFill>
        <p:spPr>
          <a:xfrm>
            <a:off x="1569422" y="5089643"/>
            <a:ext cx="1037140" cy="76661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73" name="Up-Down Arrow 72"/>
          <p:cNvSpPr/>
          <p:nvPr/>
        </p:nvSpPr>
        <p:spPr>
          <a:xfrm>
            <a:off x="1980944" y="4509320"/>
            <a:ext cx="221756" cy="465996"/>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pic>
        <p:nvPicPr>
          <p:cNvPr id="74" name="Picture 73"/>
          <p:cNvPicPr>
            <a:picLocks/>
          </p:cNvPicPr>
          <p:nvPr/>
        </p:nvPicPr>
        <p:blipFill rotWithShape="1">
          <a:blip r:embed="rId18">
            <a:extLst>
              <a:ext uri="{28A0092B-C50C-407E-A947-70E740481C1C}">
                <a14:useLocalDpi xmlns:a14="http://schemas.microsoft.com/office/drawing/2010/main" val="0"/>
              </a:ext>
            </a:extLst>
          </a:blip>
          <a:srcRect l="19794" r="36059" b="17603"/>
          <a:stretch/>
        </p:blipFill>
        <p:spPr>
          <a:xfrm>
            <a:off x="6417598" y="5089643"/>
            <a:ext cx="1037140" cy="76661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75" name="Rounded Rectangle 74"/>
          <p:cNvSpPr/>
          <p:nvPr/>
        </p:nvSpPr>
        <p:spPr>
          <a:xfrm>
            <a:off x="3606497" y="5056136"/>
            <a:ext cx="1828800" cy="966940"/>
          </a:xfrm>
          <a:prstGeom prst="roundRect">
            <a:avLst/>
          </a:prstGeom>
          <a:solidFill>
            <a:schemeClr val="accent3"/>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142875" indent="-142875">
              <a:spcAft>
                <a:spcPts val="375"/>
              </a:spcAft>
              <a:buFont typeface="Wingdings" pitchFamily="2" charset="2"/>
              <a:buChar char="§"/>
            </a:pPr>
            <a:r>
              <a:rPr lang="en-US" sz="1200" dirty="0">
                <a:solidFill>
                  <a:schemeClr val="tx1"/>
                </a:solidFill>
                <a:latin typeface="Arial" pitchFamily="34" charset="0"/>
                <a:cs typeface="Arial" pitchFamily="34" charset="0"/>
                <a:hlinkClick r:id="rId19" action="ppaction://hlinksldjump"/>
              </a:rPr>
              <a:t>Confirmations</a:t>
            </a:r>
            <a:endParaRPr lang="en-US" sz="1200" dirty="0">
              <a:solidFill>
                <a:schemeClr val="tx1"/>
              </a:solidFill>
              <a:latin typeface="Arial" pitchFamily="34" charset="0"/>
              <a:cs typeface="Arial" pitchFamily="34" charset="0"/>
            </a:endParaRPr>
          </a:p>
          <a:p>
            <a:pPr marL="142875" indent="-142875">
              <a:spcAft>
                <a:spcPts val="375"/>
              </a:spcAft>
              <a:buFont typeface="Wingdings" pitchFamily="2" charset="2"/>
              <a:buChar char="§"/>
            </a:pPr>
            <a:r>
              <a:rPr lang="en-US" sz="1200" dirty="0">
                <a:solidFill>
                  <a:schemeClr val="tx1"/>
                </a:solidFill>
                <a:latin typeface="Arial" pitchFamily="34" charset="0"/>
                <a:cs typeface="Arial" pitchFamily="34" charset="0"/>
                <a:hlinkClick r:id="rId20" action="ppaction://hlinksldjump"/>
              </a:rPr>
              <a:t>Settlements</a:t>
            </a:r>
            <a:endParaRPr lang="en-US" sz="1200" dirty="0">
              <a:solidFill>
                <a:schemeClr val="tx1"/>
              </a:solidFill>
              <a:latin typeface="Arial" pitchFamily="34" charset="0"/>
              <a:cs typeface="Arial" pitchFamily="34" charset="0"/>
            </a:endParaRPr>
          </a:p>
          <a:p>
            <a:pPr marL="142875" indent="-142875">
              <a:spcAft>
                <a:spcPts val="375"/>
              </a:spcAft>
              <a:buFont typeface="Wingdings" pitchFamily="2" charset="2"/>
              <a:buChar char="§"/>
            </a:pPr>
            <a:r>
              <a:rPr lang="en-US" sz="1200" dirty="0">
                <a:solidFill>
                  <a:schemeClr val="tx1"/>
                </a:solidFill>
                <a:latin typeface="Arial" pitchFamily="34" charset="0"/>
                <a:cs typeface="Arial" pitchFamily="34" charset="0"/>
                <a:hlinkClick r:id="rId21" action="ppaction://hlinksldjump"/>
              </a:rPr>
              <a:t>Billing &amp; Brokerage</a:t>
            </a:r>
            <a:endParaRPr lang="en-US" sz="1200" dirty="0">
              <a:solidFill>
                <a:schemeClr val="tx1"/>
              </a:solidFill>
              <a:latin typeface="Arial" pitchFamily="34" charset="0"/>
              <a:cs typeface="Arial" pitchFamily="34" charset="0"/>
            </a:endParaRPr>
          </a:p>
          <a:p>
            <a:pPr marL="142875" indent="-142875">
              <a:spcAft>
                <a:spcPts val="375"/>
              </a:spcAft>
              <a:buFont typeface="Wingdings" pitchFamily="2" charset="2"/>
              <a:buChar char="§"/>
            </a:pPr>
            <a:r>
              <a:rPr lang="en-US" sz="1200" dirty="0" smtClean="0">
                <a:solidFill>
                  <a:schemeClr val="tx1"/>
                </a:solidFill>
                <a:latin typeface="Arial" pitchFamily="34" charset="0"/>
                <a:cs typeface="Arial" pitchFamily="34" charset="0"/>
                <a:hlinkClick r:id="rId22" action="ppaction://hlinksldjump"/>
              </a:rPr>
              <a:t>Clearing</a:t>
            </a:r>
            <a:endParaRPr lang="en-US" sz="1200" dirty="0">
              <a:solidFill>
                <a:schemeClr val="tx1"/>
              </a:solidFill>
              <a:latin typeface="Arial" pitchFamily="34" charset="0"/>
              <a:cs typeface="Arial" pitchFamily="34" charset="0"/>
            </a:endParaRPr>
          </a:p>
        </p:txBody>
      </p:sp>
      <p:sp>
        <p:nvSpPr>
          <p:cNvPr id="76" name="Up-Down Arrow 75"/>
          <p:cNvSpPr/>
          <p:nvPr/>
        </p:nvSpPr>
        <p:spPr>
          <a:xfrm>
            <a:off x="6800840" y="4490232"/>
            <a:ext cx="221756" cy="465996"/>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77" name="Rounded Rectangle 76"/>
          <p:cNvSpPr/>
          <p:nvPr/>
        </p:nvSpPr>
        <p:spPr>
          <a:xfrm>
            <a:off x="1339933" y="4224719"/>
            <a:ext cx="1426068"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Middle Office </a:t>
            </a:r>
            <a:endParaRPr lang="en-US" sz="1200" b="1" dirty="0">
              <a:ln w="0"/>
              <a:solidFill>
                <a:schemeClr val="tx1"/>
              </a:solidFill>
              <a:latin typeface="Arial" pitchFamily="34" charset="0"/>
              <a:cs typeface="Arial" pitchFamily="34" charset="0"/>
            </a:endParaRPr>
          </a:p>
        </p:txBody>
      </p:sp>
      <p:sp>
        <p:nvSpPr>
          <p:cNvPr id="78" name="Rounded Rectangle 77"/>
          <p:cNvSpPr/>
          <p:nvPr/>
        </p:nvSpPr>
        <p:spPr>
          <a:xfrm>
            <a:off x="6237538" y="4224719"/>
            <a:ext cx="1426068"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Middle Office </a:t>
            </a:r>
            <a:endParaRPr lang="en-US" sz="1200" b="1" dirty="0">
              <a:ln w="0"/>
              <a:solidFill>
                <a:schemeClr val="tx1"/>
              </a:solidFill>
              <a:latin typeface="Arial" pitchFamily="34" charset="0"/>
              <a:cs typeface="Arial" pitchFamily="34" charset="0"/>
            </a:endParaRPr>
          </a:p>
        </p:txBody>
      </p:sp>
      <p:sp>
        <p:nvSpPr>
          <p:cNvPr id="79" name="Rounded Rectangle 78"/>
          <p:cNvSpPr/>
          <p:nvPr/>
        </p:nvSpPr>
        <p:spPr>
          <a:xfrm>
            <a:off x="1569422" y="5853254"/>
            <a:ext cx="1059734"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Back Office </a:t>
            </a:r>
            <a:endParaRPr lang="en-US" sz="1200" b="1" dirty="0">
              <a:ln w="0"/>
              <a:solidFill>
                <a:schemeClr val="tx1"/>
              </a:solidFill>
              <a:latin typeface="Arial" pitchFamily="34" charset="0"/>
              <a:cs typeface="Arial" pitchFamily="34" charset="0"/>
            </a:endParaRPr>
          </a:p>
        </p:txBody>
      </p:sp>
      <p:sp>
        <p:nvSpPr>
          <p:cNvPr id="80" name="Rounded Rectangle 79"/>
          <p:cNvSpPr/>
          <p:nvPr/>
        </p:nvSpPr>
        <p:spPr>
          <a:xfrm>
            <a:off x="6417598" y="5853254"/>
            <a:ext cx="1110705" cy="315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n w="0"/>
                <a:solidFill>
                  <a:schemeClr val="tx1"/>
                </a:solidFill>
                <a:latin typeface="Arial" pitchFamily="34" charset="0"/>
                <a:cs typeface="Arial" pitchFamily="34" charset="0"/>
              </a:rPr>
              <a:t>Back Office </a:t>
            </a:r>
            <a:endParaRPr lang="en-US" sz="1200" b="1" dirty="0">
              <a:ln w="0"/>
              <a:solidFill>
                <a:schemeClr val="tx1"/>
              </a:solidFill>
              <a:latin typeface="Arial" pitchFamily="34" charset="0"/>
              <a:cs typeface="Arial" pitchFamily="34" charset="0"/>
            </a:endParaRPr>
          </a:p>
        </p:txBody>
      </p:sp>
      <p:sp>
        <p:nvSpPr>
          <p:cNvPr id="81" name="Right Arrow 80"/>
          <p:cNvSpPr/>
          <p:nvPr/>
        </p:nvSpPr>
        <p:spPr>
          <a:xfrm>
            <a:off x="2799003" y="5444490"/>
            <a:ext cx="792260" cy="186072"/>
          </a:xfrm>
          <a:prstGeom prst="right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2" name="Right Arrow 81"/>
          <p:cNvSpPr/>
          <p:nvPr/>
        </p:nvSpPr>
        <p:spPr>
          <a:xfrm rot="10800000">
            <a:off x="5510101" y="5444490"/>
            <a:ext cx="792260" cy="186072"/>
          </a:xfrm>
          <a:prstGeom prst="right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3" name="Rounded Rectangle 82">
            <a:hlinkClick r:id="rId23" action="ppaction://hlinksldjump"/>
          </p:cNvPr>
          <p:cNvSpPr/>
          <p:nvPr/>
        </p:nvSpPr>
        <p:spPr>
          <a:xfrm>
            <a:off x="8305633" y="1938167"/>
            <a:ext cx="403195" cy="3761986"/>
          </a:xfrm>
          <a:prstGeom prst="roundRect">
            <a:avLst/>
          </a:prstGeom>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400" b="1" dirty="0" smtClean="0">
                <a:solidFill>
                  <a:schemeClr val="bg1"/>
                </a:solidFill>
                <a:latin typeface="Arial" pitchFamily="34" charset="0"/>
                <a:cs typeface="Arial" pitchFamily="34" charset="0"/>
              </a:rPr>
              <a:t>Shared Services </a:t>
            </a:r>
            <a:endParaRPr lang="en-US" sz="1400" b="1" dirty="0">
              <a:solidFill>
                <a:schemeClr val="bg1"/>
              </a:solidFill>
              <a:latin typeface="Arial" pitchFamily="34" charset="0"/>
              <a:cs typeface="Arial" pitchFamily="34" charset="0"/>
            </a:endParaRPr>
          </a:p>
        </p:txBody>
      </p:sp>
      <p:sp>
        <p:nvSpPr>
          <p:cNvPr id="84" name="Up-Down Arrow 83"/>
          <p:cNvSpPr/>
          <p:nvPr/>
        </p:nvSpPr>
        <p:spPr>
          <a:xfrm rot="5400000">
            <a:off x="7819696" y="3566136"/>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5" name="Up-Down Arrow 84"/>
          <p:cNvSpPr/>
          <p:nvPr/>
        </p:nvSpPr>
        <p:spPr>
          <a:xfrm rot="5400000">
            <a:off x="7819696" y="5139292"/>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6" name="Up-Down Arrow 85"/>
          <p:cNvSpPr/>
          <p:nvPr/>
        </p:nvSpPr>
        <p:spPr>
          <a:xfrm rot="5400000">
            <a:off x="7819696" y="1930216"/>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7" name="Up-Down Arrow 86"/>
          <p:cNvSpPr/>
          <p:nvPr/>
        </p:nvSpPr>
        <p:spPr>
          <a:xfrm rot="5400000">
            <a:off x="1029835" y="3566136"/>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8" name="Up-Down Arrow 87"/>
          <p:cNvSpPr/>
          <p:nvPr/>
        </p:nvSpPr>
        <p:spPr>
          <a:xfrm rot="5400000">
            <a:off x="1029835" y="5139292"/>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89" name="Up-Down Arrow 88"/>
          <p:cNvSpPr/>
          <p:nvPr/>
        </p:nvSpPr>
        <p:spPr>
          <a:xfrm rot="5400000">
            <a:off x="1029835" y="1930216"/>
            <a:ext cx="190968" cy="541124"/>
          </a:xfrm>
          <a:prstGeom prst="upDownArrow">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chemeClr val="tx1"/>
              </a:solidFill>
              <a:latin typeface="Arial" pitchFamily="34" charset="0"/>
              <a:cs typeface="Arial" pitchFamily="34" charset="0"/>
            </a:endParaRPr>
          </a:p>
        </p:txBody>
      </p:sp>
      <p:sp>
        <p:nvSpPr>
          <p:cNvPr id="90" name="Rounded Rectangle 89">
            <a:hlinkClick r:id="rId24" action="ppaction://hlinksldjump"/>
          </p:cNvPr>
          <p:cNvSpPr/>
          <p:nvPr/>
        </p:nvSpPr>
        <p:spPr>
          <a:xfrm>
            <a:off x="370233" y="1960717"/>
            <a:ext cx="403195" cy="3761986"/>
          </a:xfrm>
          <a:prstGeom prst="roundRect">
            <a:avLst/>
          </a:prstGeom>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400" b="1" dirty="0" smtClean="0">
                <a:solidFill>
                  <a:schemeClr val="bg1"/>
                </a:solidFill>
                <a:latin typeface="Arial" pitchFamily="34" charset="0"/>
                <a:cs typeface="Arial" pitchFamily="34" charset="0"/>
              </a:rPr>
              <a:t>Reporting</a:t>
            </a:r>
            <a:endParaRPr lang="en-US" sz="1400" b="1" dirty="0">
              <a:solidFill>
                <a:schemeClr val="bg1"/>
              </a:solidFill>
              <a:latin typeface="Arial" pitchFamily="34" charset="0"/>
              <a:cs typeface="Arial" pitchFamily="34" charset="0"/>
            </a:endParaRPr>
          </a:p>
        </p:txBody>
      </p:sp>
      <p:sp>
        <p:nvSpPr>
          <p:cNvPr id="7" name="Title 6"/>
          <p:cNvSpPr>
            <a:spLocks noGrp="1"/>
          </p:cNvSpPr>
          <p:nvPr>
            <p:ph type="title"/>
          </p:nvPr>
        </p:nvSpPr>
        <p:spPr/>
        <p:txBody>
          <a:bodyPr/>
          <a:lstStyle/>
          <a:p>
            <a:r>
              <a:rPr lang="en-US" dirty="0"/>
              <a:t>Life Cycle of a Trade</a:t>
            </a:r>
          </a:p>
        </p:txBody>
      </p:sp>
    </p:spTree>
    <p:extLst>
      <p:ext uri="{BB962C8B-B14F-4D97-AF65-F5344CB8AC3E}">
        <p14:creationId xmlns:p14="http://schemas.microsoft.com/office/powerpoint/2010/main" val="599698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p:bldP spid="59" grpId="0"/>
      <p:bldP spid="60" grpId="0" animBg="1"/>
      <p:bldP spid="61" grpId="0" animBg="1"/>
      <p:bldP spid="62" grpId="0" animBg="1"/>
      <p:bldP spid="63" grpId="0" animBg="1"/>
      <p:bldP spid="66" grpId="0" animBg="1"/>
      <p:bldP spid="67" grpId="0" animBg="1"/>
      <p:bldP spid="68" grpId="0"/>
      <p:bldP spid="69" grpId="0"/>
      <p:bldP spid="70" grpId="0" animBg="1"/>
      <p:bldP spid="71" grpId="0" animBg="1"/>
      <p:bldP spid="73" grpId="0" animBg="1"/>
      <p:bldP spid="75" grpId="0" animBg="1"/>
      <p:bldP spid="76" grpId="0" animBg="1"/>
      <p:bldP spid="77" grpId="0"/>
      <p:bldP spid="78" grpId="0"/>
      <p:bldP spid="79" grpId="0"/>
      <p:bldP spid="80" grpId="0"/>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itle 2"/>
          <p:cNvSpPr>
            <a:spLocks noGrp="1"/>
          </p:cNvSpPr>
          <p:nvPr>
            <p:ph type="title"/>
          </p:nvPr>
        </p:nvSpPr>
        <p:spPr/>
        <p:txBody>
          <a:bodyPr/>
          <a:lstStyle/>
          <a:p>
            <a:r>
              <a:rPr lang="en-US" altLang="en-US" smtClean="0"/>
              <a:t>Trade Execution – Key Concepts</a:t>
            </a:r>
          </a:p>
        </p:txBody>
      </p:sp>
      <p:pic>
        <p:nvPicPr>
          <p:cNvPr id="9" name="Picture 8">
            <a:hlinkClick r:id="rId3"/>
          </p:cNvPr>
          <p:cNvPicPr>
            <a:picLocks noChangeAspect="1"/>
          </p:cNvPicPr>
          <p:nvPr/>
        </p:nvPicPr>
        <p:blipFill>
          <a:blip r:embed="rId4" cstate="print">
            <a:extLst/>
          </a:blip>
          <a:stretch>
            <a:fillRect/>
          </a:stretch>
        </p:blipFill>
        <p:spPr>
          <a:xfrm>
            <a:off x="4384248" y="6150399"/>
            <a:ext cx="375505" cy="375505"/>
          </a:xfrm>
          <a:prstGeom prst="rect">
            <a:avLst/>
          </a:prstGeom>
          <a:ln/>
          <a:effectLst/>
        </p:spPr>
      </p:pic>
      <p:sp>
        <p:nvSpPr>
          <p:cNvPr id="136202" name="Rectangle 10"/>
          <p:cNvSpPr>
            <a:spLocks noChangeArrowheads="1"/>
          </p:cNvSpPr>
          <p:nvPr/>
        </p:nvSpPr>
        <p:spPr bwMode="auto">
          <a:xfrm>
            <a:off x="1762125" y="6176963"/>
            <a:ext cx="2220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171717"/>
                </a:solidFill>
                <a:cs typeface="Arial" panose="020B0604020202020204" pitchFamily="34" charset="0"/>
              </a:rPr>
              <a:t>Video link for Trade Execution</a:t>
            </a:r>
          </a:p>
        </p:txBody>
      </p:sp>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502631"/>
            <a:ext cx="4206240" cy="24447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160" y="3502631"/>
            <a:ext cx="4206240" cy="243681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22" name="Rectangle 6"/>
          <p:cNvSpPr>
            <a:spLocks noChangeArrowheads="1"/>
          </p:cNvSpPr>
          <p:nvPr/>
        </p:nvSpPr>
        <p:spPr bwMode="auto">
          <a:xfrm>
            <a:off x="4709160" y="2130823"/>
            <a:ext cx="4206240" cy="1280160"/>
          </a:xfrm>
          <a:prstGeom prst="rect">
            <a:avLst/>
          </a:prstGeom>
          <a:solidFill>
            <a:schemeClr val="bg1">
              <a:lumMod val="85000"/>
            </a:schemeClr>
          </a:solidFill>
          <a:ln>
            <a:noFill/>
          </a:ln>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200"/>
              </a:spcAft>
            </a:pPr>
            <a:r>
              <a:rPr lang="en-US" altLang="en-US" sz="1400" b="1" dirty="0">
                <a:solidFill>
                  <a:srgbClr val="000000"/>
                </a:solidFill>
                <a:cs typeface="Arial" panose="020B0604020202020204" pitchFamily="34" charset="0"/>
              </a:rPr>
              <a:t>Quote </a:t>
            </a:r>
            <a:r>
              <a:rPr lang="en-US" altLang="en-US" sz="1400" b="1" dirty="0" smtClean="0">
                <a:solidFill>
                  <a:srgbClr val="000000"/>
                </a:solidFill>
                <a:cs typeface="Arial" panose="020B0604020202020204" pitchFamily="34" charset="0"/>
              </a:rPr>
              <a:t>Driven Market</a:t>
            </a:r>
            <a:endParaRPr lang="en-US" altLang="en-US" sz="1400" b="1" dirty="0">
              <a:solidFill>
                <a:srgbClr val="000000"/>
              </a:solidFill>
              <a:cs typeface="Arial" panose="020B0604020202020204" pitchFamily="34" charset="0"/>
            </a:endParaRPr>
          </a:p>
          <a:p>
            <a:pPr>
              <a:spcAft>
                <a:spcPts val="200"/>
              </a:spcAft>
            </a:pPr>
            <a:r>
              <a:rPr lang="en-US" altLang="en-US" sz="1400" dirty="0">
                <a:solidFill>
                  <a:srgbClr val="000000"/>
                </a:solidFill>
                <a:cs typeface="Arial" panose="020B0604020202020204" pitchFamily="34" charset="0"/>
              </a:rPr>
              <a:t>An electronic stock exchange system in which prices are determined from bid and ask quotations made by market makers, dealers or specialists.</a:t>
            </a:r>
          </a:p>
        </p:txBody>
      </p:sp>
      <p:sp>
        <p:nvSpPr>
          <p:cNvPr id="23" name="Rectangle 8"/>
          <p:cNvSpPr>
            <a:spLocks noChangeArrowheads="1"/>
          </p:cNvSpPr>
          <p:nvPr/>
        </p:nvSpPr>
        <p:spPr bwMode="auto">
          <a:xfrm>
            <a:off x="228600" y="2130823"/>
            <a:ext cx="4206240" cy="1195199"/>
          </a:xfrm>
          <a:prstGeom prst="rect">
            <a:avLst/>
          </a:prstGeom>
          <a:solidFill>
            <a:schemeClr val="bg1">
              <a:lumMod val="85000"/>
            </a:schemeClr>
          </a:solidFill>
          <a:ln>
            <a:noFill/>
          </a:ln>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200"/>
              </a:spcAft>
            </a:pPr>
            <a:r>
              <a:rPr lang="en-US" altLang="en-US" sz="1400" b="1" dirty="0">
                <a:solidFill>
                  <a:srgbClr val="000000"/>
                </a:solidFill>
                <a:cs typeface="Arial" panose="020B0604020202020204" pitchFamily="34" charset="0"/>
              </a:rPr>
              <a:t>Order </a:t>
            </a:r>
            <a:r>
              <a:rPr lang="en-US" altLang="en-US" sz="1400" b="1" dirty="0" smtClean="0">
                <a:solidFill>
                  <a:srgbClr val="000000"/>
                </a:solidFill>
                <a:cs typeface="Arial" panose="020B0604020202020204" pitchFamily="34" charset="0"/>
              </a:rPr>
              <a:t>Driven Market</a:t>
            </a:r>
            <a:endParaRPr lang="en-US" altLang="en-US" sz="1400" b="1" dirty="0">
              <a:solidFill>
                <a:srgbClr val="000000"/>
              </a:solidFill>
              <a:cs typeface="Arial" panose="020B0604020202020204" pitchFamily="34" charset="0"/>
            </a:endParaRPr>
          </a:p>
          <a:p>
            <a:pPr>
              <a:spcAft>
                <a:spcPts val="200"/>
              </a:spcAft>
            </a:pPr>
            <a:r>
              <a:rPr lang="en-US" altLang="en-US" sz="1400" dirty="0">
                <a:solidFill>
                  <a:srgbClr val="000000"/>
                </a:solidFill>
                <a:cs typeface="Arial" panose="020B0604020202020204" pitchFamily="34" charset="0"/>
              </a:rPr>
              <a:t>A financial market where all buyers and sellers display the </a:t>
            </a:r>
            <a:r>
              <a:rPr lang="en-US" altLang="en-US" sz="1400" dirty="0" smtClean="0">
                <a:solidFill>
                  <a:srgbClr val="000000"/>
                </a:solidFill>
                <a:cs typeface="Arial" panose="020B0604020202020204" pitchFamily="34" charset="0"/>
              </a:rPr>
              <a:t>prices at </a:t>
            </a:r>
            <a:r>
              <a:rPr lang="en-US" altLang="en-US" sz="1400" dirty="0">
                <a:solidFill>
                  <a:srgbClr val="000000"/>
                </a:solidFill>
                <a:cs typeface="Arial" panose="020B0604020202020204" pitchFamily="34" charset="0"/>
              </a:rPr>
              <a:t>which they wish to buy or sell a </a:t>
            </a:r>
            <a:r>
              <a:rPr lang="en-US" altLang="en-US" sz="1400" dirty="0" smtClean="0">
                <a:solidFill>
                  <a:srgbClr val="000000"/>
                </a:solidFill>
                <a:cs typeface="Arial" panose="020B0604020202020204" pitchFamily="34" charset="0"/>
              </a:rPr>
              <a:t>particular security </a:t>
            </a:r>
            <a:r>
              <a:rPr lang="en-US" altLang="en-US" sz="1400" dirty="0">
                <a:solidFill>
                  <a:srgbClr val="000000"/>
                </a:solidFill>
                <a:cs typeface="Arial" panose="020B0604020202020204" pitchFamily="34" charset="0"/>
              </a:rPr>
              <a:t>as </a:t>
            </a:r>
            <a:r>
              <a:rPr lang="en-US" altLang="en-US" sz="1400" dirty="0" smtClean="0">
                <a:solidFill>
                  <a:srgbClr val="000000"/>
                </a:solidFill>
                <a:cs typeface="Arial" panose="020B0604020202020204" pitchFamily="34" charset="0"/>
              </a:rPr>
              <a:t>well as </a:t>
            </a:r>
            <a:r>
              <a:rPr lang="en-US" altLang="en-US" sz="1400" dirty="0">
                <a:solidFill>
                  <a:srgbClr val="000000"/>
                </a:solidFill>
                <a:cs typeface="Arial" panose="020B0604020202020204" pitchFamily="34" charset="0"/>
              </a:rPr>
              <a:t>the amounts of the security desired to be bought or sold. </a:t>
            </a:r>
          </a:p>
        </p:txBody>
      </p:sp>
      <p:sp>
        <p:nvSpPr>
          <p:cNvPr id="24" name="Text Placeholder 1"/>
          <p:cNvSpPr txBox="1">
            <a:spLocks/>
          </p:cNvSpPr>
          <p:nvPr/>
        </p:nvSpPr>
        <p:spPr>
          <a:xfrm>
            <a:off x="228600" y="1234440"/>
            <a:ext cx="8686800" cy="838200"/>
          </a:xfrm>
          <a:prstGeom prst="rect">
            <a:avLst/>
          </a:prstGeom>
        </p:spPr>
        <p:txBody>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defRPr/>
            </a:pPr>
            <a:r>
              <a:rPr lang="en-US" sz="1400" b="1" dirty="0" smtClean="0"/>
              <a:t>The process of filling your order is known as “Trade Execution”</a:t>
            </a:r>
          </a:p>
          <a:p>
            <a:pPr marL="0" indent="0">
              <a:buFont typeface="Wingdings" pitchFamily="2" charset="2"/>
              <a:buNone/>
              <a:defRPr/>
            </a:pPr>
            <a:r>
              <a:rPr lang="en-US" sz="1400" dirty="0" smtClean="0"/>
              <a:t>Where and how your order is executed can impact the overall costs of the transaction, including the price you pay for the underlying asset</a:t>
            </a:r>
            <a:endParaRPr lang="en-US" sz="1400" dirty="0"/>
          </a:p>
        </p:txBody>
      </p:sp>
    </p:spTree>
    <p:extLst>
      <p:ext uri="{BB962C8B-B14F-4D97-AF65-F5344CB8AC3E}">
        <p14:creationId xmlns:p14="http://schemas.microsoft.com/office/powerpoint/2010/main" val="16462050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1233488"/>
            <a:ext cx="4206240" cy="5121592"/>
          </a:xfrm>
        </p:spPr>
        <p:txBody>
          <a:bodyPr/>
          <a:lstStyle/>
          <a:p>
            <a:pPr marL="0" indent="0">
              <a:buNone/>
            </a:pPr>
            <a:r>
              <a:rPr lang="en-US" sz="1400" b="1" dirty="0"/>
              <a:t>Electronic Communication Network</a:t>
            </a:r>
          </a:p>
          <a:p>
            <a:r>
              <a:rPr lang="en-US" sz="1400" dirty="0" smtClean="0"/>
              <a:t>ECN </a:t>
            </a:r>
            <a:r>
              <a:rPr lang="en-US" sz="1400" dirty="0"/>
              <a:t>is an automated system that matches </a:t>
            </a:r>
            <a:r>
              <a:rPr lang="en-US" sz="1400" dirty="0" smtClean="0"/>
              <a:t>“</a:t>
            </a:r>
            <a:r>
              <a:rPr lang="en-US" sz="1400" b="1" dirty="0" smtClean="0"/>
              <a:t>Buy and Sell</a:t>
            </a:r>
            <a:r>
              <a:rPr lang="en-US" sz="1400" dirty="0" smtClean="0"/>
              <a:t>” </a:t>
            </a:r>
            <a:r>
              <a:rPr lang="en-US" sz="1400" dirty="0"/>
              <a:t>orders for </a:t>
            </a:r>
            <a:r>
              <a:rPr lang="en-US" sz="1400" dirty="0" smtClean="0"/>
              <a:t>securities</a:t>
            </a:r>
            <a:endParaRPr lang="en-US" sz="1400" dirty="0"/>
          </a:p>
          <a:p>
            <a:r>
              <a:rPr lang="en-US" sz="1400" dirty="0" smtClean="0"/>
              <a:t>Major </a:t>
            </a:r>
            <a:r>
              <a:rPr lang="en-US" sz="1400" dirty="0"/>
              <a:t>“</a:t>
            </a:r>
            <a:r>
              <a:rPr lang="en-US" sz="1400" b="1" dirty="0"/>
              <a:t>Brokers and Individuals</a:t>
            </a:r>
            <a:r>
              <a:rPr lang="en-US" sz="1400" dirty="0"/>
              <a:t>” trade among themselves without going through a </a:t>
            </a:r>
            <a:r>
              <a:rPr lang="en-US" sz="1400" dirty="0" smtClean="0"/>
              <a:t>“</a:t>
            </a:r>
            <a:r>
              <a:rPr lang="en-US" sz="1400" b="1" dirty="0" smtClean="0"/>
              <a:t>Middleman</a:t>
            </a:r>
            <a:r>
              <a:rPr lang="en-US" sz="1400" dirty="0" smtClean="0"/>
              <a:t>” </a:t>
            </a:r>
            <a:endParaRPr lang="en-US" sz="1400" dirty="0"/>
          </a:p>
          <a:p>
            <a:r>
              <a:rPr lang="en-US" sz="1400" dirty="0" smtClean="0"/>
              <a:t>Brokers </a:t>
            </a:r>
            <a:r>
              <a:rPr lang="en-US" sz="1400" dirty="0"/>
              <a:t>make money by </a:t>
            </a:r>
            <a:r>
              <a:rPr lang="en-US" sz="1400" dirty="0" smtClean="0"/>
              <a:t>“</a:t>
            </a:r>
            <a:r>
              <a:rPr lang="en-US" sz="1400" b="1" dirty="0" smtClean="0"/>
              <a:t>Charging a fee</a:t>
            </a:r>
            <a:r>
              <a:rPr lang="en-US" sz="1400" dirty="0" smtClean="0"/>
              <a:t>” </a:t>
            </a:r>
            <a:r>
              <a:rPr lang="en-US" sz="1400" dirty="0"/>
              <a:t>for each </a:t>
            </a:r>
            <a:r>
              <a:rPr lang="en-US" sz="1400" dirty="0" smtClean="0"/>
              <a:t>transaction </a:t>
            </a:r>
            <a:endParaRPr lang="en-US" sz="1400" dirty="0"/>
          </a:p>
          <a:p>
            <a:r>
              <a:rPr lang="en-US" sz="1400" dirty="0" smtClean="0"/>
              <a:t>ECN </a:t>
            </a:r>
            <a:r>
              <a:rPr lang="en-US" sz="1400" dirty="0"/>
              <a:t>makes it possible for investors in different geographic locations to “</a:t>
            </a:r>
            <a:r>
              <a:rPr lang="en-US" sz="1400" b="1" dirty="0"/>
              <a:t>quickly and easily trade with each other</a:t>
            </a:r>
            <a:r>
              <a:rPr lang="en-US" sz="1400" dirty="0"/>
              <a:t>” </a:t>
            </a:r>
          </a:p>
        </p:txBody>
      </p:sp>
      <p:sp>
        <p:nvSpPr>
          <p:cNvPr id="3" name="Title 2"/>
          <p:cNvSpPr>
            <a:spLocks noGrp="1"/>
          </p:cNvSpPr>
          <p:nvPr>
            <p:ph type="title"/>
          </p:nvPr>
        </p:nvSpPr>
        <p:spPr/>
        <p:txBody>
          <a:bodyPr/>
          <a:lstStyle/>
          <a:p>
            <a:r>
              <a:rPr lang="en-US" smtClean="0"/>
              <a:t>Electronic Trade Execution</a:t>
            </a:r>
            <a:endParaRPr lang="en-US" dirty="0"/>
          </a:p>
        </p:txBody>
      </p:sp>
      <p:pic>
        <p:nvPicPr>
          <p:cNvPr id="2" name="Picture 1"/>
          <p:cNvPicPr>
            <a:picLocks noChangeAspect="1"/>
          </p:cNvPicPr>
          <p:nvPr/>
        </p:nvPicPr>
        <p:blipFill>
          <a:blip r:embed="rId3">
            <a:extLst/>
          </a:blip>
          <a:stretch>
            <a:fillRect/>
          </a:stretch>
        </p:blipFill>
        <p:spPr>
          <a:xfrm>
            <a:off x="4976258" y="1238250"/>
            <a:ext cx="2753832" cy="192216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6" name="Picture 5"/>
          <p:cNvPicPr>
            <a:picLocks/>
          </p:cNvPicPr>
          <p:nvPr/>
        </p:nvPicPr>
        <p:blipFill>
          <a:blip r:embed="rId4">
            <a:extLst/>
          </a:blip>
          <a:stretch>
            <a:fillRect/>
          </a:stretch>
        </p:blipFill>
        <p:spPr>
          <a:xfrm>
            <a:off x="4976258" y="3498231"/>
            <a:ext cx="2752344" cy="192024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7" name="Picture 3" descr="C:\Users\sachin.makad\Pictures\questions 2.jp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2534" y="1238250"/>
            <a:ext cx="682866" cy="682866"/>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Merge 8">
            <a:hlinkClick r:id="rId7"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22780711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b="1" dirty="0" smtClean="0"/>
              <a:t>Trade Booking</a:t>
            </a:r>
          </a:p>
          <a:p>
            <a:r>
              <a:rPr lang="en-US" sz="1400" dirty="0" smtClean="0"/>
              <a:t>Information of the trades executed need to be captured in the banks systems for record keeping purpose</a:t>
            </a:r>
          </a:p>
          <a:p>
            <a:pPr>
              <a:spcAft>
                <a:spcPts val="2400"/>
              </a:spcAft>
            </a:pPr>
            <a:r>
              <a:rPr lang="en-US" sz="1400" dirty="0" smtClean="0"/>
              <a:t>E.g. Citi selling bonds to JPM need to be recorded by each of the bank for appropriate settlement in the future</a:t>
            </a:r>
          </a:p>
          <a:p>
            <a:pPr marL="0" indent="0">
              <a:buNone/>
            </a:pPr>
            <a:r>
              <a:rPr lang="en-US" sz="1400" b="1" dirty="0" smtClean="0"/>
              <a:t>Trade Allocations</a:t>
            </a:r>
          </a:p>
          <a:p>
            <a:r>
              <a:rPr lang="en-US" sz="1400" dirty="0" smtClean="0"/>
              <a:t>Block trades are allocated as per the account details received from Client</a:t>
            </a:r>
          </a:p>
          <a:p>
            <a:r>
              <a:rPr lang="en-US" sz="1400" dirty="0" smtClean="0"/>
              <a:t>E.g. JPM wants the delivery of the bonds in two separate entities hence the block sold by Citi will be allocated in the two required accounts of JPM</a:t>
            </a:r>
            <a:endParaRPr lang="en-US" sz="1400" dirty="0"/>
          </a:p>
        </p:txBody>
      </p:sp>
      <p:sp>
        <p:nvSpPr>
          <p:cNvPr id="140291" name="Title 2"/>
          <p:cNvSpPr>
            <a:spLocks noGrp="1"/>
          </p:cNvSpPr>
          <p:nvPr>
            <p:ph type="title"/>
          </p:nvPr>
        </p:nvSpPr>
        <p:spPr/>
        <p:txBody>
          <a:bodyPr/>
          <a:lstStyle/>
          <a:p>
            <a:r>
              <a:rPr lang="en-US" altLang="en-US" smtClean="0"/>
              <a:t>Trade Booking / Allocation</a:t>
            </a:r>
          </a:p>
        </p:txBody>
      </p:sp>
      <p:sp>
        <p:nvSpPr>
          <p:cNvPr id="4" name="Flowchart: Merge 3">
            <a:hlinkClick r:id="rId3"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3122524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Placeholder 1"/>
          <p:cNvSpPr>
            <a:spLocks noGrp="1"/>
          </p:cNvSpPr>
          <p:nvPr>
            <p:ph type="body" sz="quarter" idx="10"/>
          </p:nvPr>
        </p:nvSpPr>
        <p:spPr>
          <a:xfrm>
            <a:off x="228600" y="1233488"/>
            <a:ext cx="5442438" cy="5121592"/>
          </a:xfrm>
        </p:spPr>
        <p:txBody>
          <a:bodyPr/>
          <a:lstStyle/>
          <a:p>
            <a:pPr marL="0" indent="0">
              <a:buNone/>
            </a:pPr>
            <a:r>
              <a:rPr lang="en-US" altLang="en-US" sz="1400" dirty="0" smtClean="0"/>
              <a:t>Traders would typically write the basic economic parameters that were decided upon with the counterparty on a piece of paper called as the trade blotter</a:t>
            </a:r>
          </a:p>
          <a:p>
            <a:r>
              <a:rPr lang="en-US" altLang="en-US" sz="1400" dirty="0"/>
              <a:t>Static Data is added to the trade</a:t>
            </a:r>
          </a:p>
          <a:p>
            <a:r>
              <a:rPr lang="en-US" altLang="en-US" sz="1400" dirty="0"/>
              <a:t>Any special terms and conditions of a trade are captured in the risk systems</a:t>
            </a:r>
          </a:p>
          <a:p>
            <a:pPr marL="0" indent="0">
              <a:spcAft>
                <a:spcPts val="1800"/>
              </a:spcAft>
              <a:buNone/>
            </a:pPr>
            <a:r>
              <a:rPr lang="en-US" altLang="en-US" sz="1400" b="1" dirty="0"/>
              <a:t>The function where the trade details are captured in the risk systems is called as trade </a:t>
            </a:r>
            <a:r>
              <a:rPr lang="en-US" altLang="en-US" sz="1400" b="1" dirty="0" smtClean="0"/>
              <a:t>enrichment.</a:t>
            </a:r>
          </a:p>
          <a:p>
            <a:r>
              <a:rPr lang="en-US" altLang="en-US" sz="1400" dirty="0"/>
              <a:t>Complete trade information updated in the booking system flows downstream </a:t>
            </a:r>
          </a:p>
          <a:p>
            <a:r>
              <a:rPr lang="en-US" altLang="en-US" sz="1400" dirty="0"/>
              <a:t>Any further activities that take place on the trade – drafting, confirmation, settlement etc. is dependent on correct trade enrichment</a:t>
            </a:r>
          </a:p>
        </p:txBody>
      </p:sp>
      <p:sp>
        <p:nvSpPr>
          <p:cNvPr id="87043" name="Title 2"/>
          <p:cNvSpPr>
            <a:spLocks noGrp="1"/>
          </p:cNvSpPr>
          <p:nvPr>
            <p:ph type="title"/>
          </p:nvPr>
        </p:nvSpPr>
        <p:spPr/>
        <p:txBody>
          <a:bodyPr/>
          <a:lstStyle/>
          <a:p>
            <a:r>
              <a:rPr lang="en-US" altLang="en-US" dirty="0"/>
              <a:t>Trade Enrichment – Key Concepts</a:t>
            </a:r>
            <a:endParaRPr lang="en-US" altLang="en-US" dirty="0" smtClean="0"/>
          </a:p>
        </p:txBody>
      </p:sp>
      <p:pic>
        <p:nvPicPr>
          <p:cNvPr id="870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0516" y="1238250"/>
            <a:ext cx="2851727" cy="105785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870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516" y="2676143"/>
            <a:ext cx="2851727" cy="12382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870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416" y="4354758"/>
            <a:ext cx="1839926" cy="78255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9" name="Down Arrow 8"/>
          <p:cNvSpPr/>
          <p:nvPr/>
        </p:nvSpPr>
        <p:spPr>
          <a:xfrm>
            <a:off x="7381129" y="4005194"/>
            <a:ext cx="190500" cy="258762"/>
          </a:xfrm>
          <a:prstGeom prst="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itchFamily="34" charset="0"/>
            </a:endParaRPr>
          </a:p>
        </p:txBody>
      </p:sp>
      <p:sp>
        <p:nvSpPr>
          <p:cNvPr id="7" name="Cross 6"/>
          <p:cNvSpPr/>
          <p:nvPr/>
        </p:nvSpPr>
        <p:spPr>
          <a:xfrm>
            <a:off x="7373192" y="2386904"/>
            <a:ext cx="206375" cy="198438"/>
          </a:xfrm>
          <a:prstGeom prst="plu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itchFamily="34" charset="0"/>
            </a:endParaRPr>
          </a:p>
        </p:txBody>
      </p:sp>
      <p:sp>
        <p:nvSpPr>
          <p:cNvPr id="11" name="Rectangle 10"/>
          <p:cNvSpPr/>
          <p:nvPr/>
        </p:nvSpPr>
        <p:spPr>
          <a:xfrm>
            <a:off x="228598" y="4746034"/>
            <a:ext cx="5899640" cy="1626192"/>
          </a:xfrm>
          <a:prstGeom prst="rect">
            <a:avLst/>
          </a:prstGeom>
          <a:solidFill>
            <a:schemeClr val="bg1">
              <a:lumMod val="85000"/>
            </a:schemeClr>
          </a:solidFill>
          <a:ln>
            <a:noFill/>
          </a:ln>
          <a:effectLst/>
        </p:spPr>
        <p:style>
          <a:lnRef idx="1">
            <a:schemeClr val="accent2"/>
          </a:lnRef>
          <a:fillRef idx="3">
            <a:schemeClr val="accent2"/>
          </a:fillRef>
          <a:effectRef idx="2">
            <a:schemeClr val="accent2"/>
          </a:effectRef>
          <a:fontRef idx="minor">
            <a:schemeClr val="lt1"/>
          </a:fontRef>
        </p:style>
        <p:txBody>
          <a:bodyPr anchor="t" anchorCtr="0"/>
          <a:lstStyle/>
          <a:p>
            <a:pPr>
              <a:lnSpc>
                <a:spcPct val="150000"/>
              </a:lnSpc>
              <a:spcBef>
                <a:spcPts val="0"/>
              </a:spcBef>
              <a:spcAft>
                <a:spcPts val="0"/>
              </a:spcAft>
              <a:defRPr/>
            </a:pPr>
            <a:r>
              <a:rPr lang="en-US" sz="1400" b="1" dirty="0">
                <a:solidFill>
                  <a:schemeClr val="tx1"/>
                </a:solidFill>
                <a:latin typeface="Arial" pitchFamily="34" charset="0"/>
                <a:cs typeface="Arial" pitchFamily="34" charset="0"/>
              </a:rPr>
              <a:t>Essential Trading Information (Economic terms entered by Trader</a:t>
            </a:r>
            <a:r>
              <a:rPr lang="en-US" sz="1400" b="1" dirty="0" smtClean="0">
                <a:solidFill>
                  <a:schemeClr val="tx1"/>
                </a:solidFill>
                <a:latin typeface="Arial" pitchFamily="34" charset="0"/>
                <a:cs typeface="Arial" pitchFamily="34" charset="0"/>
              </a:rPr>
              <a:t>)</a:t>
            </a:r>
            <a:endParaRPr lang="en-US" sz="1400" b="1" dirty="0">
              <a:solidFill>
                <a:schemeClr val="tx1"/>
              </a:solidFill>
              <a:latin typeface="Arial" pitchFamily="34" charset="0"/>
              <a:cs typeface="Arial" pitchFamily="34" charset="0"/>
            </a:endParaRPr>
          </a:p>
        </p:txBody>
      </p:sp>
      <p:sp>
        <p:nvSpPr>
          <p:cNvPr id="87054" name="TextBox 3"/>
          <p:cNvSpPr txBox="1">
            <a:spLocks noChangeArrowheads="1"/>
          </p:cNvSpPr>
          <p:nvPr/>
        </p:nvSpPr>
        <p:spPr bwMode="auto">
          <a:xfrm>
            <a:off x="2312377" y="5137310"/>
            <a:ext cx="1828800"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tabLst>
                <a:tab pos="457200" algn="l"/>
              </a:tabLst>
              <a:defRPr>
                <a:solidFill>
                  <a:schemeClr val="tx1"/>
                </a:solidFill>
                <a:latin typeface="Arial" panose="020B0604020202020204" pitchFamily="34" charset="0"/>
              </a:defRPr>
            </a:lvl1pPr>
            <a:lvl2pPr marL="742950" indent="-285750" eaLnBrk="0" hangingPunct="0">
              <a:tabLst>
                <a:tab pos="457200" algn="l"/>
              </a:tabLst>
              <a:defRPr>
                <a:solidFill>
                  <a:schemeClr val="tx1"/>
                </a:solidFill>
                <a:latin typeface="Arial" panose="020B0604020202020204" pitchFamily="34" charset="0"/>
              </a:defRPr>
            </a:lvl2pPr>
            <a:lvl3pPr marL="1143000" indent="-228600" eaLnBrk="0" hangingPunct="0">
              <a:tabLst>
                <a:tab pos="457200" algn="l"/>
              </a:tabLst>
              <a:defRPr>
                <a:solidFill>
                  <a:schemeClr val="tx1"/>
                </a:solidFill>
                <a:latin typeface="Arial" panose="020B0604020202020204" pitchFamily="34" charset="0"/>
              </a:defRPr>
            </a:lvl3pPr>
            <a:lvl4pPr marL="1600200" indent="-228600" eaLnBrk="0" hangingPunct="0">
              <a:tabLst>
                <a:tab pos="457200" algn="l"/>
              </a:tabLst>
              <a:defRPr>
                <a:solidFill>
                  <a:schemeClr val="tx1"/>
                </a:solidFill>
                <a:latin typeface="Arial" panose="020B0604020202020204" pitchFamily="34" charset="0"/>
              </a:defRPr>
            </a:lvl4pPr>
            <a:lvl5pPr marL="2057400" indent="-228600" eaLnBrk="0" hangingPunct="0">
              <a:tabLst>
                <a:tab pos="4572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228600" indent="-228600" eaLnBrk="1" hangingPunct="1">
              <a:spcBef>
                <a:spcPts val="0"/>
              </a:spcBef>
              <a:spcAft>
                <a:spcPts val="600"/>
              </a:spcAft>
              <a:buSzPct val="100000"/>
              <a:buFont typeface="Wingdings" panose="05000000000000000000" pitchFamily="2" charset="2"/>
              <a:buChar char="§"/>
            </a:pPr>
            <a:r>
              <a:rPr lang="en-US" altLang="en-US" sz="1400" dirty="0">
                <a:ea typeface="Calibri" panose="020F0502020204030204" pitchFamily="34" charset="0"/>
                <a:cs typeface="Arial" panose="020B0604020202020204" pitchFamily="34" charset="0"/>
              </a:rPr>
              <a:t>Quantity</a:t>
            </a:r>
          </a:p>
          <a:p>
            <a:pPr marL="228600" indent="-228600" eaLnBrk="1" hangingPunct="1">
              <a:spcBef>
                <a:spcPts val="0"/>
              </a:spcBef>
              <a:spcAft>
                <a:spcPts val="600"/>
              </a:spcAft>
              <a:buSzPct val="100000"/>
              <a:buFont typeface="Wingdings" panose="05000000000000000000" pitchFamily="2" charset="2"/>
              <a:buChar char="§"/>
            </a:pPr>
            <a:r>
              <a:rPr lang="en-US" altLang="en-US" sz="1400" dirty="0">
                <a:ea typeface="Calibri" panose="020F0502020204030204" pitchFamily="34" charset="0"/>
                <a:cs typeface="Arial" panose="020B0604020202020204" pitchFamily="34" charset="0"/>
              </a:rPr>
              <a:t>Security</a:t>
            </a:r>
          </a:p>
          <a:p>
            <a:pPr marL="228600" indent="-228600" eaLnBrk="1" hangingPunct="1">
              <a:spcBef>
                <a:spcPts val="0"/>
              </a:spcBef>
              <a:spcAft>
                <a:spcPts val="600"/>
              </a:spcAft>
              <a:buSzPct val="100000"/>
              <a:buFont typeface="Wingdings" panose="05000000000000000000" pitchFamily="2" charset="2"/>
              <a:buChar char="§"/>
            </a:pPr>
            <a:r>
              <a:rPr lang="en-US" altLang="en-US" sz="1400" dirty="0">
                <a:ea typeface="Calibri" panose="020F0502020204030204" pitchFamily="34" charset="0"/>
                <a:cs typeface="Arial" panose="020B0604020202020204" pitchFamily="34" charset="0"/>
              </a:rPr>
              <a:t>Price </a:t>
            </a:r>
          </a:p>
          <a:p>
            <a:pPr marL="228600" indent="-228600" eaLnBrk="1" hangingPunct="1">
              <a:spcBef>
                <a:spcPts val="0"/>
              </a:spcBef>
              <a:spcAft>
                <a:spcPts val="600"/>
              </a:spcAft>
              <a:buSzPct val="100000"/>
              <a:buFont typeface="Wingdings" panose="05000000000000000000" pitchFamily="2" charset="2"/>
              <a:buChar char="§"/>
            </a:pPr>
            <a:r>
              <a:rPr lang="en-US" altLang="en-US" sz="1400" dirty="0">
                <a:ea typeface="Calibri" panose="020F0502020204030204" pitchFamily="34" charset="0"/>
                <a:cs typeface="Arial" panose="020B0604020202020204" pitchFamily="34" charset="0"/>
              </a:rPr>
              <a:t>Counterparty</a:t>
            </a:r>
            <a:endParaRPr lang="en-US" altLang="en-US" sz="1400" dirty="0">
              <a:cs typeface="Arial" panose="020B0604020202020204" pitchFamily="34" charset="0"/>
            </a:endParaRPr>
          </a:p>
        </p:txBody>
      </p:sp>
      <p:sp>
        <p:nvSpPr>
          <p:cNvPr id="5" name="Rectangle 4"/>
          <p:cNvSpPr/>
          <p:nvPr/>
        </p:nvSpPr>
        <p:spPr>
          <a:xfrm>
            <a:off x="228597" y="5137310"/>
            <a:ext cx="1828800" cy="1184940"/>
          </a:xfrm>
          <a:prstGeom prst="rect">
            <a:avLst/>
          </a:prstGeom>
        </p:spPr>
        <p:txBody>
          <a:bodyPr wrap="square">
            <a:spAutoFit/>
          </a:bodyPr>
          <a:lstStyle/>
          <a:p>
            <a:pPr marL="228600" indent="-228600">
              <a:spcBef>
                <a:spcPts val="0"/>
              </a:spcBef>
              <a:spcAft>
                <a:spcPts val="600"/>
              </a:spcAft>
              <a:buSzPct val="100000"/>
              <a:buFont typeface="Wingdings" panose="05000000000000000000" pitchFamily="2" charset="2"/>
              <a:buChar char="§"/>
              <a:tabLst>
                <a:tab pos="457200" algn="l"/>
              </a:tabLst>
              <a:defRPr/>
            </a:pPr>
            <a:r>
              <a:rPr lang="en-US" sz="1400" dirty="0">
                <a:ea typeface="Calibri"/>
                <a:cs typeface="Arial" pitchFamily="34" charset="0"/>
              </a:rPr>
              <a:t>Trading Book</a:t>
            </a:r>
          </a:p>
          <a:p>
            <a:pPr marL="228600" indent="-228600">
              <a:spcBef>
                <a:spcPts val="0"/>
              </a:spcBef>
              <a:spcAft>
                <a:spcPts val="600"/>
              </a:spcAft>
              <a:buSzPct val="100000"/>
              <a:buFont typeface="Wingdings" panose="05000000000000000000" pitchFamily="2" charset="2"/>
              <a:buChar char="§"/>
              <a:tabLst>
                <a:tab pos="457200" algn="l"/>
              </a:tabLst>
              <a:defRPr/>
            </a:pPr>
            <a:r>
              <a:rPr lang="en-US" sz="1400" dirty="0">
                <a:ea typeface="Calibri"/>
                <a:cs typeface="Arial" pitchFamily="34" charset="0"/>
              </a:rPr>
              <a:t>Trade Date</a:t>
            </a:r>
          </a:p>
          <a:p>
            <a:pPr marL="228600" indent="-228600">
              <a:spcBef>
                <a:spcPts val="0"/>
              </a:spcBef>
              <a:spcAft>
                <a:spcPts val="600"/>
              </a:spcAft>
              <a:buSzPct val="100000"/>
              <a:buFont typeface="Wingdings" panose="05000000000000000000" pitchFamily="2" charset="2"/>
              <a:buChar char="§"/>
              <a:tabLst>
                <a:tab pos="457200" algn="l"/>
              </a:tabLst>
              <a:defRPr/>
            </a:pPr>
            <a:r>
              <a:rPr lang="en-US" sz="1400" dirty="0">
                <a:ea typeface="Calibri"/>
                <a:cs typeface="Arial" pitchFamily="34" charset="0"/>
              </a:rPr>
              <a:t>Trade Time </a:t>
            </a:r>
          </a:p>
          <a:p>
            <a:pPr marL="228600" indent="-228600">
              <a:spcBef>
                <a:spcPts val="0"/>
              </a:spcBef>
              <a:spcAft>
                <a:spcPts val="600"/>
              </a:spcAft>
              <a:buSzPct val="100000"/>
              <a:buFont typeface="Wingdings" panose="05000000000000000000" pitchFamily="2" charset="2"/>
              <a:buChar char="§"/>
              <a:tabLst>
                <a:tab pos="457200" algn="l"/>
              </a:tabLst>
              <a:defRPr/>
            </a:pPr>
            <a:r>
              <a:rPr lang="en-US" sz="1400" dirty="0">
                <a:ea typeface="Calibri"/>
                <a:cs typeface="Arial" pitchFamily="34" charset="0"/>
              </a:rPr>
              <a:t>Value date</a:t>
            </a:r>
          </a:p>
        </p:txBody>
      </p:sp>
    </p:spTree>
    <p:extLst>
      <p:ext uri="{BB962C8B-B14F-4D97-AF65-F5344CB8AC3E}">
        <p14:creationId xmlns:p14="http://schemas.microsoft.com/office/powerpoint/2010/main" val="22950186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5432323" cy="5121592"/>
          </a:xfrm>
        </p:spPr>
        <p:txBody>
          <a:bodyPr/>
          <a:lstStyle/>
          <a:p>
            <a:pPr marL="0" indent="0">
              <a:buNone/>
            </a:pPr>
            <a:r>
              <a:rPr lang="en-US" sz="1400" b="1" dirty="0" smtClean="0"/>
              <a:t>Automatic Enrichment</a:t>
            </a:r>
          </a:p>
          <a:p>
            <a:r>
              <a:rPr lang="en-US" sz="1400" dirty="0" smtClean="0"/>
              <a:t>Major Investment Banks setup the trade enrichment to takes place automatically via direct feed from various sources</a:t>
            </a:r>
            <a:r>
              <a:rPr lang="en-US" sz="1400" b="1" dirty="0" smtClean="0"/>
              <a:t>. That reduces the risk of any manual errors taking place.</a:t>
            </a:r>
          </a:p>
          <a:p>
            <a:pPr marL="0" indent="0">
              <a:buNone/>
            </a:pPr>
            <a:r>
              <a:rPr lang="en-US" sz="1400" b="1" dirty="0" smtClean="0"/>
              <a:t>Consequences of incorrect Static / Trade Data</a:t>
            </a:r>
          </a:p>
          <a:p>
            <a:r>
              <a:rPr lang="en-US" sz="1400" dirty="0" smtClean="0"/>
              <a:t>Delayed Confirmations</a:t>
            </a:r>
          </a:p>
          <a:p>
            <a:r>
              <a:rPr lang="en-US" sz="1400" dirty="0" smtClean="0"/>
              <a:t>Unmatched transactions</a:t>
            </a:r>
          </a:p>
          <a:p>
            <a:r>
              <a:rPr lang="en-US" sz="1400" dirty="0" smtClean="0"/>
              <a:t>Settlement failure</a:t>
            </a:r>
          </a:p>
          <a:p>
            <a:r>
              <a:rPr lang="en-US" sz="1400" dirty="0" smtClean="0"/>
              <a:t>Incorrect fee/ </a:t>
            </a:r>
            <a:r>
              <a:rPr lang="en-US" sz="1400" dirty="0" err="1" smtClean="0"/>
              <a:t>PnL</a:t>
            </a:r>
            <a:r>
              <a:rPr lang="en-US" sz="1400" dirty="0" smtClean="0"/>
              <a:t> calculations</a:t>
            </a:r>
          </a:p>
          <a:p>
            <a:r>
              <a:rPr lang="en-US" sz="1400" dirty="0" smtClean="0"/>
              <a:t>Reduced STP (Increased cost)</a:t>
            </a:r>
          </a:p>
          <a:p>
            <a:r>
              <a:rPr lang="en-US" sz="1400" dirty="0" smtClean="0"/>
              <a:t>Poor Reporting (Regulatory impact)</a:t>
            </a:r>
          </a:p>
          <a:p>
            <a:pPr marL="0" indent="0">
              <a:buNone/>
            </a:pPr>
            <a:r>
              <a:rPr lang="en-US" sz="1400" b="1" dirty="0" smtClean="0"/>
              <a:t>Static Data</a:t>
            </a:r>
          </a:p>
          <a:p>
            <a:r>
              <a:rPr lang="en-US" sz="1400" dirty="0" smtClean="0"/>
              <a:t>Information which will remain consistent despite any customization to a trade that might have been decided between the traders</a:t>
            </a:r>
          </a:p>
          <a:p>
            <a:pPr marL="0" indent="0">
              <a:buNone/>
            </a:pPr>
            <a:r>
              <a:rPr lang="en-US" sz="1400" b="1" dirty="0" smtClean="0"/>
              <a:t>Source of Static Data</a:t>
            </a:r>
          </a:p>
          <a:p>
            <a:r>
              <a:rPr lang="en-US" sz="1400" dirty="0" smtClean="0"/>
              <a:t>Where possible, financial institutions try and create a core of “Golden Source” static data to avoid conflicts in inter-dependent systems</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a:p>
        </p:txBody>
      </p:sp>
      <p:sp>
        <p:nvSpPr>
          <p:cNvPr id="143363" name="Title 2"/>
          <p:cNvSpPr>
            <a:spLocks noGrp="1"/>
          </p:cNvSpPr>
          <p:nvPr>
            <p:ph type="title"/>
          </p:nvPr>
        </p:nvSpPr>
        <p:spPr/>
        <p:txBody>
          <a:bodyPr/>
          <a:lstStyle/>
          <a:p>
            <a:r>
              <a:rPr lang="en-US" altLang="en-US" dirty="0" smtClean="0"/>
              <a:t>Trade Enrichment – Static Data</a:t>
            </a:r>
          </a:p>
        </p:txBody>
      </p:sp>
      <p:pic>
        <p:nvPicPr>
          <p:cNvPr id="5" name="Picture 4">
            <a:hlinkClick r:id="rId3"/>
          </p:cNvPr>
          <p:cNvPicPr>
            <a:picLocks noChangeAspect="1"/>
          </p:cNvPicPr>
          <p:nvPr/>
        </p:nvPicPr>
        <p:blipFill>
          <a:blip r:embed="rId4" cstate="print">
            <a:extLst/>
          </a:blip>
          <a:stretch>
            <a:fillRect/>
          </a:stretch>
        </p:blipFill>
        <p:spPr>
          <a:xfrm>
            <a:off x="8114272" y="6157365"/>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43365" name="Rectangle 10"/>
          <p:cNvSpPr>
            <a:spLocks noChangeArrowheads="1"/>
          </p:cNvSpPr>
          <p:nvPr/>
        </p:nvSpPr>
        <p:spPr bwMode="auto">
          <a:xfrm>
            <a:off x="5791200" y="6188075"/>
            <a:ext cx="2323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171717"/>
                </a:solidFill>
                <a:cs typeface="Arial" panose="020B0604020202020204" pitchFamily="34" charset="0"/>
              </a:rPr>
              <a:t>Video link for Trade Enrichment</a:t>
            </a:r>
          </a:p>
        </p:txBody>
      </p:sp>
      <p:pic>
        <p:nvPicPr>
          <p:cNvPr id="7" name="Picture 2"/>
          <p:cNvPicPr>
            <a:picLocks noChangeArrowheads="1"/>
          </p:cNvPicPr>
          <p:nvPr/>
        </p:nvPicPr>
        <p:blipFill>
          <a:blip r:embed="rId5">
            <a:extLst/>
          </a:blip>
          <a:srcRect/>
          <a:stretch>
            <a:fillRect/>
          </a:stretch>
        </p:blipFill>
        <p:spPr bwMode="auto">
          <a:xfrm>
            <a:off x="6099440" y="1238250"/>
            <a:ext cx="2802100" cy="2683119"/>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2810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8600" y="1233488"/>
            <a:ext cx="4876800" cy="5121592"/>
          </a:xfrm>
        </p:spPr>
        <p:txBody>
          <a:bodyPr/>
          <a:lstStyle/>
          <a:p>
            <a:pPr marL="0" indent="0">
              <a:buNone/>
            </a:pPr>
            <a:r>
              <a:rPr lang="en-US" sz="1400" dirty="0" smtClean="0"/>
              <a:t>The Reference Data team in the bank is primarily responsible for updating and maintaining static data.</a:t>
            </a:r>
          </a:p>
          <a:p>
            <a:pPr marL="0" indent="0">
              <a:buNone/>
            </a:pPr>
            <a:r>
              <a:rPr lang="en-US" sz="1400" b="1" dirty="0" smtClean="0"/>
              <a:t>Examples:</a:t>
            </a:r>
          </a:p>
          <a:p>
            <a:r>
              <a:rPr lang="en-US" sz="1400" dirty="0" smtClean="0"/>
              <a:t>Client Onboarding team will enter the information for new clients</a:t>
            </a:r>
          </a:p>
          <a:p>
            <a:r>
              <a:rPr lang="en-US" sz="1400" dirty="0" smtClean="0"/>
              <a:t>Corporate action team to capture any changes in legal structure of clients</a:t>
            </a:r>
          </a:p>
          <a:p>
            <a:r>
              <a:rPr lang="en-US" sz="1400" dirty="0" smtClean="0"/>
              <a:t>Product data from external sources – Companies specialize in gathering and distributing securities /</a:t>
            </a:r>
          </a:p>
          <a:p>
            <a:r>
              <a:rPr lang="en-US" sz="1400" dirty="0" smtClean="0"/>
              <a:t>Market data to institutions via electronic file feeds, internet, on site terminals</a:t>
            </a:r>
          </a:p>
          <a:p>
            <a:endParaRPr lang="en-US" sz="1400" dirty="0" smtClean="0"/>
          </a:p>
          <a:p>
            <a:endParaRPr lang="en-US" sz="1400" dirty="0" smtClean="0"/>
          </a:p>
          <a:p>
            <a:endParaRPr lang="en-US" sz="1400" dirty="0"/>
          </a:p>
        </p:txBody>
      </p:sp>
      <p:sp>
        <p:nvSpPr>
          <p:cNvPr id="145410" name="Title 2"/>
          <p:cNvSpPr>
            <a:spLocks noGrp="1"/>
          </p:cNvSpPr>
          <p:nvPr>
            <p:ph type="title"/>
          </p:nvPr>
        </p:nvSpPr>
        <p:spPr/>
        <p:txBody>
          <a:bodyPr/>
          <a:lstStyle/>
          <a:p>
            <a:r>
              <a:rPr lang="en-US" altLang="en-US" smtClean="0"/>
              <a:t>Trade Enrichment – Static Data</a:t>
            </a:r>
          </a:p>
        </p:txBody>
      </p:sp>
      <p:pic>
        <p:nvPicPr>
          <p:cNvPr id="89093" name="Picture 2"/>
          <p:cNvPicPr>
            <a:picLocks noChangeAspect="1" noChangeArrowheads="1"/>
          </p:cNvPicPr>
          <p:nvPr/>
        </p:nvPicPr>
        <p:blipFill>
          <a:blip r:embed="rId3">
            <a:extLst/>
          </a:blip>
          <a:srcRect/>
          <a:stretch>
            <a:fillRect/>
          </a:stretch>
        </p:blipFill>
        <p:spPr bwMode="auto">
          <a:xfrm>
            <a:off x="5181600" y="1238250"/>
            <a:ext cx="3733800" cy="25146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9" name="Picture 2"/>
          <p:cNvPicPr>
            <a:picLocks noChangeAspect="1" noChangeArrowheads="1"/>
          </p:cNvPicPr>
          <p:nvPr/>
        </p:nvPicPr>
        <p:blipFill>
          <a:blip r:embed="rId4">
            <a:extLst/>
          </a:blip>
          <a:srcRect/>
          <a:stretch>
            <a:fillRect/>
          </a:stretch>
        </p:blipFill>
        <p:spPr bwMode="auto">
          <a:xfrm>
            <a:off x="228600" y="4091352"/>
            <a:ext cx="4206240" cy="228087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0" name="Picture 3"/>
          <p:cNvPicPr>
            <a:picLocks noChangeAspect="1" noChangeArrowheads="1"/>
          </p:cNvPicPr>
          <p:nvPr/>
        </p:nvPicPr>
        <p:blipFill>
          <a:blip r:embed="rId5">
            <a:extLst/>
          </a:blip>
          <a:srcRect/>
          <a:stretch>
            <a:fillRect/>
          </a:stretch>
        </p:blipFill>
        <p:spPr bwMode="auto">
          <a:xfrm>
            <a:off x="4709160" y="4091352"/>
            <a:ext cx="4206240" cy="228087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7" name="Flowchart: Merge 6">
            <a:hlinkClick r:id="rId6"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31665449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pPr marL="0" indent="0">
              <a:buNone/>
            </a:pPr>
            <a:r>
              <a:rPr lang="en-US" sz="1400" b="1" dirty="0"/>
              <a:t>Investigation &amp; Exception Management</a:t>
            </a:r>
          </a:p>
          <a:p>
            <a:r>
              <a:rPr lang="en-US" sz="1400" dirty="0"/>
              <a:t>Investigation &amp; resolution of </a:t>
            </a:r>
            <a:r>
              <a:rPr lang="en-US" sz="1400" dirty="0" smtClean="0"/>
              <a:t>exceptions / issues </a:t>
            </a:r>
            <a:r>
              <a:rPr lang="en-US" sz="1400" dirty="0"/>
              <a:t>causing obstruction in trade flow</a:t>
            </a:r>
          </a:p>
          <a:p>
            <a:r>
              <a:rPr lang="en-US" sz="1400" dirty="0"/>
              <a:t>E.g. Resolution of trade settlement issues, resolution of trades with errors rejected by Mainframe systems etc.</a:t>
            </a:r>
          </a:p>
          <a:p>
            <a:pPr marL="0" indent="0">
              <a:buNone/>
            </a:pPr>
            <a:r>
              <a:rPr lang="en-US" sz="1400" dirty="0" smtClean="0"/>
              <a:t>The </a:t>
            </a:r>
            <a:r>
              <a:rPr lang="en-US" sz="1400" dirty="0"/>
              <a:t>general fields which are touched for these </a:t>
            </a:r>
            <a:r>
              <a:rPr lang="en-US" sz="1400" dirty="0" smtClean="0"/>
              <a:t>functions:</a:t>
            </a:r>
            <a:endParaRPr lang="en-US" sz="1400" dirty="0"/>
          </a:p>
          <a:p>
            <a:r>
              <a:rPr lang="en-US" sz="1400" dirty="0"/>
              <a:t>Trade Date </a:t>
            </a:r>
          </a:p>
          <a:p>
            <a:r>
              <a:rPr lang="en-US" sz="1400" dirty="0"/>
              <a:t>Value Date</a:t>
            </a:r>
          </a:p>
          <a:p>
            <a:r>
              <a:rPr lang="en-US" sz="1400" dirty="0"/>
              <a:t>Quantity </a:t>
            </a:r>
          </a:p>
          <a:p>
            <a:r>
              <a:rPr lang="en-US" sz="1400" dirty="0"/>
              <a:t>Security information (Security </a:t>
            </a:r>
            <a:r>
              <a:rPr lang="en-US" sz="1400" dirty="0" smtClean="0"/>
              <a:t>Code)</a:t>
            </a:r>
            <a:endParaRPr lang="en-US" sz="1400" dirty="0"/>
          </a:p>
          <a:p>
            <a:r>
              <a:rPr lang="en-US" sz="1400" dirty="0"/>
              <a:t>Price </a:t>
            </a:r>
          </a:p>
          <a:p>
            <a:r>
              <a:rPr lang="en-US" sz="1400" dirty="0"/>
              <a:t>Counterparty Information (Counterparty Code)</a:t>
            </a:r>
          </a:p>
          <a:p>
            <a:r>
              <a:rPr lang="en-US" sz="1400" dirty="0"/>
              <a:t>Standard </a:t>
            </a:r>
            <a:r>
              <a:rPr lang="en-US" sz="1400" dirty="0" smtClean="0"/>
              <a:t>Settlement Instructions</a:t>
            </a:r>
            <a:endParaRPr lang="en-US" sz="1400" dirty="0"/>
          </a:p>
        </p:txBody>
      </p:sp>
      <p:sp>
        <p:nvSpPr>
          <p:cNvPr id="147459" name="Title 2"/>
          <p:cNvSpPr>
            <a:spLocks noGrp="1"/>
          </p:cNvSpPr>
          <p:nvPr>
            <p:ph type="title"/>
          </p:nvPr>
        </p:nvSpPr>
        <p:spPr/>
        <p:txBody>
          <a:bodyPr/>
          <a:lstStyle/>
          <a:p>
            <a:r>
              <a:rPr lang="en-US" altLang="en-US" smtClean="0"/>
              <a:t>Trade Exception Management</a:t>
            </a:r>
            <a:endParaRPr lang="en-US" altLang="en-US" dirty="0" smtClean="0"/>
          </a:p>
        </p:txBody>
      </p:sp>
    </p:spTree>
    <p:extLst>
      <p:ext uri="{BB962C8B-B14F-4D97-AF65-F5344CB8AC3E}">
        <p14:creationId xmlns:p14="http://schemas.microsoft.com/office/powerpoint/2010/main" val="1237348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p:txBody>
          <a:bodyPr>
            <a:noAutofit/>
          </a:bodyPr>
          <a:lstStyle/>
          <a:p>
            <a:pPr marL="0" indent="0">
              <a:spcAft>
                <a:spcPts val="3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Process Background</a:t>
            </a:r>
          </a:p>
          <a:p>
            <a:pPr>
              <a:spcAft>
                <a:spcPts val="300"/>
              </a:spcAft>
              <a:defRPr/>
            </a:pPr>
            <a:r>
              <a:rPr lang="en-US" sz="1400" dirty="0" smtClean="0">
                <a:solidFill>
                  <a:schemeClr val="accent2">
                    <a:lumMod val="10000"/>
                  </a:schemeClr>
                </a:solidFill>
                <a:cs typeface="Arial" panose="020B0604020202020204" pitchFamily="34" charset="0"/>
              </a:rPr>
              <a:t>Trades executed by traders need to be booked in systems for record keeping</a:t>
            </a:r>
          </a:p>
          <a:p>
            <a:pPr>
              <a:spcAft>
                <a:spcPts val="300"/>
              </a:spcAft>
              <a:defRPr/>
            </a:pPr>
            <a:r>
              <a:rPr lang="en-US" sz="1400" dirty="0" smtClean="0">
                <a:solidFill>
                  <a:schemeClr val="accent2">
                    <a:lumMod val="10000"/>
                  </a:schemeClr>
                </a:solidFill>
                <a:cs typeface="Arial" panose="020B0604020202020204" pitchFamily="34" charset="0"/>
              </a:rPr>
              <a:t>Simultaneously appropriate quantities need to be distributed / allocated into multiple accounts</a:t>
            </a:r>
          </a:p>
          <a:p>
            <a:pPr>
              <a:spcAft>
                <a:spcPts val="300"/>
              </a:spcAft>
              <a:defRPr/>
            </a:pPr>
            <a:r>
              <a:rPr lang="en-US" sz="1400" dirty="0" smtClean="0">
                <a:solidFill>
                  <a:schemeClr val="accent2">
                    <a:lumMod val="10000"/>
                  </a:schemeClr>
                </a:solidFill>
                <a:cs typeface="Arial" panose="020B0604020202020204" pitchFamily="34" charset="0"/>
              </a:rPr>
              <a:t>Trades need to be enriched with missing or updated information</a:t>
            </a:r>
          </a:p>
          <a:p>
            <a:pPr>
              <a:spcAft>
                <a:spcPts val="300"/>
              </a:spcAft>
              <a:defRPr/>
            </a:pPr>
            <a:r>
              <a:rPr lang="en-US" sz="1400" dirty="0" smtClean="0">
                <a:solidFill>
                  <a:schemeClr val="accent2">
                    <a:lumMod val="10000"/>
                  </a:schemeClr>
                </a:solidFill>
                <a:cs typeface="Arial" panose="020B0604020202020204" pitchFamily="34" charset="0"/>
              </a:rPr>
              <a:t>Exceptions in trade flows need to be resolved for an accurate entry in the downstream systems</a:t>
            </a:r>
          </a:p>
          <a:p>
            <a:pPr marL="0" indent="0">
              <a:spcAft>
                <a:spcPts val="3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Error Description</a:t>
            </a:r>
          </a:p>
          <a:p>
            <a:pPr>
              <a:spcAft>
                <a:spcPts val="300"/>
              </a:spcAft>
              <a:defRPr/>
            </a:pPr>
            <a:r>
              <a:rPr lang="en-US" sz="1400" dirty="0" smtClean="0">
                <a:solidFill>
                  <a:schemeClr val="accent2">
                    <a:lumMod val="10000"/>
                  </a:schemeClr>
                </a:solidFill>
                <a:cs typeface="Arial" panose="020B0604020202020204" pitchFamily="34" charset="0"/>
              </a:rPr>
              <a:t>Email communication from counterparty was missed</a:t>
            </a:r>
          </a:p>
          <a:p>
            <a:pPr>
              <a:spcAft>
                <a:spcPts val="300"/>
              </a:spcAft>
              <a:defRPr/>
            </a:pPr>
            <a:r>
              <a:rPr lang="en-US" sz="1400" dirty="0" smtClean="0">
                <a:solidFill>
                  <a:schemeClr val="accent2">
                    <a:lumMod val="10000"/>
                  </a:schemeClr>
                </a:solidFill>
                <a:cs typeface="Arial" panose="020B0604020202020204" pitchFamily="34" charset="0"/>
              </a:rPr>
              <a:t>Trade was booked to incorrect counterparty</a:t>
            </a:r>
          </a:p>
          <a:p>
            <a:pPr>
              <a:spcAft>
                <a:spcPts val="300"/>
              </a:spcAft>
              <a:defRPr/>
            </a:pPr>
            <a:r>
              <a:rPr lang="en-US" sz="1400" dirty="0" smtClean="0">
                <a:solidFill>
                  <a:schemeClr val="accent2">
                    <a:lumMod val="10000"/>
                  </a:schemeClr>
                </a:solidFill>
                <a:cs typeface="Arial" panose="020B0604020202020204" pitchFamily="34" charset="0"/>
              </a:rPr>
              <a:t>Incorrect quantity was allocated in sub accounts</a:t>
            </a:r>
            <a:endParaRPr lang="en-US" sz="1400" dirty="0">
              <a:solidFill>
                <a:schemeClr val="accent2">
                  <a:lumMod val="10000"/>
                </a:schemeClr>
              </a:solidFill>
              <a:cs typeface="Arial" panose="020B0604020202020204" pitchFamily="34" charset="0"/>
            </a:endParaRPr>
          </a:p>
          <a:p>
            <a:pPr marL="0" indent="0">
              <a:spcAft>
                <a:spcPts val="3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Reason for errors</a:t>
            </a:r>
            <a:endParaRPr lang="en-US" sz="1400" b="1" dirty="0">
              <a:solidFill>
                <a:schemeClr val="accent2">
                  <a:lumMod val="10000"/>
                </a:schemeClr>
              </a:solidFill>
              <a:cs typeface="Arial" panose="020B0604020202020204" pitchFamily="34" charset="0"/>
            </a:endParaRPr>
          </a:p>
          <a:p>
            <a:pPr>
              <a:spcAft>
                <a:spcPts val="300"/>
              </a:spcAft>
              <a:defRPr/>
            </a:pPr>
            <a:r>
              <a:rPr lang="en-US" sz="1400" dirty="0" smtClean="0">
                <a:solidFill>
                  <a:schemeClr val="accent2">
                    <a:lumMod val="10000"/>
                  </a:schemeClr>
                </a:solidFill>
                <a:cs typeface="Arial" panose="020B0604020202020204" pitchFamily="34" charset="0"/>
              </a:rPr>
              <a:t>Manual error due to not following agreed process</a:t>
            </a:r>
          </a:p>
          <a:p>
            <a:pPr>
              <a:spcAft>
                <a:spcPts val="300"/>
              </a:spcAft>
              <a:defRPr/>
            </a:pPr>
            <a:r>
              <a:rPr lang="en-US" sz="1400" dirty="0" err="1" smtClean="0">
                <a:solidFill>
                  <a:schemeClr val="accent2">
                    <a:lumMod val="10000"/>
                  </a:schemeClr>
                </a:solidFill>
                <a:cs typeface="Arial" panose="020B0604020202020204" pitchFamily="34" charset="0"/>
              </a:rPr>
              <a:t>Mis</a:t>
            </a:r>
            <a:r>
              <a:rPr lang="en-US" sz="1400" dirty="0" smtClean="0">
                <a:solidFill>
                  <a:schemeClr val="accent2">
                    <a:lumMod val="10000"/>
                  </a:schemeClr>
                </a:solidFill>
                <a:cs typeface="Arial" panose="020B0604020202020204" pitchFamily="34" charset="0"/>
              </a:rPr>
              <a:t>-understanding of request from Middle Office</a:t>
            </a:r>
            <a:endParaRPr lang="en-US" sz="1400" dirty="0">
              <a:solidFill>
                <a:schemeClr val="accent2">
                  <a:lumMod val="10000"/>
                </a:schemeClr>
              </a:solidFill>
              <a:cs typeface="Arial" panose="020B0604020202020204" pitchFamily="34" charset="0"/>
            </a:endParaRPr>
          </a:p>
          <a:p>
            <a:pPr marL="0" indent="0">
              <a:spcAft>
                <a:spcPts val="3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Outcome</a:t>
            </a:r>
          </a:p>
          <a:p>
            <a:pPr>
              <a:spcAft>
                <a:spcPts val="300"/>
              </a:spcAft>
              <a:defRPr/>
            </a:pPr>
            <a:r>
              <a:rPr lang="en-US" sz="1400" dirty="0" smtClean="0">
                <a:solidFill>
                  <a:schemeClr val="accent2">
                    <a:lumMod val="10000"/>
                  </a:schemeClr>
                </a:solidFill>
                <a:cs typeface="Arial" panose="020B0604020202020204" pitchFamily="34" charset="0"/>
              </a:rPr>
              <a:t>Confirmation sent to wrong counter party or incorrect trade details</a:t>
            </a:r>
            <a:endParaRPr lang="en-US" sz="1400" dirty="0">
              <a:solidFill>
                <a:schemeClr val="accent2">
                  <a:lumMod val="10000"/>
                </a:schemeClr>
              </a:solidFill>
              <a:cs typeface="Arial" panose="020B0604020202020204" pitchFamily="34" charset="0"/>
            </a:endParaRPr>
          </a:p>
          <a:p>
            <a:pPr>
              <a:spcAft>
                <a:spcPts val="300"/>
              </a:spcAft>
              <a:defRPr/>
            </a:pPr>
            <a:r>
              <a:rPr lang="en-US" sz="1400" dirty="0">
                <a:solidFill>
                  <a:schemeClr val="accent2">
                    <a:lumMod val="10000"/>
                  </a:schemeClr>
                </a:solidFill>
                <a:cs typeface="Arial" panose="020B0604020202020204" pitchFamily="34" charset="0"/>
              </a:rPr>
              <a:t>Account will show </a:t>
            </a:r>
            <a:r>
              <a:rPr lang="en-US" sz="1400" dirty="0" smtClean="0">
                <a:solidFill>
                  <a:schemeClr val="accent2">
                    <a:lumMod val="10000"/>
                  </a:schemeClr>
                </a:solidFill>
                <a:cs typeface="Arial" panose="020B0604020202020204" pitchFamily="34" charset="0"/>
              </a:rPr>
              <a:t>incorrect exposure</a:t>
            </a:r>
            <a:endParaRPr lang="en-US" sz="1400" dirty="0">
              <a:solidFill>
                <a:schemeClr val="accent2">
                  <a:lumMod val="10000"/>
                </a:schemeClr>
              </a:solidFill>
              <a:cs typeface="Arial" panose="020B0604020202020204" pitchFamily="34" charset="0"/>
            </a:endParaRPr>
          </a:p>
          <a:p>
            <a:pPr marL="0" indent="0">
              <a:spcAft>
                <a:spcPts val="3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Impact</a:t>
            </a:r>
          </a:p>
          <a:p>
            <a:pPr>
              <a:spcAft>
                <a:spcPts val="300"/>
              </a:spcAft>
              <a:defRPr/>
            </a:pPr>
            <a:r>
              <a:rPr lang="en-US" sz="1400" dirty="0" smtClean="0">
                <a:solidFill>
                  <a:schemeClr val="accent2">
                    <a:lumMod val="10000"/>
                  </a:schemeClr>
                </a:solidFill>
                <a:cs typeface="Arial" panose="020B0604020202020204" pitchFamily="34" charset="0"/>
              </a:rPr>
              <a:t>Information Security breach &amp; reputational loss</a:t>
            </a:r>
          </a:p>
          <a:p>
            <a:pPr>
              <a:spcAft>
                <a:spcPts val="300"/>
              </a:spcAft>
              <a:defRPr/>
            </a:pPr>
            <a:r>
              <a:rPr lang="en-US" sz="1400" dirty="0" smtClean="0">
                <a:solidFill>
                  <a:schemeClr val="accent2">
                    <a:lumMod val="10000"/>
                  </a:schemeClr>
                </a:solidFill>
                <a:cs typeface="Arial" panose="020B0604020202020204" pitchFamily="34" charset="0"/>
              </a:rPr>
              <a:t>P &amp; L impact due to incorrect balances in accounts</a:t>
            </a:r>
          </a:p>
          <a:p>
            <a:pPr>
              <a:spcAft>
                <a:spcPts val="300"/>
              </a:spcAft>
              <a:defRPr/>
            </a:pPr>
            <a:r>
              <a:rPr lang="en-US" sz="1400" dirty="0" smtClean="0">
                <a:solidFill>
                  <a:schemeClr val="accent2">
                    <a:lumMod val="10000"/>
                  </a:schemeClr>
                </a:solidFill>
                <a:cs typeface="Arial" panose="020B0604020202020204" pitchFamily="34" charset="0"/>
              </a:rPr>
              <a:t>Regulatory Impact</a:t>
            </a:r>
          </a:p>
          <a:p>
            <a:pPr>
              <a:spcAft>
                <a:spcPts val="300"/>
              </a:spcAft>
              <a:defRPr/>
            </a:pPr>
            <a:endParaRPr lang="en-US" sz="1400" dirty="0" smtClean="0">
              <a:solidFill>
                <a:schemeClr val="accent2">
                  <a:lumMod val="10000"/>
                </a:schemeClr>
              </a:solidFill>
              <a:cs typeface="Arial" panose="020B0604020202020204" pitchFamily="34" charset="0"/>
            </a:endParaRPr>
          </a:p>
        </p:txBody>
      </p:sp>
      <p:sp>
        <p:nvSpPr>
          <p:cNvPr id="14848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dirty="0" smtClean="0">
                <a:latin typeface="Georgia" panose="02040502050405020303" pitchFamily="18" charset="0"/>
                <a:cs typeface="Times New Roman" panose="02020603050405020304" pitchFamily="18" charset="0"/>
              </a:rPr>
              <a:t>Risk – Booking, Allocation, Enrichment &amp; Exceptions Management</a:t>
            </a:r>
            <a:endParaRPr lang="en-US" altLang="en-US" sz="2400" b="1" dirty="0" smtClean="0">
              <a:latin typeface="Georgia" panose="02040502050405020303" pitchFamily="18" charset="0"/>
            </a:endParaRPr>
          </a:p>
        </p:txBody>
      </p:sp>
      <p:pic>
        <p:nvPicPr>
          <p:cNvPr id="148484" name="Picture 4" descr="D:\Dropbox (eClerx Services Ltd.)\Pradip.Phalore\Desktop\COMPUTER_2587516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462" y="2664068"/>
            <a:ext cx="2584938" cy="174087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48485" name="Picture 5" descr="D:\Dropbox (eClerx Services Ltd.)\Pradip.Phalore\Desktop\Etoro-Risk-Managem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62" y="4554415"/>
            <a:ext cx="2584938" cy="181781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6" name="Flowchart: Merge 5">
            <a:hlinkClick r:id="rId5" action="ppaction://hlinksldjump"/>
          </p:cNvPr>
          <p:cNvSpPr/>
          <p:nvPr/>
        </p:nvSpPr>
        <p:spPr>
          <a:xfrm rot="5400000">
            <a:off x="8902700" y="6584002"/>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148487" name="Picture 3" descr="C:\Users\sachin.makad\Pictures\questions 2.jp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8175" y="117646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466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altLang="en-US" sz="1400" b="1" dirty="0"/>
              <a:t>Reconciliation</a:t>
            </a:r>
            <a:r>
              <a:rPr lang="en-US" altLang="en-US" sz="1400" dirty="0"/>
              <a:t>: To ensure data across different systems &amp; documents are in sync by comparing values of individual </a:t>
            </a:r>
            <a:r>
              <a:rPr lang="en-US" altLang="en-US" sz="1400" dirty="0" smtClean="0"/>
              <a:t>fields</a:t>
            </a:r>
            <a:endParaRPr sz="1400" dirty="0" smtClean="0"/>
          </a:p>
          <a:p>
            <a:pPr>
              <a:defRPr/>
            </a:pPr>
            <a:r>
              <a:rPr sz="1400" dirty="0" smtClean="0"/>
              <a:t>Some </a:t>
            </a:r>
            <a:r>
              <a:rPr sz="1400" dirty="0"/>
              <a:t>of the basic Trade Validations done by middle office </a:t>
            </a:r>
            <a:r>
              <a:rPr sz="1400" dirty="0" smtClean="0"/>
              <a:t>are</a:t>
            </a:r>
            <a:r>
              <a:rPr lang="en-US" sz="1400" dirty="0" smtClean="0"/>
              <a:t>:</a:t>
            </a:r>
            <a:r>
              <a:rPr sz="1400" dirty="0" smtClean="0"/>
              <a:t> </a:t>
            </a:r>
            <a:endParaRPr sz="1400" dirty="0"/>
          </a:p>
          <a:p>
            <a:pPr lvl="1">
              <a:defRPr/>
            </a:pPr>
            <a:r>
              <a:rPr sz="1400" dirty="0"/>
              <a:t>Trade Date </a:t>
            </a:r>
          </a:p>
          <a:p>
            <a:pPr lvl="1">
              <a:defRPr/>
            </a:pPr>
            <a:r>
              <a:rPr sz="1400" dirty="0"/>
              <a:t>Value Date</a:t>
            </a:r>
          </a:p>
          <a:p>
            <a:pPr lvl="1">
              <a:defRPr/>
            </a:pPr>
            <a:r>
              <a:rPr sz="1400" dirty="0"/>
              <a:t>Quantity </a:t>
            </a:r>
          </a:p>
          <a:p>
            <a:pPr lvl="1">
              <a:defRPr/>
            </a:pPr>
            <a:r>
              <a:rPr sz="1400" dirty="0"/>
              <a:t>Security information (Security code)</a:t>
            </a:r>
          </a:p>
          <a:p>
            <a:pPr lvl="1">
              <a:defRPr/>
            </a:pPr>
            <a:r>
              <a:rPr sz="1400" dirty="0"/>
              <a:t>Price </a:t>
            </a:r>
          </a:p>
          <a:p>
            <a:pPr lvl="1">
              <a:defRPr/>
            </a:pPr>
            <a:r>
              <a:rPr sz="1400" dirty="0"/>
              <a:t>Counterparty Information (Counterparty Code)</a:t>
            </a:r>
          </a:p>
          <a:p>
            <a:pPr lvl="1">
              <a:defRPr/>
            </a:pPr>
            <a:r>
              <a:rPr sz="1400" dirty="0"/>
              <a:t>Standard </a:t>
            </a:r>
            <a:r>
              <a:rPr sz="1400" dirty="0" smtClean="0"/>
              <a:t>Settlement</a:t>
            </a:r>
            <a:r>
              <a:rPr lang="en-US" sz="1400" dirty="0" smtClean="0"/>
              <a:t> </a:t>
            </a:r>
            <a:r>
              <a:rPr sz="1400" dirty="0" smtClean="0"/>
              <a:t>Instructions</a:t>
            </a:r>
            <a:endParaRPr sz="1400" dirty="0"/>
          </a:p>
          <a:p>
            <a:pPr marL="0" indent="0">
              <a:buFont typeface="Wingdings" pitchFamily="2" charset="2"/>
              <a:buNone/>
              <a:defRPr/>
            </a:pPr>
            <a:r>
              <a:rPr sz="1400" b="1" dirty="0"/>
              <a:t>Failure To Capture trade details is mainly on account </a:t>
            </a:r>
            <a:r>
              <a:rPr sz="1400" b="1" dirty="0" smtClean="0"/>
              <a:t>of: </a:t>
            </a:r>
            <a:endParaRPr sz="1400" b="1" dirty="0"/>
          </a:p>
          <a:p>
            <a:pPr>
              <a:defRPr/>
            </a:pPr>
            <a:r>
              <a:rPr sz="1400" dirty="0"/>
              <a:t>Missed Trade – The trade is missed </a:t>
            </a:r>
          </a:p>
          <a:p>
            <a:pPr>
              <a:defRPr/>
            </a:pPr>
            <a:r>
              <a:rPr sz="1400" dirty="0"/>
              <a:t>Deleted Trades – The trade is booked and deleted on the same day by the trader</a:t>
            </a:r>
          </a:p>
          <a:p>
            <a:pPr>
              <a:defRPr/>
            </a:pPr>
            <a:r>
              <a:rPr sz="1400" dirty="0"/>
              <a:t>Incomplete Trades – The data required to book the trade is </a:t>
            </a:r>
            <a:r>
              <a:rPr sz="1400" dirty="0" smtClean="0"/>
              <a:t>incomplete</a:t>
            </a:r>
            <a:endParaRPr sz="1400" b="1" dirty="0"/>
          </a:p>
          <a:p>
            <a:pPr marL="0" indent="0">
              <a:buFont typeface="Wingdings" pitchFamily="2" charset="2"/>
              <a:buNone/>
              <a:defRPr/>
            </a:pPr>
            <a:r>
              <a:rPr sz="1400" b="1" dirty="0"/>
              <a:t>Reasons to not book a trade on </a:t>
            </a:r>
            <a:r>
              <a:rPr sz="1400" b="1" dirty="0" smtClean="0"/>
              <a:t>T0: </a:t>
            </a:r>
            <a:endParaRPr sz="1400" b="1" dirty="0"/>
          </a:p>
          <a:p>
            <a:pPr>
              <a:defRPr/>
            </a:pPr>
            <a:r>
              <a:rPr sz="1400" dirty="0"/>
              <a:t>Missing Information</a:t>
            </a:r>
          </a:p>
          <a:p>
            <a:pPr>
              <a:defRPr/>
            </a:pPr>
            <a:r>
              <a:rPr sz="1400" dirty="0"/>
              <a:t>Incomplete Information</a:t>
            </a:r>
          </a:p>
          <a:p>
            <a:pPr marL="228600" lvl="1" indent="0">
              <a:buFont typeface="Arial" pitchFamily="34" charset="0"/>
              <a:buNone/>
              <a:defRPr/>
            </a:pPr>
            <a:endParaRPr sz="1400" dirty="0"/>
          </a:p>
          <a:p>
            <a:pPr marL="0" indent="0">
              <a:buFont typeface="Wingdings" pitchFamily="2" charset="2"/>
              <a:buNone/>
              <a:defRPr/>
            </a:pPr>
            <a:endParaRPr sz="1400" dirty="0"/>
          </a:p>
        </p:txBody>
      </p:sp>
      <p:sp>
        <p:nvSpPr>
          <p:cNvPr id="150531"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smtClean="0">
                <a:latin typeface="Georgia" panose="02040502050405020303" pitchFamily="18" charset="0"/>
              </a:rPr>
              <a:t>Reconciliation – Key Concepts</a:t>
            </a:r>
            <a:endParaRPr lang="en-US" altLang="en-US" b="1" smtClean="0">
              <a:latin typeface="Georgia" panose="02040502050405020303" pitchFamily="18" charset="0"/>
            </a:endParaRPr>
          </a:p>
        </p:txBody>
      </p:sp>
      <p:pic>
        <p:nvPicPr>
          <p:cNvPr id="4" name="Picture 3">
            <a:hlinkClick r:id="rId3"/>
          </p:cNvPr>
          <p:cNvPicPr>
            <a:picLocks noChangeAspect="1"/>
          </p:cNvPicPr>
          <p:nvPr/>
        </p:nvPicPr>
        <p:blipFill>
          <a:blip r:embed="rId4" cstate="print">
            <a:extLst/>
          </a:blip>
          <a:stretch>
            <a:fillRect/>
          </a:stretch>
        </p:blipFill>
        <p:spPr>
          <a:xfrm>
            <a:off x="3982366" y="6144904"/>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5" name="Rectangle 56"/>
          <p:cNvSpPr>
            <a:spLocks noChangeArrowheads="1"/>
          </p:cNvSpPr>
          <p:nvPr/>
        </p:nvSpPr>
        <p:spPr bwMode="auto">
          <a:xfrm>
            <a:off x="1943637" y="6167438"/>
            <a:ext cx="20638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171717"/>
                </a:solidFill>
                <a:cs typeface="Arial" panose="020B0604020202020204" pitchFamily="34" charset="0"/>
              </a:rPr>
              <a:t>Video link </a:t>
            </a:r>
            <a:r>
              <a:rPr lang="en-US" altLang="en-US" sz="1200" dirty="0" smtClean="0">
                <a:solidFill>
                  <a:srgbClr val="171717"/>
                </a:solidFill>
                <a:cs typeface="Arial" panose="020B0604020202020204" pitchFamily="34" charset="0"/>
              </a:rPr>
              <a:t>for Reconciliation</a:t>
            </a:r>
            <a:endParaRPr lang="en-US" altLang="en-US" sz="1200" dirty="0">
              <a:solidFill>
                <a:srgbClr val="171717"/>
              </a:solidFill>
              <a:cs typeface="Arial" panose="020B0604020202020204" pitchFamily="34" charset="0"/>
            </a:endParaRPr>
          </a:p>
        </p:txBody>
      </p:sp>
    </p:spTree>
    <p:extLst>
      <p:ext uri="{BB962C8B-B14F-4D97-AF65-F5344CB8AC3E}">
        <p14:creationId xmlns:p14="http://schemas.microsoft.com/office/powerpoint/2010/main" val="2127449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Placeholder 2"/>
          <p:cNvSpPr>
            <a:spLocks noGrp="1"/>
          </p:cNvSpPr>
          <p:nvPr>
            <p:ph type="body" sz="quarter" idx="10"/>
          </p:nvPr>
        </p:nvSpPr>
        <p:spPr/>
        <p:txBody>
          <a:bodyPr/>
          <a:lstStyle/>
          <a:p>
            <a:r>
              <a:rPr lang="en-US" altLang="en-US" sz="1400" dirty="0" smtClean="0"/>
              <a:t>Companies offset their risk of purchasing or selling natural resources for future use</a:t>
            </a:r>
          </a:p>
          <a:p>
            <a:r>
              <a:rPr lang="en-US" altLang="en-US" sz="1400" dirty="0" smtClean="0"/>
              <a:t>Prices of things like oil, corn and gold are volatile, companies can lock in a price today</a:t>
            </a:r>
          </a:p>
          <a:p>
            <a:r>
              <a:rPr lang="en-US" altLang="en-US" sz="1400" dirty="0" smtClean="0"/>
              <a:t>Investors only speculate in commodities, with no intention of purchasing large quantities</a:t>
            </a:r>
          </a:p>
          <a:p>
            <a:r>
              <a:rPr lang="en-US" altLang="en-US" sz="1400" dirty="0" smtClean="0"/>
              <a:t>Major financial Exchange are:</a:t>
            </a:r>
          </a:p>
          <a:p>
            <a:pPr lvl="1"/>
            <a:r>
              <a:rPr lang="en-US" altLang="en-US" sz="1400" dirty="0" smtClean="0"/>
              <a:t>CBOT / CME / Dubai Mercantile exchange / LME / Kansas city board of trade</a:t>
            </a:r>
            <a:endParaRPr lang="en-US" altLang="en-US" sz="1400" dirty="0"/>
          </a:p>
        </p:txBody>
      </p:sp>
      <p:sp>
        <p:nvSpPr>
          <p:cNvPr id="55298" name="Title 1"/>
          <p:cNvSpPr>
            <a:spLocks noGrp="1"/>
          </p:cNvSpPr>
          <p:nvPr>
            <p:ph type="title"/>
          </p:nvPr>
        </p:nvSpPr>
        <p:spPr/>
        <p:txBody>
          <a:bodyPr/>
          <a:lstStyle/>
          <a:p>
            <a:r>
              <a:rPr lang="en-US" altLang="en-US" smtClean="0"/>
              <a:t>Commodities Markets</a:t>
            </a:r>
            <a:endParaRPr lang="en-IN" altLang="en-US" smtClean="0"/>
          </a:p>
        </p:txBody>
      </p:sp>
      <p:pic>
        <p:nvPicPr>
          <p:cNvPr id="55300" name="Picture 3" descr="Commod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79785"/>
            <a:ext cx="8686800" cy="2992439"/>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5" name="Flowchart: Merge 4">
            <a:hlinkClick r:id="rId4" action="ppaction://hlinksldjump"/>
          </p:cNvPr>
          <p:cNvSpPr/>
          <p:nvPr/>
        </p:nvSpPr>
        <p:spPr>
          <a:xfrm rot="5400000">
            <a:off x="890316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674090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5121592"/>
          </a:xfrm>
        </p:spPr>
        <p:txBody>
          <a:bodyPr/>
          <a:lstStyle/>
          <a:p>
            <a:r>
              <a:rPr lang="en-US" altLang="en-US" sz="1400" dirty="0" smtClean="0"/>
              <a:t>Benefits:</a:t>
            </a:r>
          </a:p>
          <a:p>
            <a:pPr lvl="1"/>
            <a:r>
              <a:rPr lang="en-US" sz="1400" dirty="0" smtClean="0"/>
              <a:t>Checks on Execution Error</a:t>
            </a:r>
          </a:p>
          <a:p>
            <a:pPr lvl="2"/>
            <a:r>
              <a:rPr lang="en-US" sz="1400" dirty="0" smtClean="0"/>
              <a:t>E.g. Funds misapplied to wrong accounts are rectified</a:t>
            </a:r>
          </a:p>
          <a:p>
            <a:pPr lvl="1"/>
            <a:r>
              <a:rPr lang="en-US" sz="1400" dirty="0" smtClean="0"/>
              <a:t>Checks Control Errors </a:t>
            </a:r>
          </a:p>
          <a:p>
            <a:pPr lvl="2"/>
            <a:r>
              <a:rPr lang="en-US" sz="1400" dirty="0" smtClean="0"/>
              <a:t>E.g. Control check on accounting records</a:t>
            </a:r>
          </a:p>
          <a:p>
            <a:pPr lvl="1"/>
            <a:r>
              <a:rPr lang="en-US" sz="1400" dirty="0" smtClean="0"/>
              <a:t>Assists in Exception Reporting</a:t>
            </a:r>
          </a:p>
          <a:p>
            <a:pPr lvl="2"/>
            <a:r>
              <a:rPr lang="en-US" sz="1400" dirty="0" smtClean="0"/>
              <a:t>E.g. Flagging amounts rejected / accepted by counterparty</a:t>
            </a:r>
          </a:p>
          <a:p>
            <a:pPr lvl="1"/>
            <a:endParaRPr lang="en-US" sz="1400" dirty="0" smtClean="0"/>
          </a:p>
          <a:p>
            <a:pPr lvl="1"/>
            <a:endParaRPr lang="en-US" sz="1400" dirty="0" smtClean="0"/>
          </a:p>
          <a:p>
            <a:pPr lvl="1"/>
            <a:endParaRPr lang="en-US" sz="1400" dirty="0" smtClean="0"/>
          </a:p>
          <a:p>
            <a:endParaRPr lang="en-US" altLang="en-US" sz="1400" dirty="0" smtClean="0"/>
          </a:p>
          <a:p>
            <a:endParaRPr lang="en-US" sz="1400" dirty="0"/>
          </a:p>
        </p:txBody>
      </p:sp>
      <p:sp>
        <p:nvSpPr>
          <p:cNvPr id="182275" name="Title 2"/>
          <p:cNvSpPr>
            <a:spLocks noGrp="1"/>
          </p:cNvSpPr>
          <p:nvPr>
            <p:ph type="title"/>
          </p:nvPr>
        </p:nvSpPr>
        <p:spPr/>
        <p:txBody>
          <a:bodyPr/>
          <a:lstStyle/>
          <a:p>
            <a:r>
              <a:rPr lang="en-IN" altLang="en-US" dirty="0" smtClean="0"/>
              <a:t>Reconciliation Benefits</a:t>
            </a:r>
          </a:p>
        </p:txBody>
      </p:sp>
      <p:pic>
        <p:nvPicPr>
          <p:cNvPr id="18227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896" y="3980670"/>
            <a:ext cx="7992208" cy="238381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604774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200" dirty="0" smtClean="0"/>
              <a:t>Reconciliation can be performed between any two reports or systems in the whole trade life cycle. A broad categorization is given below:</a:t>
            </a:r>
          </a:p>
          <a:p>
            <a:r>
              <a:rPr lang="en-US" sz="1200" dirty="0" smtClean="0"/>
              <a:t>2-way recon: Bank’s details against Counterparty / Broker details or Reconciliation between two systems</a:t>
            </a:r>
          </a:p>
          <a:p>
            <a:pPr lvl="1"/>
            <a:r>
              <a:rPr lang="en-US" sz="1200" dirty="0" smtClean="0"/>
              <a:t>Case 1: Broker Recon – Broker recap vs. Bank’s booking system</a:t>
            </a:r>
          </a:p>
          <a:p>
            <a:pPr lvl="2"/>
            <a:r>
              <a:rPr lang="en-US" sz="1200" dirty="0" smtClean="0"/>
              <a:t>Involves a check if the main economic parameters between the broker and the banks systems match</a:t>
            </a:r>
          </a:p>
          <a:p>
            <a:pPr lvl="2">
              <a:spcAft>
                <a:spcPts val="12600"/>
              </a:spcAft>
            </a:pPr>
            <a:r>
              <a:rPr lang="en-US" sz="1200" dirty="0" smtClean="0"/>
              <a:t>Required to ensure the execution of the trades are per the banks instructions</a:t>
            </a:r>
          </a:p>
          <a:p>
            <a:pPr lvl="1"/>
            <a:r>
              <a:rPr lang="en-US" sz="1200" dirty="0" smtClean="0"/>
              <a:t>Case 2: Position Recon - Client instruction vs. Middle Office Monitor (or an export from the system)</a:t>
            </a:r>
          </a:p>
          <a:p>
            <a:pPr lvl="2"/>
            <a:r>
              <a:rPr lang="en-US" sz="1200" dirty="0" smtClean="0"/>
              <a:t>Recon of positions is required when there is continuous buying and selling of securities</a:t>
            </a:r>
          </a:p>
          <a:p>
            <a:pPr lvl="2"/>
            <a:r>
              <a:rPr lang="en-US" sz="1200" dirty="0" smtClean="0"/>
              <a:t>The </a:t>
            </a:r>
            <a:r>
              <a:rPr lang="en-US" sz="1200" dirty="0" err="1" smtClean="0"/>
              <a:t>EoD</a:t>
            </a:r>
            <a:r>
              <a:rPr lang="en-US" sz="1200" dirty="0" smtClean="0"/>
              <a:t> balances need to match the booking systems &amp; the bank’s instructions</a:t>
            </a:r>
          </a:p>
        </p:txBody>
      </p:sp>
      <p:sp>
        <p:nvSpPr>
          <p:cNvPr id="183299" name="Title 2"/>
          <p:cNvSpPr>
            <a:spLocks noGrp="1"/>
          </p:cNvSpPr>
          <p:nvPr>
            <p:ph type="title"/>
          </p:nvPr>
        </p:nvSpPr>
        <p:spPr/>
        <p:txBody>
          <a:bodyPr/>
          <a:lstStyle/>
          <a:p>
            <a:r>
              <a:rPr lang="en-US" altLang="en-US" dirty="0" smtClean="0"/>
              <a:t>Types of Reconciliation – </a:t>
            </a:r>
            <a:br>
              <a:rPr lang="en-US" altLang="en-US" dirty="0" smtClean="0"/>
            </a:br>
            <a:r>
              <a:rPr lang="en-US" altLang="en-US" dirty="0" smtClean="0"/>
              <a:t>Overview </a:t>
            </a:r>
            <a:endParaRPr lang="en-IN" altLang="en-US" dirty="0" smtClean="0"/>
          </a:p>
        </p:txBody>
      </p:sp>
      <p:grpSp>
        <p:nvGrpSpPr>
          <p:cNvPr id="3" name="Group 2"/>
          <p:cNvGrpSpPr/>
          <p:nvPr/>
        </p:nvGrpSpPr>
        <p:grpSpPr>
          <a:xfrm>
            <a:off x="1011789" y="2854847"/>
            <a:ext cx="6517724" cy="1343025"/>
            <a:chOff x="1011789" y="2492375"/>
            <a:chExt cx="6517724" cy="1343025"/>
          </a:xfrm>
        </p:grpSpPr>
        <p:pic>
          <p:nvPicPr>
            <p:cNvPr id="183300" name="Picture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011789" y="2854325"/>
              <a:ext cx="2422525" cy="95091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8330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0163" y="2886075"/>
              <a:ext cx="2419350" cy="9493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83302" name="TextBox 5"/>
            <p:cNvSpPr txBox="1">
              <a:spLocks noChangeArrowheads="1"/>
            </p:cNvSpPr>
            <p:nvPr/>
          </p:nvSpPr>
          <p:spPr bwMode="auto">
            <a:xfrm>
              <a:off x="1698383" y="2492375"/>
              <a:ext cx="1049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a:t>Broker</a:t>
              </a:r>
              <a:endParaRPr lang="en-IN" altLang="en-US" sz="1200" b="1" dirty="0"/>
            </a:p>
          </p:txBody>
        </p:sp>
        <p:sp>
          <p:nvSpPr>
            <p:cNvPr id="183303" name="TextBox 7"/>
            <p:cNvSpPr txBox="1">
              <a:spLocks noChangeArrowheads="1"/>
            </p:cNvSpPr>
            <p:nvPr/>
          </p:nvSpPr>
          <p:spPr bwMode="auto">
            <a:xfrm>
              <a:off x="5477669" y="2493962"/>
              <a:ext cx="16843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a:t>Bank’s system</a:t>
              </a:r>
              <a:endParaRPr lang="en-IN" altLang="en-US" sz="1200" b="1" dirty="0"/>
            </a:p>
          </p:txBody>
        </p:sp>
        <p:pic>
          <p:nvPicPr>
            <p:cNvPr id="18330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3738" y="2851150"/>
              <a:ext cx="18764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p:cNvGrpSpPr/>
          <p:nvPr/>
        </p:nvGrpSpPr>
        <p:grpSpPr>
          <a:xfrm>
            <a:off x="1398115" y="5022860"/>
            <a:ext cx="6136147" cy="1368928"/>
            <a:chOff x="769937" y="4800600"/>
            <a:chExt cx="7424738" cy="1656403"/>
          </a:xfrm>
        </p:grpSpPr>
        <p:pic>
          <p:nvPicPr>
            <p:cNvPr id="183305"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937" y="5187003"/>
              <a:ext cx="2200275" cy="12700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8330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3738" y="5313363"/>
              <a:ext cx="18764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7" name="Picture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2113" y="5170488"/>
              <a:ext cx="2722562" cy="128111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83308" name="TextBox 12"/>
            <p:cNvSpPr txBox="1">
              <a:spLocks noChangeArrowheads="1"/>
            </p:cNvSpPr>
            <p:nvPr/>
          </p:nvSpPr>
          <p:spPr bwMode="auto">
            <a:xfrm>
              <a:off x="897435" y="4830763"/>
              <a:ext cx="2072777" cy="33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chemeClr val="bg2">
                      <a:lumMod val="10000"/>
                    </a:schemeClr>
                  </a:solidFill>
                </a:rPr>
                <a:t>Client’s Instruction</a:t>
              </a:r>
              <a:endParaRPr lang="en-IN" altLang="en-US" sz="1200" b="1" dirty="0">
                <a:solidFill>
                  <a:schemeClr val="bg2">
                    <a:lumMod val="10000"/>
                  </a:schemeClr>
                </a:solidFill>
              </a:endParaRPr>
            </a:p>
          </p:txBody>
        </p:sp>
        <p:sp>
          <p:nvSpPr>
            <p:cNvPr id="183309" name="TextBox 13"/>
            <p:cNvSpPr txBox="1">
              <a:spLocks noChangeArrowheads="1"/>
            </p:cNvSpPr>
            <p:nvPr/>
          </p:nvSpPr>
          <p:spPr bwMode="auto">
            <a:xfrm>
              <a:off x="5472113" y="4800600"/>
              <a:ext cx="2722562" cy="33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solidFill>
                    <a:schemeClr val="bg2">
                      <a:lumMod val="10000"/>
                    </a:schemeClr>
                  </a:solidFill>
                </a:rPr>
                <a:t>Middle Office Monitor</a:t>
              </a:r>
              <a:endParaRPr lang="en-IN" altLang="en-US" sz="1200" b="1" dirty="0">
                <a:solidFill>
                  <a:schemeClr val="bg2">
                    <a:lumMod val="10000"/>
                  </a:schemeClr>
                </a:solidFill>
              </a:endParaRPr>
            </a:p>
          </p:txBody>
        </p:sp>
      </p:grpSp>
    </p:spTree>
    <p:extLst>
      <p:ext uri="{BB962C8B-B14F-4D97-AF65-F5344CB8AC3E}">
        <p14:creationId xmlns:p14="http://schemas.microsoft.com/office/powerpoint/2010/main" val="22417901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5121592"/>
          </a:xfrm>
        </p:spPr>
        <p:txBody>
          <a:bodyPr/>
          <a:lstStyle/>
          <a:p>
            <a:r>
              <a:rPr lang="en-US" sz="1200" dirty="0" smtClean="0"/>
              <a:t>3-way recon: Performing a check of a Bank &amp; Counterparty / Broker data with Bloomberg tickets</a:t>
            </a:r>
          </a:p>
          <a:p>
            <a:pPr lvl="1">
              <a:spcAft>
                <a:spcPts val="18600"/>
              </a:spcAft>
            </a:pPr>
            <a:r>
              <a:rPr lang="en-US" sz="1200" dirty="0" smtClean="0"/>
              <a:t>Case 1: Client instruction vs. Counterparty recap vs. Bloomberg Ticket</a:t>
            </a:r>
          </a:p>
          <a:p>
            <a:r>
              <a:rPr lang="en-US" sz="1200" dirty="0" smtClean="0"/>
              <a:t>N-way recon: E.g. -Perform checks to see if multiple downstream systems have the correct data</a:t>
            </a:r>
          </a:p>
          <a:p>
            <a:pPr lvl="1"/>
            <a:r>
              <a:rPr lang="en-US" sz="1200" dirty="0" smtClean="0"/>
              <a:t>Case 2: Booking System vs. Payment System vs. Broker Confirm vs. Term Sheet</a:t>
            </a:r>
          </a:p>
          <a:p>
            <a:pPr lvl="2"/>
            <a:r>
              <a:rPr lang="en-US" sz="1200" dirty="0" smtClean="0"/>
              <a:t>These checks are required to ensure the trade impressions on all the systems and documents match</a:t>
            </a:r>
          </a:p>
          <a:p>
            <a:endParaRPr lang="en-US" sz="1200" dirty="0" smtClean="0"/>
          </a:p>
          <a:p>
            <a:endParaRPr lang="en-US" sz="1200" dirty="0"/>
          </a:p>
        </p:txBody>
      </p:sp>
      <p:sp>
        <p:nvSpPr>
          <p:cNvPr id="184338" name="Title 2"/>
          <p:cNvSpPr>
            <a:spLocks noGrp="1"/>
          </p:cNvSpPr>
          <p:nvPr>
            <p:ph type="title"/>
          </p:nvPr>
        </p:nvSpPr>
        <p:spPr/>
        <p:txBody>
          <a:bodyPr/>
          <a:lstStyle/>
          <a:p>
            <a:r>
              <a:rPr lang="en-US" altLang="en-US" dirty="0" smtClean="0"/>
              <a:t>Types of Reconciliation – </a:t>
            </a:r>
            <a:br>
              <a:rPr lang="en-US" altLang="en-US" dirty="0" smtClean="0"/>
            </a:br>
            <a:r>
              <a:rPr lang="en-US" altLang="en-US" dirty="0" smtClean="0"/>
              <a:t>Overview </a:t>
            </a:r>
            <a:endParaRPr lang="en-IN" altLang="en-US" dirty="0" smtClean="0"/>
          </a:p>
        </p:txBody>
      </p:sp>
      <p:grpSp>
        <p:nvGrpSpPr>
          <p:cNvPr id="3" name="Group 2"/>
          <p:cNvGrpSpPr/>
          <p:nvPr/>
        </p:nvGrpSpPr>
        <p:grpSpPr>
          <a:xfrm>
            <a:off x="276408" y="1829463"/>
            <a:ext cx="8626535" cy="1827213"/>
            <a:chOff x="274638" y="1828800"/>
            <a:chExt cx="8626535" cy="1827213"/>
          </a:xfrm>
        </p:grpSpPr>
        <p:pic>
          <p:nvPicPr>
            <p:cNvPr id="1843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8" y="2277270"/>
              <a:ext cx="2065337" cy="127158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84324" name="TextBox 4"/>
            <p:cNvSpPr txBox="1">
              <a:spLocks noChangeArrowheads="1"/>
            </p:cNvSpPr>
            <p:nvPr/>
          </p:nvSpPr>
          <p:spPr bwMode="auto">
            <a:xfrm>
              <a:off x="406400" y="1858963"/>
              <a:ext cx="1941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cs typeface="Arial" pitchFamily="34" charset="0"/>
                </a:rPr>
                <a:t>Client’s Instruction</a:t>
              </a:r>
              <a:endParaRPr lang="en-IN" altLang="en-US" sz="1200" b="1" dirty="0">
                <a:cs typeface="Arial" pitchFamily="34" charset="0"/>
              </a:endParaRPr>
            </a:p>
          </p:txBody>
        </p:sp>
        <p:pic>
          <p:nvPicPr>
            <p:cNvPr id="184325"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331" y="2420938"/>
              <a:ext cx="7747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1387" y="2251870"/>
              <a:ext cx="1995487" cy="1322387"/>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84327" name="TextBox 7"/>
            <p:cNvSpPr txBox="1">
              <a:spLocks noChangeArrowheads="1"/>
            </p:cNvSpPr>
            <p:nvPr/>
          </p:nvSpPr>
          <p:spPr bwMode="auto">
            <a:xfrm>
              <a:off x="3217863" y="1828800"/>
              <a:ext cx="197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cs typeface="Arial" pitchFamily="34" charset="0"/>
                </a:rPr>
                <a:t>Counterparty </a:t>
              </a:r>
              <a:r>
                <a:rPr lang="en-US" altLang="en-US" sz="1200" b="1" dirty="0" smtClean="0">
                  <a:cs typeface="Arial" pitchFamily="34" charset="0"/>
                </a:rPr>
                <a:t>Recap</a:t>
              </a:r>
              <a:endParaRPr lang="en-IN" altLang="en-US" sz="1200" b="1" dirty="0">
                <a:cs typeface="Arial" pitchFamily="34" charset="0"/>
              </a:endParaRPr>
            </a:p>
          </p:txBody>
        </p:sp>
        <p:pic>
          <p:nvPicPr>
            <p:cNvPr id="18432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5230" y="2420938"/>
              <a:ext cx="10287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9"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286" y="2170113"/>
              <a:ext cx="2528887" cy="14859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84330" name="TextBox 11"/>
            <p:cNvSpPr txBox="1">
              <a:spLocks noChangeArrowheads="1"/>
            </p:cNvSpPr>
            <p:nvPr/>
          </p:nvSpPr>
          <p:spPr bwMode="auto">
            <a:xfrm>
              <a:off x="6372285" y="1828800"/>
              <a:ext cx="2528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dirty="0">
                  <a:cs typeface="Arial" pitchFamily="34" charset="0"/>
                </a:rPr>
                <a:t>Bloomberg Ticket</a:t>
              </a:r>
              <a:endParaRPr lang="en-IN" altLang="en-US" sz="1200" b="1" dirty="0">
                <a:cs typeface="Arial" pitchFamily="34" charset="0"/>
              </a:endParaRPr>
            </a:p>
          </p:txBody>
        </p:sp>
      </p:grpSp>
      <p:sp>
        <p:nvSpPr>
          <p:cNvPr id="13" name="Rounded Rectangle 12"/>
          <p:cNvSpPr/>
          <p:nvPr/>
        </p:nvSpPr>
        <p:spPr>
          <a:xfrm>
            <a:off x="843242" y="5014907"/>
            <a:ext cx="1188720" cy="1188720"/>
          </a:xfrm>
          <a:prstGeom prst="roundRect">
            <a:avLst/>
          </a:prstGeom>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00" b="1" dirty="0">
                <a:solidFill>
                  <a:schemeClr val="tx1"/>
                </a:solidFill>
                <a:latin typeface="Arial" pitchFamily="34" charset="0"/>
                <a:cs typeface="Arial" pitchFamily="34" charset="0"/>
              </a:rPr>
              <a:t>Booking System</a:t>
            </a:r>
            <a:endParaRPr lang="en-IN" sz="1200" b="1" dirty="0">
              <a:solidFill>
                <a:schemeClr val="tx1"/>
              </a:solidFill>
              <a:latin typeface="Arial" pitchFamily="34" charset="0"/>
              <a:cs typeface="Arial" pitchFamily="34" charset="0"/>
            </a:endParaRPr>
          </a:p>
        </p:txBody>
      </p:sp>
      <p:sp>
        <p:nvSpPr>
          <p:cNvPr id="14" name="Rounded Rectangle 13"/>
          <p:cNvSpPr/>
          <p:nvPr/>
        </p:nvSpPr>
        <p:spPr>
          <a:xfrm>
            <a:off x="2931783" y="5014907"/>
            <a:ext cx="1188720" cy="1188720"/>
          </a:xfrm>
          <a:prstGeom prst="roundRect">
            <a:avLst/>
          </a:prstGeom>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00" b="1" dirty="0">
                <a:solidFill>
                  <a:schemeClr val="tx1"/>
                </a:solidFill>
                <a:latin typeface="Arial" pitchFamily="34" charset="0"/>
                <a:cs typeface="Arial" pitchFamily="34" charset="0"/>
              </a:rPr>
              <a:t>Payment System</a:t>
            </a:r>
            <a:endParaRPr lang="en-IN" sz="1200" b="1" dirty="0">
              <a:solidFill>
                <a:schemeClr val="tx1"/>
              </a:solidFill>
              <a:latin typeface="Arial" pitchFamily="34" charset="0"/>
              <a:cs typeface="Arial" pitchFamily="34" charset="0"/>
            </a:endParaRPr>
          </a:p>
        </p:txBody>
      </p:sp>
      <p:sp>
        <p:nvSpPr>
          <p:cNvPr id="15" name="Rounded Rectangle 14"/>
          <p:cNvSpPr/>
          <p:nvPr/>
        </p:nvSpPr>
        <p:spPr>
          <a:xfrm>
            <a:off x="5021911" y="5014907"/>
            <a:ext cx="1188720" cy="1188720"/>
          </a:xfrm>
          <a:prstGeom prst="roundRect">
            <a:avLst/>
          </a:prstGeom>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00" b="1" dirty="0">
                <a:solidFill>
                  <a:schemeClr val="tx1"/>
                </a:solidFill>
                <a:latin typeface="Arial" pitchFamily="34" charset="0"/>
                <a:cs typeface="Arial" pitchFamily="34" charset="0"/>
              </a:rPr>
              <a:t>Broker Confirm</a:t>
            </a:r>
            <a:endParaRPr lang="en-IN" sz="1200" b="1" dirty="0">
              <a:solidFill>
                <a:schemeClr val="tx1"/>
              </a:solidFill>
              <a:latin typeface="Arial" pitchFamily="34" charset="0"/>
              <a:cs typeface="Arial" pitchFamily="34" charset="0"/>
            </a:endParaRPr>
          </a:p>
        </p:txBody>
      </p:sp>
      <p:sp>
        <p:nvSpPr>
          <p:cNvPr id="16" name="Rounded Rectangle 15"/>
          <p:cNvSpPr/>
          <p:nvPr/>
        </p:nvSpPr>
        <p:spPr>
          <a:xfrm>
            <a:off x="7112039" y="5015700"/>
            <a:ext cx="1188720" cy="1188720"/>
          </a:xfrm>
          <a:prstGeom prst="roundRect">
            <a:avLst/>
          </a:prstGeom>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00" b="1" dirty="0">
                <a:solidFill>
                  <a:schemeClr val="tx1"/>
                </a:solidFill>
                <a:latin typeface="Arial" pitchFamily="34" charset="0"/>
                <a:cs typeface="Arial" pitchFamily="34" charset="0"/>
              </a:rPr>
              <a:t>Term Sheet</a:t>
            </a:r>
            <a:endParaRPr lang="en-IN" sz="1200" b="1" dirty="0">
              <a:solidFill>
                <a:schemeClr val="tx1"/>
              </a:solidFill>
              <a:latin typeface="Arial" pitchFamily="34" charset="0"/>
              <a:cs typeface="Arial" pitchFamily="34" charset="0"/>
            </a:endParaRPr>
          </a:p>
        </p:txBody>
      </p:sp>
      <p:pic>
        <p:nvPicPr>
          <p:cNvPr id="184335" name="Picture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9444" y="5104601"/>
            <a:ext cx="77470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6"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9700" y="5104601"/>
            <a:ext cx="77470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7" name="Picture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9572" y="5104600"/>
            <a:ext cx="774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358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p:txBody>
          <a:bodyPr>
            <a:noAutofit/>
          </a:bodyPr>
          <a:lstStyle/>
          <a:p>
            <a:pPr marL="0" indent="0">
              <a:spcAft>
                <a:spcPts val="4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Process Background</a:t>
            </a:r>
          </a:p>
          <a:p>
            <a:pPr>
              <a:spcAft>
                <a:spcPts val="400"/>
              </a:spcAft>
              <a:defRPr/>
            </a:pPr>
            <a:r>
              <a:rPr lang="en-US" sz="1400" dirty="0" smtClean="0">
                <a:solidFill>
                  <a:schemeClr val="accent2">
                    <a:lumMod val="10000"/>
                  </a:schemeClr>
                </a:solidFill>
                <a:cs typeface="Arial" panose="020B0604020202020204" pitchFamily="34" charset="0"/>
              </a:rPr>
              <a:t>Trade information travels via multiple sources leaving its impression across</a:t>
            </a:r>
          </a:p>
          <a:p>
            <a:pPr>
              <a:spcAft>
                <a:spcPts val="400"/>
              </a:spcAft>
              <a:defRPr/>
            </a:pPr>
            <a:r>
              <a:rPr lang="en-US" sz="1400" dirty="0" smtClean="0">
                <a:solidFill>
                  <a:schemeClr val="accent2">
                    <a:lumMod val="10000"/>
                  </a:schemeClr>
                </a:solidFill>
                <a:cs typeface="Arial" panose="020B0604020202020204" pitchFamily="34" charset="0"/>
              </a:rPr>
              <a:t>Information across these sources need to match </a:t>
            </a:r>
          </a:p>
          <a:p>
            <a:pPr lvl="1">
              <a:spcAft>
                <a:spcPts val="400"/>
              </a:spcAft>
              <a:defRPr/>
            </a:pPr>
            <a:r>
              <a:rPr lang="en-US" sz="1400" dirty="0" smtClean="0">
                <a:solidFill>
                  <a:schemeClr val="accent2">
                    <a:lumMod val="10000"/>
                  </a:schemeClr>
                </a:solidFill>
                <a:cs typeface="Arial" panose="020B0604020202020204" pitchFamily="34" charset="0"/>
              </a:rPr>
              <a:t>E.g. Confirms received from the brokers need to match the internal</a:t>
            </a:r>
            <a:br>
              <a:rPr lang="en-US" sz="1400" dirty="0" smtClean="0">
                <a:solidFill>
                  <a:schemeClr val="accent2">
                    <a:lumMod val="10000"/>
                  </a:schemeClr>
                </a:solidFill>
                <a:cs typeface="Arial" panose="020B0604020202020204" pitchFamily="34" charset="0"/>
              </a:rPr>
            </a:br>
            <a:r>
              <a:rPr lang="en-US" sz="1400" dirty="0" smtClean="0">
                <a:solidFill>
                  <a:schemeClr val="accent2">
                    <a:lumMod val="10000"/>
                  </a:schemeClr>
                </a:solidFill>
                <a:cs typeface="Arial" panose="020B0604020202020204" pitchFamily="34" charset="0"/>
              </a:rPr>
              <a:t> booking systems</a:t>
            </a:r>
          </a:p>
          <a:p>
            <a:pPr lvl="1">
              <a:spcAft>
                <a:spcPts val="400"/>
              </a:spcAft>
              <a:defRPr/>
            </a:pPr>
            <a:r>
              <a:rPr lang="en-US" sz="1400" dirty="0" smtClean="0">
                <a:solidFill>
                  <a:schemeClr val="accent2">
                    <a:lumMod val="10000"/>
                  </a:schemeClr>
                </a:solidFill>
                <a:cs typeface="Arial" panose="020B0604020202020204" pitchFamily="34" charset="0"/>
              </a:rPr>
              <a:t>Information across systems need to match</a:t>
            </a:r>
          </a:p>
          <a:p>
            <a:pPr lvl="1">
              <a:spcAft>
                <a:spcPts val="400"/>
              </a:spcAft>
              <a:defRPr/>
            </a:pPr>
            <a:r>
              <a:rPr lang="en-US" sz="1400" dirty="0" smtClean="0">
                <a:solidFill>
                  <a:schemeClr val="accent2">
                    <a:lumMod val="10000"/>
                  </a:schemeClr>
                </a:solidFill>
                <a:cs typeface="Arial" panose="020B0604020202020204" pitchFamily="34" charset="0"/>
              </a:rPr>
              <a:t>Information on the traders blotter need to match the down stream systems</a:t>
            </a:r>
          </a:p>
          <a:p>
            <a:pPr marL="0" indent="0">
              <a:spcAft>
                <a:spcPts val="4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Error Description</a:t>
            </a:r>
          </a:p>
          <a:p>
            <a:pPr>
              <a:spcAft>
                <a:spcPts val="400"/>
              </a:spcAft>
              <a:defRPr/>
            </a:pPr>
            <a:r>
              <a:rPr lang="en-US" sz="1400" dirty="0" smtClean="0">
                <a:solidFill>
                  <a:schemeClr val="accent2">
                    <a:lumMod val="10000"/>
                  </a:schemeClr>
                </a:solidFill>
                <a:cs typeface="Arial" panose="020B0604020202020204" pitchFamily="34" charset="0"/>
              </a:rPr>
              <a:t>Failed </a:t>
            </a:r>
            <a:r>
              <a:rPr lang="en-US" sz="1400" dirty="0">
                <a:solidFill>
                  <a:schemeClr val="accent2">
                    <a:lumMod val="10000"/>
                  </a:schemeClr>
                </a:solidFill>
                <a:cs typeface="Arial" panose="020B0604020202020204" pitchFamily="34" charset="0"/>
              </a:rPr>
              <a:t>to interpret the abbreviation accurately leading to failure in identifying trade </a:t>
            </a:r>
            <a:r>
              <a:rPr lang="en-US" sz="1400" dirty="0" smtClean="0">
                <a:solidFill>
                  <a:schemeClr val="accent2">
                    <a:lumMod val="10000"/>
                  </a:schemeClr>
                </a:solidFill>
                <a:cs typeface="Arial" panose="020B0604020202020204" pitchFamily="34" charset="0"/>
              </a:rPr>
              <a:t>discrepancy</a:t>
            </a:r>
          </a:p>
          <a:p>
            <a:pPr>
              <a:spcAft>
                <a:spcPts val="400"/>
              </a:spcAft>
              <a:defRPr/>
            </a:pPr>
            <a:r>
              <a:rPr lang="en-US" sz="1400" dirty="0" smtClean="0">
                <a:solidFill>
                  <a:schemeClr val="accent2">
                    <a:lumMod val="10000"/>
                  </a:schemeClr>
                </a:solidFill>
                <a:cs typeface="Arial" panose="020B0604020202020204" pitchFamily="34" charset="0"/>
              </a:rPr>
              <a:t>Break identified but not highlighted &amp; </a:t>
            </a:r>
            <a:r>
              <a:rPr lang="en-US" sz="1400" dirty="0" err="1" smtClean="0">
                <a:solidFill>
                  <a:schemeClr val="accent2">
                    <a:lumMod val="10000"/>
                  </a:schemeClr>
                </a:solidFill>
                <a:cs typeface="Arial" panose="020B0604020202020204" pitchFamily="34" charset="0"/>
              </a:rPr>
              <a:t>mis</a:t>
            </a:r>
            <a:r>
              <a:rPr lang="en-US" sz="1400" dirty="0" smtClean="0">
                <a:solidFill>
                  <a:schemeClr val="accent2">
                    <a:lumMod val="10000"/>
                  </a:schemeClr>
                </a:solidFill>
                <a:cs typeface="Arial" panose="020B0604020202020204" pitchFamily="34" charset="0"/>
              </a:rPr>
              <a:t>-interpretation of the direction of the trade</a:t>
            </a:r>
            <a:endParaRPr lang="en-US" sz="1400" dirty="0">
              <a:solidFill>
                <a:schemeClr val="accent2">
                  <a:lumMod val="10000"/>
                </a:schemeClr>
              </a:solidFill>
              <a:cs typeface="Arial" panose="020B0604020202020204" pitchFamily="34" charset="0"/>
            </a:endParaRPr>
          </a:p>
          <a:p>
            <a:pPr marL="0" indent="0">
              <a:spcAft>
                <a:spcPts val="4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Reason for errors</a:t>
            </a:r>
          </a:p>
          <a:p>
            <a:pPr>
              <a:spcAft>
                <a:spcPts val="400"/>
              </a:spcAft>
              <a:defRPr/>
            </a:pPr>
            <a:r>
              <a:rPr lang="en-US" sz="1400" dirty="0" smtClean="0">
                <a:solidFill>
                  <a:schemeClr val="accent2">
                    <a:lumMod val="10000"/>
                  </a:schemeClr>
                </a:solidFill>
                <a:cs typeface="Arial" panose="020B0604020202020204" pitchFamily="34" charset="0"/>
              </a:rPr>
              <a:t>Manual error due to lack of knowledge of the process</a:t>
            </a:r>
          </a:p>
          <a:p>
            <a:pPr>
              <a:spcAft>
                <a:spcPts val="400"/>
              </a:spcAft>
              <a:defRPr/>
            </a:pPr>
            <a:r>
              <a:rPr lang="en-US" sz="1400" dirty="0" smtClean="0">
                <a:solidFill>
                  <a:schemeClr val="accent2">
                    <a:lumMod val="10000"/>
                  </a:schemeClr>
                </a:solidFill>
                <a:cs typeface="Arial" panose="020B0604020202020204" pitchFamily="34" charset="0"/>
              </a:rPr>
              <a:t>Being lax and not following the agreed process</a:t>
            </a:r>
            <a:endParaRPr lang="en-US" sz="1400" dirty="0">
              <a:solidFill>
                <a:schemeClr val="accent2">
                  <a:lumMod val="10000"/>
                </a:schemeClr>
              </a:solidFill>
              <a:cs typeface="Arial" panose="020B0604020202020204" pitchFamily="34" charset="0"/>
            </a:endParaRPr>
          </a:p>
          <a:p>
            <a:pPr marL="0" indent="0">
              <a:spcAft>
                <a:spcPts val="4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Outcome</a:t>
            </a:r>
          </a:p>
          <a:p>
            <a:pPr>
              <a:spcAft>
                <a:spcPts val="400"/>
              </a:spcAft>
              <a:defRPr/>
            </a:pPr>
            <a:r>
              <a:rPr lang="en-US" sz="1400" dirty="0" smtClean="0">
                <a:solidFill>
                  <a:schemeClr val="accent2">
                    <a:lumMod val="10000"/>
                  </a:schemeClr>
                </a:solidFill>
                <a:cs typeface="Arial" panose="020B0604020202020204" pitchFamily="34" charset="0"/>
              </a:rPr>
              <a:t>Settlement issues in the end of the trade life cycle</a:t>
            </a:r>
            <a:endParaRPr lang="en-US" sz="1400" dirty="0">
              <a:solidFill>
                <a:schemeClr val="accent2">
                  <a:lumMod val="10000"/>
                </a:schemeClr>
              </a:solidFill>
              <a:cs typeface="Arial" panose="020B0604020202020204" pitchFamily="34" charset="0"/>
            </a:endParaRPr>
          </a:p>
          <a:p>
            <a:pPr>
              <a:spcAft>
                <a:spcPts val="400"/>
              </a:spcAft>
              <a:defRPr/>
            </a:pPr>
            <a:r>
              <a:rPr lang="en-US" sz="1400" dirty="0" smtClean="0">
                <a:solidFill>
                  <a:schemeClr val="accent2">
                    <a:lumMod val="10000"/>
                  </a:schemeClr>
                </a:solidFill>
                <a:cs typeface="Arial" panose="020B0604020202020204" pitchFamily="34" charset="0"/>
              </a:rPr>
              <a:t>Delay is settlement of trades</a:t>
            </a:r>
            <a:endParaRPr lang="en-US" sz="1400" dirty="0">
              <a:solidFill>
                <a:schemeClr val="accent2">
                  <a:lumMod val="10000"/>
                </a:schemeClr>
              </a:solidFill>
              <a:cs typeface="Arial" panose="020B0604020202020204" pitchFamily="34" charset="0"/>
            </a:endParaRPr>
          </a:p>
          <a:p>
            <a:pPr marL="0" indent="0">
              <a:spcAft>
                <a:spcPts val="400"/>
              </a:spcAft>
              <a:buFont typeface="Wingdings" panose="05000000000000000000" pitchFamily="2" charset="2"/>
              <a:buNone/>
              <a:defRPr/>
            </a:pPr>
            <a:r>
              <a:rPr lang="en-US" sz="1400" b="1" dirty="0" smtClean="0">
                <a:solidFill>
                  <a:schemeClr val="accent2">
                    <a:lumMod val="10000"/>
                  </a:schemeClr>
                </a:solidFill>
                <a:cs typeface="Arial" panose="020B0604020202020204" pitchFamily="34" charset="0"/>
              </a:rPr>
              <a:t>Impact</a:t>
            </a:r>
          </a:p>
          <a:p>
            <a:pPr>
              <a:spcAft>
                <a:spcPts val="400"/>
              </a:spcAft>
              <a:defRPr/>
            </a:pPr>
            <a:r>
              <a:rPr lang="en-US" sz="1400" dirty="0" smtClean="0">
                <a:solidFill>
                  <a:schemeClr val="accent2">
                    <a:lumMod val="10000"/>
                  </a:schemeClr>
                </a:solidFill>
                <a:cs typeface="Arial" panose="020B0604020202020204" pitchFamily="34" charset="0"/>
              </a:rPr>
              <a:t>Approval </a:t>
            </a:r>
            <a:r>
              <a:rPr lang="en-US" sz="1400" dirty="0">
                <a:solidFill>
                  <a:schemeClr val="accent2">
                    <a:lumMod val="10000"/>
                  </a:schemeClr>
                </a:solidFill>
                <a:cs typeface="Arial" panose="020B0604020202020204" pitchFamily="34" charset="0"/>
              </a:rPr>
              <a:t>of wrong payment in the </a:t>
            </a:r>
            <a:r>
              <a:rPr lang="en-US" sz="1400" dirty="0" smtClean="0">
                <a:solidFill>
                  <a:schemeClr val="accent2">
                    <a:lumMod val="10000"/>
                  </a:schemeClr>
                </a:solidFill>
                <a:cs typeface="Arial" panose="020B0604020202020204" pitchFamily="34" charset="0"/>
              </a:rPr>
              <a:t>system leading to P/L impact</a:t>
            </a:r>
          </a:p>
          <a:p>
            <a:pPr>
              <a:spcAft>
                <a:spcPts val="400"/>
              </a:spcAft>
              <a:defRPr/>
            </a:pPr>
            <a:r>
              <a:rPr lang="en-US" sz="1400" dirty="0" smtClean="0">
                <a:solidFill>
                  <a:schemeClr val="accent2">
                    <a:lumMod val="10000"/>
                  </a:schemeClr>
                </a:solidFill>
                <a:cs typeface="Arial" panose="020B0604020202020204" pitchFamily="34" charset="0"/>
              </a:rPr>
              <a:t>Reputational loss for the client</a:t>
            </a:r>
          </a:p>
          <a:p>
            <a:pPr>
              <a:spcAft>
                <a:spcPts val="400"/>
              </a:spcAft>
              <a:defRPr/>
            </a:pPr>
            <a:r>
              <a:rPr lang="en-US" sz="1400" dirty="0" smtClean="0">
                <a:solidFill>
                  <a:schemeClr val="accent2">
                    <a:lumMod val="10000"/>
                  </a:schemeClr>
                </a:solidFill>
                <a:cs typeface="Arial" panose="020B0604020202020204" pitchFamily="34" charset="0"/>
              </a:rPr>
              <a:t>Regulatory impact</a:t>
            </a:r>
          </a:p>
          <a:p>
            <a:pPr>
              <a:spcAft>
                <a:spcPts val="400"/>
              </a:spcAft>
              <a:defRPr/>
            </a:pPr>
            <a:endParaRPr lang="en-US" sz="1200" dirty="0" smtClean="0">
              <a:cs typeface="Arial" panose="020B0604020202020204" pitchFamily="34" charset="0"/>
            </a:endParaRPr>
          </a:p>
        </p:txBody>
      </p:sp>
      <p:sp>
        <p:nvSpPr>
          <p:cNvPr id="156674"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smtClean="0">
                <a:latin typeface="Georgia" panose="02040502050405020303" pitchFamily="18" charset="0"/>
                <a:cs typeface="Times New Roman" panose="02020603050405020304" pitchFamily="18" charset="0"/>
              </a:rPr>
              <a:t>Risk – Reconciliation</a:t>
            </a:r>
            <a:endParaRPr lang="en-US" altLang="en-US" sz="2400" b="1" smtClean="0">
              <a:latin typeface="Georgia" panose="02040502050405020303" pitchFamily="18" charset="0"/>
            </a:endParaRPr>
          </a:p>
        </p:txBody>
      </p:sp>
      <p:pic>
        <p:nvPicPr>
          <p:cNvPr id="156676" name="Picture 2" descr="D:\Dropbox (eClerx Services Ltd.)\Pradip.Phalore\Desktop\PF-shark_176675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954" y="4704710"/>
            <a:ext cx="2665046" cy="166751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56677" name="Picture 3" descr="D:\Dropbox (eClerx Services Ltd.)\Pradip.Phalore\Desktop\fat-fingers-the-simps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1713" y="1987794"/>
            <a:ext cx="1538287" cy="10858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6" name="Flowchart: Merge 5">
            <a:hlinkClick r:id="rId5" action="ppaction://hlinksldjump"/>
          </p:cNvPr>
          <p:cNvSpPr/>
          <p:nvPr/>
        </p:nvSpPr>
        <p:spPr>
          <a:xfrm rot="5400000">
            <a:off x="8897144" y="6611144"/>
            <a:ext cx="284162" cy="209550"/>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latin typeface="Arial" pitchFamily="34" charset="0"/>
            </a:endParaRPr>
          </a:p>
        </p:txBody>
      </p:sp>
      <p:sp>
        <p:nvSpPr>
          <p:cNvPr id="8" name="Flowchart: Merge 7">
            <a:hlinkClick r:id="rId6"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156680" name="Picture 3" descr="C:\Users\sachin.makad\Pictures\questions 2.jpg">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58175" y="1164493"/>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1394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233488"/>
            <a:ext cx="8686800" cy="5121592"/>
          </a:xfrm>
        </p:spPr>
        <p:txBody>
          <a:bodyPr/>
          <a:lstStyle/>
          <a:p>
            <a:pPr marL="0" indent="0">
              <a:buNone/>
            </a:pPr>
            <a:r>
              <a:rPr lang="en-US" altLang="en-US" sz="1200" b="1" dirty="0" smtClean="0"/>
              <a:t>Securities lending</a:t>
            </a:r>
          </a:p>
          <a:p>
            <a:r>
              <a:rPr lang="en-US" altLang="en-US" sz="1200" dirty="0" smtClean="0"/>
              <a:t>Investment strategy where owners of securities, loan their assets to generate additional return</a:t>
            </a:r>
          </a:p>
          <a:p>
            <a:r>
              <a:rPr lang="en-US" altLang="en-US" sz="1200" dirty="0" smtClean="0"/>
              <a:t>Loans are collateralized usually with cash or highly liquid securities</a:t>
            </a:r>
          </a:p>
          <a:p>
            <a:r>
              <a:rPr lang="en-US" altLang="en-US" sz="1200" dirty="0" smtClean="0"/>
              <a:t>Collateral value is generally 102% or 105%</a:t>
            </a:r>
          </a:p>
          <a:p>
            <a:r>
              <a:rPr lang="en-US" altLang="en-US" sz="1200" dirty="0" smtClean="0"/>
              <a:t>Transfers ownership of the securities including the voting rights but retains the economic benefits </a:t>
            </a:r>
          </a:p>
          <a:p>
            <a:r>
              <a:rPr lang="en-US" altLang="en-US" sz="1200" dirty="0" smtClean="0"/>
              <a:t>Cash dividends and market value continue to accrue to the lender</a:t>
            </a:r>
            <a:endParaRPr lang="en-US" sz="1200" dirty="0"/>
          </a:p>
        </p:txBody>
      </p:sp>
      <p:sp>
        <p:nvSpPr>
          <p:cNvPr id="188419" name="Title 2"/>
          <p:cNvSpPr>
            <a:spLocks noGrp="1"/>
          </p:cNvSpPr>
          <p:nvPr>
            <p:ph type="title"/>
          </p:nvPr>
        </p:nvSpPr>
        <p:spPr/>
        <p:txBody>
          <a:bodyPr/>
          <a:lstStyle/>
          <a:p>
            <a:r>
              <a:rPr lang="en-IN" altLang="en-US" dirty="0"/>
              <a:t>Securities Lending – Key Concepts</a:t>
            </a:r>
            <a:endParaRPr lang="en-IN" altLang="en-US" dirty="0" smtClean="0"/>
          </a:p>
        </p:txBody>
      </p:sp>
      <p:pic>
        <p:nvPicPr>
          <p:cNvPr id="4" name="Picture 3"/>
          <p:cNvPicPr/>
          <p:nvPr/>
        </p:nvPicPr>
        <p:blipFill>
          <a:blip r:embed="rId2"/>
          <a:stretch>
            <a:fillRect/>
          </a:stretch>
        </p:blipFill>
        <p:spPr>
          <a:xfrm>
            <a:off x="228600" y="3070867"/>
            <a:ext cx="4206240" cy="280633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5" name="Picture 4"/>
          <p:cNvPicPr/>
          <p:nvPr/>
        </p:nvPicPr>
        <p:blipFill>
          <a:blip r:embed="rId3"/>
          <a:stretch>
            <a:fillRect/>
          </a:stretch>
        </p:blipFill>
        <p:spPr>
          <a:xfrm>
            <a:off x="4709160" y="3070867"/>
            <a:ext cx="4206240" cy="2765661"/>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1523" y="6161529"/>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529013" y="6201619"/>
            <a:ext cx="2580775" cy="276999"/>
          </a:xfrm>
          <a:prstGeom prst="rect">
            <a:avLst/>
          </a:prstGeom>
        </p:spPr>
        <p:txBody>
          <a:bodyPr>
            <a:spAutoFit/>
          </a:bodyPr>
          <a:lstStyle/>
          <a:p>
            <a:pPr lvl="0" algn="ctr" eaLnBrk="0" hangingPunct="0">
              <a:spcBef>
                <a:spcPts val="0"/>
              </a:spcBef>
              <a:spcAft>
                <a:spcPts val="600"/>
              </a:spcAft>
              <a:defRPr/>
            </a:pPr>
            <a:r>
              <a:rPr lang="en-US" sz="1200" dirty="0" smtClean="0">
                <a:solidFill>
                  <a:srgbClr val="000000"/>
                </a:solidFill>
                <a:cs typeface="Arial" pitchFamily="34" charset="0"/>
              </a:rPr>
              <a:t>What </a:t>
            </a:r>
            <a:r>
              <a:rPr lang="en-US" sz="1200" dirty="0">
                <a:solidFill>
                  <a:srgbClr val="000000"/>
                </a:solidFill>
                <a:cs typeface="Arial" pitchFamily="34" charset="0"/>
              </a:rPr>
              <a:t>is Securities Lending</a:t>
            </a:r>
            <a:r>
              <a:rPr lang="en-US" sz="1200" dirty="0" smtClean="0">
                <a:solidFill>
                  <a:srgbClr val="000000"/>
                </a:solidFill>
                <a:cs typeface="Arial" pitchFamily="34" charset="0"/>
              </a:rPr>
              <a:t>?</a:t>
            </a:r>
            <a:endParaRPr lang="en-US" sz="1200" dirty="0">
              <a:solidFill>
                <a:srgbClr val="000000"/>
              </a:solidFill>
              <a:cs typeface="Arial" pitchFamily="34" charset="0"/>
            </a:endParaRPr>
          </a:p>
        </p:txBody>
      </p:sp>
    </p:spTree>
    <p:extLst>
      <p:ext uri="{BB962C8B-B14F-4D97-AF65-F5344CB8AC3E}">
        <p14:creationId xmlns:p14="http://schemas.microsoft.com/office/powerpoint/2010/main" val="6636432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Text Placeholder 5"/>
          <p:cNvSpPr>
            <a:spLocks noGrp="1"/>
          </p:cNvSpPr>
          <p:nvPr>
            <p:ph type="body" sz="quarter" idx="10"/>
          </p:nvPr>
        </p:nvSpPr>
        <p:spPr>
          <a:xfrm>
            <a:off x="228600" y="1233488"/>
            <a:ext cx="4206240" cy="5121592"/>
          </a:xfrm>
        </p:spPr>
        <p:txBody>
          <a:bodyPr/>
          <a:lstStyle/>
          <a:p>
            <a:pPr marL="0" indent="0">
              <a:buNone/>
            </a:pPr>
            <a:r>
              <a:rPr lang="en-US" altLang="en-US" sz="1400" b="1" dirty="0" smtClean="0"/>
              <a:t>Who Borrows?</a:t>
            </a:r>
          </a:p>
          <a:p>
            <a:r>
              <a:rPr lang="en-US" altLang="en-US" sz="1400" dirty="0" smtClean="0"/>
              <a:t>Broker / dealer </a:t>
            </a:r>
            <a:r>
              <a:rPr lang="en-US" altLang="en-US" sz="1400" dirty="0"/>
              <a:t>firms</a:t>
            </a:r>
          </a:p>
          <a:p>
            <a:r>
              <a:rPr lang="en-US" altLang="en-US" sz="1400" dirty="0"/>
              <a:t>Hedge funds</a:t>
            </a:r>
          </a:p>
          <a:p>
            <a:pPr>
              <a:spcAft>
                <a:spcPts val="2400"/>
              </a:spcAft>
            </a:pPr>
            <a:r>
              <a:rPr lang="en-US" altLang="en-US" sz="1400" dirty="0"/>
              <a:t>Institutional </a:t>
            </a:r>
            <a:r>
              <a:rPr lang="en-US" altLang="en-US" sz="1400" dirty="0" smtClean="0"/>
              <a:t>investors</a:t>
            </a:r>
          </a:p>
          <a:p>
            <a:pPr marL="0" indent="0">
              <a:buNone/>
            </a:pPr>
            <a:r>
              <a:rPr lang="en-US" altLang="en-US" sz="1400" b="1" dirty="0"/>
              <a:t>Who </a:t>
            </a:r>
            <a:r>
              <a:rPr lang="en-US" altLang="en-US" sz="1400" b="1" dirty="0" smtClean="0"/>
              <a:t>Lends</a:t>
            </a:r>
            <a:r>
              <a:rPr lang="en-US" altLang="en-US" sz="1400" dirty="0" smtClean="0"/>
              <a:t>?</a:t>
            </a:r>
          </a:p>
          <a:p>
            <a:r>
              <a:rPr lang="en-US" altLang="en-US" sz="1400" dirty="0"/>
              <a:t>Mostly buy-and-hold investors of actively traded securities</a:t>
            </a:r>
          </a:p>
          <a:p>
            <a:r>
              <a:rPr lang="en-US" altLang="en-US" sz="1400" dirty="0"/>
              <a:t>Insurers</a:t>
            </a:r>
          </a:p>
          <a:p>
            <a:r>
              <a:rPr lang="en-US" altLang="en-US" sz="1400" dirty="0"/>
              <a:t>Pension funds</a:t>
            </a:r>
          </a:p>
          <a:p>
            <a:r>
              <a:rPr lang="en-US" altLang="en-US" sz="1400" dirty="0"/>
              <a:t>Mutual funds </a:t>
            </a:r>
          </a:p>
          <a:p>
            <a:r>
              <a:rPr lang="en-US" altLang="en-US" sz="1400" dirty="0"/>
              <a:t>Endowment </a:t>
            </a:r>
            <a:r>
              <a:rPr lang="en-US" altLang="en-US" sz="1400" dirty="0" smtClean="0"/>
              <a:t>Funds</a:t>
            </a:r>
            <a:endParaRPr lang="en-US" altLang="en-US" sz="1400" dirty="0"/>
          </a:p>
          <a:p>
            <a:pPr marL="0" indent="0">
              <a:buNone/>
            </a:pPr>
            <a:endParaRPr lang="en-US" altLang="en-US" sz="1400" dirty="0" smtClean="0"/>
          </a:p>
        </p:txBody>
      </p:sp>
      <p:sp>
        <p:nvSpPr>
          <p:cNvPr id="189442" name="Title 2"/>
          <p:cNvSpPr>
            <a:spLocks noGrp="1"/>
          </p:cNvSpPr>
          <p:nvPr>
            <p:ph type="title"/>
          </p:nvPr>
        </p:nvSpPr>
        <p:spPr/>
        <p:txBody>
          <a:bodyPr/>
          <a:lstStyle/>
          <a:p>
            <a:r>
              <a:rPr lang="en-US" altLang="en-US" smtClean="0"/>
              <a:t>Who Borrows and Why?</a:t>
            </a:r>
            <a:endParaRPr lang="en-IN" altLang="en-US" dirty="0" smtClean="0"/>
          </a:p>
        </p:txBody>
      </p:sp>
      <p:sp>
        <p:nvSpPr>
          <p:cNvPr id="14" name="Text Placeholder 5"/>
          <p:cNvSpPr txBox="1">
            <a:spLocks/>
          </p:cNvSpPr>
          <p:nvPr/>
        </p:nvSpPr>
        <p:spPr>
          <a:xfrm>
            <a:off x="4709160" y="1233488"/>
            <a:ext cx="4206240" cy="5121592"/>
          </a:xfrm>
          <a:prstGeom prst="rect">
            <a:avLst/>
          </a:prstGeom>
        </p:spPr>
        <p:txBody>
          <a:bodyPr vert="horz" lIns="91440" tIns="45720" rIns="91440" bIns="45720" rtlCol="0">
            <a:noAutofit/>
          </a:bodyPr>
          <a:lstStyle>
            <a:lvl1pPr marL="228600" indent="-228600" algn="l" rtl="0" eaLnBrk="0" fontAlgn="base" hangingPunct="0">
              <a:spcBef>
                <a:spcPts val="0"/>
              </a:spcBef>
              <a:spcAft>
                <a:spcPts val="600"/>
              </a:spcAft>
              <a:buFont typeface="Wingdings" pitchFamily="2" charset="2"/>
              <a:buChar char="§"/>
              <a:defRPr lang="en-US" sz="1800" kern="1200" baseline="0" dirty="0" smtClean="0">
                <a:solidFill>
                  <a:srgbClr val="000000"/>
                </a:solidFill>
                <a:latin typeface="Arial" pitchFamily="34" charset="0"/>
                <a:ea typeface="+mn-ea"/>
                <a:cs typeface="Arial" pitchFamily="34" charset="0"/>
              </a:defRPr>
            </a:lvl1pPr>
            <a:lvl2pPr marL="4572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2pPr>
            <a:lvl3pPr marL="685800" indent="-228600" algn="l" rtl="0" eaLnBrk="0" fontAlgn="base" hangingPunct="0">
              <a:spcBef>
                <a:spcPts val="0"/>
              </a:spcBef>
              <a:spcAft>
                <a:spcPts val="600"/>
              </a:spcAft>
              <a:buClrTx/>
              <a:buFont typeface="Arial" pitchFamily="34" charset="0"/>
              <a:buChar char="»"/>
              <a:defRPr lang="en-US" sz="1800" kern="1200" dirty="0" smtClean="0">
                <a:solidFill>
                  <a:srgbClr val="000000"/>
                </a:solidFill>
                <a:latin typeface="Arial" pitchFamily="34" charset="0"/>
                <a:ea typeface="+mn-ea"/>
                <a:cs typeface="Arial" pitchFamily="34" charset="0"/>
              </a:defRPr>
            </a:lvl3pPr>
            <a:lvl4pPr marL="914400" indent="-228600" algn="l" rtl="0" eaLnBrk="0" fontAlgn="base" hangingPunct="0">
              <a:spcBef>
                <a:spcPts val="0"/>
              </a:spcBef>
              <a:spcAft>
                <a:spcPts val="600"/>
              </a:spcAft>
              <a:buClrTx/>
              <a:buFont typeface="Arial Unicode MS" pitchFamily="34" charset="-128"/>
              <a:buChar char="◆"/>
              <a:defRPr lang="en-US" sz="1800" kern="1200" dirty="0" smtClean="0">
                <a:solidFill>
                  <a:srgbClr val="000000"/>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1400" b="1" dirty="0"/>
              <a:t>Motivation for </a:t>
            </a:r>
            <a:r>
              <a:rPr lang="en-US" altLang="en-US" sz="1400" b="1" dirty="0" smtClean="0"/>
              <a:t>Borrowing?</a:t>
            </a:r>
            <a:endParaRPr lang="en-US" altLang="en-US" sz="1400" b="1" dirty="0"/>
          </a:p>
          <a:p>
            <a:r>
              <a:rPr lang="en-US" altLang="en-US" sz="1400" dirty="0" smtClean="0"/>
              <a:t>Cover </a:t>
            </a:r>
            <a:r>
              <a:rPr lang="en-US" altLang="en-US" sz="1400" dirty="0"/>
              <a:t>a short position</a:t>
            </a:r>
          </a:p>
          <a:p>
            <a:r>
              <a:rPr lang="en-US" altLang="en-US" sz="1400" dirty="0"/>
              <a:t>Hedging</a:t>
            </a:r>
          </a:p>
          <a:p>
            <a:pPr>
              <a:spcAft>
                <a:spcPts val="2400"/>
              </a:spcAft>
            </a:pPr>
            <a:r>
              <a:rPr lang="en-US" altLang="en-US" sz="1400" dirty="0"/>
              <a:t>Market Making </a:t>
            </a:r>
            <a:r>
              <a:rPr lang="en-US" altLang="en-US" sz="1400" dirty="0" smtClean="0"/>
              <a:t>Requirements</a:t>
            </a:r>
          </a:p>
          <a:p>
            <a:pPr marL="0" indent="0">
              <a:buNone/>
            </a:pPr>
            <a:r>
              <a:rPr lang="en-US" altLang="en-US" sz="1400" b="1" dirty="0" smtClean="0"/>
              <a:t>Motivation for Lending?</a:t>
            </a:r>
          </a:p>
          <a:p>
            <a:r>
              <a:rPr lang="en-US" altLang="en-US" sz="1400" dirty="0"/>
              <a:t>Generates incremental return</a:t>
            </a:r>
          </a:p>
          <a:p>
            <a:r>
              <a:rPr lang="en-US" altLang="en-US" sz="1400" dirty="0"/>
              <a:t>Meets expense of holding a portfolio of securities</a:t>
            </a:r>
          </a:p>
          <a:p>
            <a:r>
              <a:rPr lang="en-US" altLang="en-US" sz="1400" dirty="0"/>
              <a:t>Monetizes the premium from holding hard-to-borrow </a:t>
            </a:r>
            <a:r>
              <a:rPr lang="en-US" altLang="en-US" sz="1400" dirty="0" smtClean="0"/>
              <a:t>securities</a:t>
            </a:r>
            <a:endParaRPr lang="en-US" altLang="en-US" sz="1400" dirty="0"/>
          </a:p>
          <a:p>
            <a:pPr marL="0" indent="0">
              <a:buFont typeface="Wingdings" pitchFamily="2" charset="2"/>
              <a:buNone/>
            </a:pPr>
            <a:endParaRPr lang="en-US" altLang="en-US" sz="1400" dirty="0"/>
          </a:p>
        </p:txBody>
      </p:sp>
      <p:pic>
        <p:nvPicPr>
          <p:cNvPr id="6" name="Picture 3" descr="D:\Dropbox (eClerx Services Ltd.)\Pradip.Phalore\Desktop\imagesAN6J8V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20" y="4648200"/>
            <a:ext cx="2311934" cy="172402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7" name="Picture 2" descr="D:\Dropbox (eClerx Services Ltd.)\Pradip.Phalore\Desktop\len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067" y="4648200"/>
            <a:ext cx="2319212" cy="170688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092720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marL="0" indent="0">
              <a:buNone/>
            </a:pPr>
            <a:r>
              <a:rPr lang="en-US" sz="1200" b="1" dirty="0"/>
              <a:t>Process Background</a:t>
            </a:r>
          </a:p>
          <a:p>
            <a:r>
              <a:rPr lang="en-US" sz="1200" dirty="0"/>
              <a:t>Trades are reconciled across functions; i.e. in Billing, Contract Compare, Product Support etc.</a:t>
            </a:r>
          </a:p>
          <a:p>
            <a:r>
              <a:rPr lang="en-US" sz="1200" dirty="0"/>
              <a:t>Breaks appear due to parameter mismatch either with counterparties or with intersystem journals, accounts</a:t>
            </a:r>
          </a:p>
          <a:p>
            <a:r>
              <a:rPr lang="en-US" sz="1200" dirty="0"/>
              <a:t>Escalation Protocol to be followed for Breaks identified and sent to correct teams with accurate information</a:t>
            </a:r>
          </a:p>
          <a:p>
            <a:pPr marL="0" indent="0">
              <a:buNone/>
            </a:pPr>
            <a:r>
              <a:rPr lang="en-US" sz="1200" b="1" dirty="0"/>
              <a:t>Error Description</a:t>
            </a:r>
          </a:p>
          <a:p>
            <a:r>
              <a:rPr lang="en-US" sz="1200" dirty="0"/>
              <a:t>Actual break not identified </a:t>
            </a:r>
          </a:p>
          <a:p>
            <a:r>
              <a:rPr lang="en-US" sz="1200" dirty="0"/>
              <a:t>Incorrect remediation by sending incorrect trade details</a:t>
            </a:r>
          </a:p>
          <a:p>
            <a:r>
              <a:rPr lang="en-US" sz="1200" dirty="0"/>
              <a:t>Break sent to incorrect team</a:t>
            </a:r>
          </a:p>
          <a:p>
            <a:r>
              <a:rPr lang="en-US" sz="1200" dirty="0"/>
              <a:t>Break not appropriately escalated</a:t>
            </a:r>
          </a:p>
          <a:p>
            <a:pPr marL="0" indent="0">
              <a:buNone/>
            </a:pPr>
            <a:r>
              <a:rPr lang="en-US" sz="1200" b="1" dirty="0"/>
              <a:t>Reason for Error</a:t>
            </a:r>
          </a:p>
          <a:p>
            <a:r>
              <a:rPr lang="en-US" sz="1200" dirty="0"/>
              <a:t>Manual Negligence, Typo (1,2,3,4) </a:t>
            </a:r>
          </a:p>
          <a:p>
            <a:r>
              <a:rPr lang="en-US" sz="1200" dirty="0"/>
              <a:t>Procedural gaps (1,2 and 4)</a:t>
            </a:r>
          </a:p>
          <a:p>
            <a:r>
              <a:rPr lang="en-US" sz="1200" dirty="0"/>
              <a:t>Communication Gap (3)</a:t>
            </a:r>
          </a:p>
          <a:p>
            <a:pPr marL="0" indent="0">
              <a:buNone/>
            </a:pPr>
            <a:r>
              <a:rPr lang="en-US" sz="1200" b="1" dirty="0"/>
              <a:t>Outcome / Impacts:</a:t>
            </a:r>
          </a:p>
          <a:p>
            <a:r>
              <a:rPr lang="en-US" sz="1200" dirty="0" err="1"/>
              <a:t>PnL</a:t>
            </a:r>
            <a:r>
              <a:rPr lang="en-US" sz="1200" dirty="0"/>
              <a:t> misstatements (Incorrect account identified for cash related break, financial risk for trader)</a:t>
            </a:r>
          </a:p>
          <a:p>
            <a:r>
              <a:rPr lang="en-US" sz="1200" dirty="0"/>
              <a:t>Billing Differences (</a:t>
            </a:r>
            <a:r>
              <a:rPr lang="en-US" sz="1200" dirty="0" smtClean="0"/>
              <a:t>Unresolved / Incorrectly </a:t>
            </a:r>
            <a:r>
              <a:rPr lang="en-US" sz="1200" dirty="0"/>
              <a:t>resolved breaks create monthly invoice differences</a:t>
            </a:r>
            <a:r>
              <a:rPr lang="en-US" sz="1200" dirty="0" smtClean="0"/>
              <a:t>) </a:t>
            </a:r>
            <a:endParaRPr lang="en-US" sz="1200" dirty="0"/>
          </a:p>
          <a:p>
            <a:r>
              <a:rPr lang="en-US" sz="1200" dirty="0"/>
              <a:t>Ageing of breaks (Outstanding risk to firm, exposure risk)</a:t>
            </a:r>
          </a:p>
          <a:p>
            <a:r>
              <a:rPr lang="en-US" sz="1200" dirty="0"/>
              <a:t>Firm books not being balanced (Audit risk) </a:t>
            </a:r>
          </a:p>
          <a:p>
            <a:r>
              <a:rPr lang="en-US" sz="1200" dirty="0"/>
              <a:t>Reputational loss</a:t>
            </a:r>
          </a:p>
        </p:txBody>
      </p:sp>
      <p:sp>
        <p:nvSpPr>
          <p:cNvPr id="161794" name="Title 5"/>
          <p:cNvSpPr>
            <a:spLocks noGrp="1"/>
          </p:cNvSpPr>
          <p:nvPr>
            <p:ph type="title"/>
          </p:nvPr>
        </p:nvSpPr>
        <p:spPr/>
        <p:txBody>
          <a:bodyPr/>
          <a:lstStyle/>
          <a:p>
            <a:r>
              <a:rPr lang="en-US" altLang="en-US" smtClean="0"/>
              <a:t>Risk – Securities Lending</a:t>
            </a:r>
            <a:endParaRPr lang="en-US" altLang="en-US" dirty="0" smtClean="0"/>
          </a:p>
        </p:txBody>
      </p:sp>
      <p:pic>
        <p:nvPicPr>
          <p:cNvPr id="161796" name="Picture 2" descr="D:\Dropbox (eClerx Services Ltd.)\Pradip.Phalore\Desktop\Impact-statemen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256" y="4038600"/>
            <a:ext cx="1875144" cy="11811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17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256" y="2362200"/>
            <a:ext cx="1875144" cy="155575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1798" name="Picture 3" descr="C:\Users\sachin.makad\Pictures\questions 2.jp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3894" y="123825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owchart: Merge 6">
            <a:hlinkClick r:id="rId6"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21557831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598" y="1233488"/>
            <a:ext cx="8686801" cy="5121592"/>
          </a:xfrm>
        </p:spPr>
        <p:txBody>
          <a:bodyPr/>
          <a:lstStyle/>
          <a:p>
            <a:pPr marL="0" indent="0">
              <a:buNone/>
            </a:pPr>
            <a:r>
              <a:rPr lang="en-US" sz="1400" b="1" dirty="0" smtClean="0"/>
              <a:t>What is Credit Risk?</a:t>
            </a:r>
          </a:p>
          <a:p>
            <a:pPr>
              <a:spcAft>
                <a:spcPts val="2400"/>
              </a:spcAft>
            </a:pPr>
            <a:r>
              <a:rPr lang="en-US" sz="1400" dirty="0" smtClean="0"/>
              <a:t>Uncertainty in a counterparty's ability to meet the financial obligations</a:t>
            </a:r>
          </a:p>
          <a:p>
            <a:pPr marL="0" indent="0">
              <a:buNone/>
            </a:pPr>
            <a:r>
              <a:rPr lang="en-US" sz="1400" b="1" dirty="0" smtClean="0"/>
              <a:t>Potential ways to deal with credit risk:</a:t>
            </a:r>
          </a:p>
          <a:p>
            <a:r>
              <a:rPr lang="en-US" sz="1400" dirty="0" smtClean="0"/>
              <a:t>Get somebody else to reimburse your credit losses</a:t>
            </a:r>
          </a:p>
          <a:p>
            <a:pPr lvl="1"/>
            <a:r>
              <a:rPr lang="en-US" sz="1400" dirty="0" smtClean="0"/>
              <a:t>The credit risk of the transaction is passed on to a third party, either partially or wholly, which party may in return receive some defined payments </a:t>
            </a:r>
          </a:p>
          <a:p>
            <a:pPr marL="0" indent="0">
              <a:spcAft>
                <a:spcPts val="2400"/>
              </a:spcAft>
              <a:buNone/>
            </a:pPr>
            <a:r>
              <a:rPr lang="en-US" sz="1400" b="1" dirty="0" smtClean="0"/>
              <a:t>E.g.: A passes the Risk to B (Third Party), A may receive some defined payments </a:t>
            </a:r>
          </a:p>
          <a:p>
            <a:pPr marL="0" indent="0">
              <a:buNone/>
            </a:pPr>
            <a:r>
              <a:rPr lang="en-US" sz="1400" b="1" dirty="0" smtClean="0"/>
              <a:t>Obtain the right of recourse to some asset of value that you can sell in the event of default on the transaction</a:t>
            </a:r>
          </a:p>
          <a:p>
            <a:pPr marL="0" indent="0">
              <a:buNone/>
            </a:pPr>
            <a:r>
              <a:rPr lang="en-US" sz="1400" dirty="0" smtClean="0"/>
              <a:t>Ideally firms would like an asset of stable and predictable value that can be sold quickly and easily if the need arises. “</a:t>
            </a:r>
            <a:r>
              <a:rPr lang="en-US" sz="1400" b="1" dirty="0" smtClean="0"/>
              <a:t>This is collateralization</a:t>
            </a:r>
            <a:r>
              <a:rPr lang="en-US" sz="1400" dirty="0" smtClean="0"/>
              <a:t>” </a:t>
            </a:r>
            <a:endParaRPr lang="en-US" sz="1400" dirty="0"/>
          </a:p>
        </p:txBody>
      </p:sp>
      <p:sp>
        <p:nvSpPr>
          <p:cNvPr id="168963" name="Title 2"/>
          <p:cNvSpPr>
            <a:spLocks noGrp="1"/>
          </p:cNvSpPr>
          <p:nvPr>
            <p:ph type="title"/>
          </p:nvPr>
        </p:nvSpPr>
        <p:spPr/>
        <p:txBody>
          <a:bodyPr/>
          <a:lstStyle/>
          <a:p>
            <a:r>
              <a:rPr lang="en-US" altLang="en-US" dirty="0" smtClean="0"/>
              <a:t>Margins – Key Concepts</a:t>
            </a:r>
            <a:endParaRPr lang="en-IN" altLang="en-US" dirty="0" smtClean="0"/>
          </a:p>
        </p:txBody>
      </p:sp>
      <p:pic>
        <p:nvPicPr>
          <p:cNvPr id="168964" name="Picture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8600" y="4765059"/>
            <a:ext cx="2139696" cy="124301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8965" name="Picture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00438" y="4765059"/>
            <a:ext cx="2143125" cy="128016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8966" name="Picture 5"/>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775704" y="4765059"/>
            <a:ext cx="2139696" cy="127317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504147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2"/>
          <p:cNvSpPr>
            <a:spLocks noGrp="1"/>
          </p:cNvSpPr>
          <p:nvPr>
            <p:ph type="title"/>
          </p:nvPr>
        </p:nvSpPr>
        <p:spPr/>
        <p:txBody>
          <a:bodyPr/>
          <a:lstStyle/>
          <a:p>
            <a:r>
              <a:rPr lang="en-US" altLang="en-US" smtClean="0"/>
              <a:t>Collateralization</a:t>
            </a:r>
            <a:endParaRPr lang="en-IN" altLang="en-US" dirty="0" smtClean="0"/>
          </a:p>
        </p:txBody>
      </p:sp>
      <p:pic>
        <p:nvPicPr>
          <p:cNvPr id="169987" name="Picture 3"/>
          <p:cNvPicPr>
            <a:picLocks noChangeAspect="1" noChangeArrowheads="1"/>
          </p:cNvPicPr>
          <p:nvPr/>
        </p:nvPicPr>
        <p:blipFill>
          <a:blip r:embed="rId2">
            <a:extLst/>
          </a:blip>
          <a:srcRect/>
          <a:stretch>
            <a:fillRect/>
          </a:stretch>
        </p:blipFill>
        <p:spPr bwMode="auto">
          <a:xfrm>
            <a:off x="219073" y="1238249"/>
            <a:ext cx="8686800" cy="3893361"/>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169988" name="TextBox 4"/>
          <p:cNvSpPr txBox="1">
            <a:spLocks noChangeArrowheads="1"/>
          </p:cNvSpPr>
          <p:nvPr/>
        </p:nvSpPr>
        <p:spPr bwMode="auto">
          <a:xfrm>
            <a:off x="219073" y="5594350"/>
            <a:ext cx="8686800" cy="307975"/>
          </a:xfrm>
          <a:prstGeom prst="rect">
            <a:avLst/>
          </a:prstGeom>
          <a:solidFill>
            <a:schemeClr val="accent3"/>
          </a:solidFill>
          <a:ln>
            <a:noFill/>
          </a:ln>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400" dirty="0">
                <a:solidFill>
                  <a:schemeClr val="bg2">
                    <a:lumMod val="10000"/>
                  </a:schemeClr>
                </a:solidFill>
              </a:rPr>
              <a:t>Collateral is a form of security to the lender in case the borrower fails to pay back the </a:t>
            </a:r>
            <a:r>
              <a:rPr lang="en-US" altLang="en-US" sz="1400" dirty="0" smtClean="0">
                <a:solidFill>
                  <a:schemeClr val="bg2">
                    <a:lumMod val="10000"/>
                  </a:schemeClr>
                </a:solidFill>
              </a:rPr>
              <a:t>loan</a:t>
            </a:r>
            <a:endParaRPr lang="en-IN" altLang="en-US" sz="1400" dirty="0">
              <a:solidFill>
                <a:schemeClr val="bg2">
                  <a:lumMod val="10000"/>
                </a:schemeClr>
              </a:solidFill>
            </a:endParaRPr>
          </a:p>
        </p:txBody>
      </p:sp>
    </p:spTree>
    <p:extLst>
      <p:ext uri="{BB962C8B-B14F-4D97-AF65-F5344CB8AC3E}">
        <p14:creationId xmlns:p14="http://schemas.microsoft.com/office/powerpoint/2010/main" val="514117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Placeholder 1"/>
          <p:cNvSpPr>
            <a:spLocks noGrp="1"/>
          </p:cNvSpPr>
          <p:nvPr>
            <p:ph type="body" sz="quarter" idx="10"/>
          </p:nvPr>
        </p:nvSpPr>
        <p:spPr/>
        <p:txBody>
          <a:bodyPr/>
          <a:lstStyle/>
          <a:p>
            <a:r>
              <a:rPr lang="en-US" altLang="en-US" sz="1400" dirty="0" smtClean="0"/>
              <a:t>Typical assets used as collateral include:</a:t>
            </a:r>
          </a:p>
          <a:p>
            <a:pPr lvl="1"/>
            <a:r>
              <a:rPr lang="en-US" altLang="en-US" sz="1400" dirty="0" smtClean="0"/>
              <a:t>Cash</a:t>
            </a:r>
          </a:p>
          <a:p>
            <a:pPr lvl="1"/>
            <a:r>
              <a:rPr lang="en-US" altLang="en-US" sz="1400" dirty="0" smtClean="0"/>
              <a:t>Debt and equity securities</a:t>
            </a:r>
          </a:p>
          <a:p>
            <a:pPr lvl="1">
              <a:spcAft>
                <a:spcPts val="1800"/>
              </a:spcAft>
            </a:pPr>
            <a:r>
              <a:rPr lang="en-US" altLang="en-US" sz="1400" dirty="0" smtClean="0"/>
              <a:t>Letter of credit etc.</a:t>
            </a:r>
          </a:p>
          <a:p>
            <a:r>
              <a:rPr lang="en-US" altLang="en-US" sz="1400" dirty="0" smtClean="0"/>
              <a:t>Except for cash collateral, these carry the contingent credit risk of non-performance by the third party </a:t>
            </a:r>
          </a:p>
          <a:p>
            <a:pPr lvl="1"/>
            <a:r>
              <a:rPr lang="en-US" altLang="en-US" sz="1400" dirty="0" smtClean="0"/>
              <a:t>E.g. Default by issuer of the debt securities</a:t>
            </a:r>
            <a:endParaRPr lang="en-US" altLang="en-US" sz="1400" dirty="0"/>
          </a:p>
        </p:txBody>
      </p:sp>
      <p:sp>
        <p:nvSpPr>
          <p:cNvPr id="164867" name="Title 2"/>
          <p:cNvSpPr>
            <a:spLocks noGrp="1"/>
          </p:cNvSpPr>
          <p:nvPr>
            <p:ph type="title"/>
          </p:nvPr>
        </p:nvSpPr>
        <p:spPr/>
        <p:txBody>
          <a:bodyPr/>
          <a:lstStyle/>
          <a:p>
            <a:r>
              <a:rPr lang="en-US" altLang="en-US" smtClean="0"/>
              <a:t>Types of Collateral</a:t>
            </a:r>
            <a:endParaRPr lang="en-IN" altLang="en-US" dirty="0" smtClean="0"/>
          </a:p>
        </p:txBody>
      </p:sp>
      <p:pic>
        <p:nvPicPr>
          <p:cNvPr id="16486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637450"/>
            <a:ext cx="2286000" cy="134937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486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4948" y="3637450"/>
            <a:ext cx="2286000" cy="1349376"/>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487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637451"/>
            <a:ext cx="2286000" cy="134937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77051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Placeholder 2"/>
          <p:cNvSpPr>
            <a:spLocks noGrp="1"/>
          </p:cNvSpPr>
          <p:nvPr>
            <p:ph type="body" sz="quarter" idx="10"/>
          </p:nvPr>
        </p:nvSpPr>
        <p:spPr/>
        <p:txBody>
          <a:bodyPr/>
          <a:lstStyle/>
          <a:p>
            <a:r>
              <a:rPr lang="en-US" altLang="en-US" sz="1400" smtClean="0"/>
              <a:t>Capital markets deal in medium and long term funds for both debt and equity</a:t>
            </a:r>
          </a:p>
          <a:p>
            <a:r>
              <a:rPr lang="en-US" altLang="en-US" sz="1400" dirty="0" smtClean="0"/>
              <a:t>Institutional arrangement for borrowing funds for medium and long term</a:t>
            </a:r>
          </a:p>
          <a:p>
            <a:r>
              <a:rPr lang="en-US" altLang="en-US" sz="1400" dirty="0" smtClean="0"/>
              <a:t>Provides facilities for marketing and trading of securities</a:t>
            </a:r>
            <a:endParaRPr lang="en-US" altLang="en-US" sz="1400" dirty="0"/>
          </a:p>
        </p:txBody>
      </p:sp>
      <p:sp>
        <p:nvSpPr>
          <p:cNvPr id="57346" name="Title 1"/>
          <p:cNvSpPr>
            <a:spLocks noGrp="1"/>
          </p:cNvSpPr>
          <p:nvPr>
            <p:ph type="title"/>
          </p:nvPr>
        </p:nvSpPr>
        <p:spPr/>
        <p:txBody>
          <a:bodyPr/>
          <a:lstStyle/>
          <a:p>
            <a:r>
              <a:rPr lang="en-US" altLang="en-US" smtClean="0"/>
              <a:t>Capital Markets </a:t>
            </a:r>
            <a:endParaRPr lang="en-IN" altLang="en-US" smtClean="0"/>
          </a:p>
        </p:txBody>
      </p:sp>
      <p:sp>
        <p:nvSpPr>
          <p:cNvPr id="8" name="Flowchart: Merge 7">
            <a:hlinkClick r:id="rId3" action="ppaction://hlinksldjump"/>
          </p:cNvPr>
          <p:cNvSpPr/>
          <p:nvPr/>
        </p:nvSpPr>
        <p:spPr>
          <a:xfrm rot="5400000">
            <a:off x="890316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
        <p:nvSpPr>
          <p:cNvPr id="15" name="Rectangle 14"/>
          <p:cNvSpPr/>
          <p:nvPr/>
        </p:nvSpPr>
        <p:spPr>
          <a:xfrm>
            <a:off x="5419600" y="2865501"/>
            <a:ext cx="1962397" cy="600164"/>
          </a:xfrm>
          <a:prstGeom prst="rect">
            <a:avLst/>
          </a:prstGeom>
          <a:noFill/>
        </p:spPr>
        <p:txBody>
          <a:bodyPr wrap="none" lIns="91440" tIns="45720" rIns="91440" bIns="45720">
            <a:spAutoFit/>
          </a:bodyPr>
          <a:lstStyle/>
          <a:p>
            <a:pPr marL="228600" indent="-228600">
              <a:spcAft>
                <a:spcPts val="600"/>
              </a:spcAft>
              <a:buFont typeface="Wingdings" pitchFamily="2" charset="2"/>
              <a:buChar char="§"/>
            </a:pPr>
            <a:r>
              <a:rPr lang="en-US" sz="1400" cap="none" spc="0" dirty="0" smtClean="0">
                <a:ln w="0"/>
                <a:solidFill>
                  <a:schemeClr val="tx1"/>
                </a:solidFill>
              </a:rPr>
              <a:t>Long term</a:t>
            </a:r>
          </a:p>
          <a:p>
            <a:pPr marL="228600" indent="-228600">
              <a:spcAft>
                <a:spcPts val="600"/>
              </a:spcAft>
              <a:buFont typeface="Wingdings" pitchFamily="2" charset="2"/>
              <a:buChar char="§"/>
            </a:pPr>
            <a:r>
              <a:rPr lang="en-US" sz="1400" cap="none" spc="0" dirty="0" smtClean="0">
                <a:ln w="0"/>
                <a:solidFill>
                  <a:schemeClr val="tx1"/>
                </a:solidFill>
              </a:rPr>
              <a:t>Governed by SEBI</a:t>
            </a:r>
            <a:endParaRPr lang="en-US" sz="1400" cap="none" spc="0" dirty="0">
              <a:ln w="0"/>
              <a:solidFill>
                <a:schemeClr val="tx1"/>
              </a:solidFill>
            </a:endParaRPr>
          </a:p>
        </p:txBody>
      </p:sp>
      <p:sp>
        <p:nvSpPr>
          <p:cNvPr id="16" name="Rectangle 15"/>
          <p:cNvSpPr/>
          <p:nvPr/>
        </p:nvSpPr>
        <p:spPr>
          <a:xfrm>
            <a:off x="6400798" y="4551911"/>
            <a:ext cx="2603602" cy="307777"/>
          </a:xfrm>
          <a:prstGeom prst="rect">
            <a:avLst/>
          </a:prstGeom>
          <a:noFill/>
        </p:spPr>
        <p:txBody>
          <a:bodyPr wrap="square" lIns="91440" tIns="45720" rIns="91440" bIns="45720">
            <a:spAutoFit/>
          </a:bodyPr>
          <a:lstStyle/>
          <a:p>
            <a:pPr marL="228600" indent="-228600">
              <a:spcAft>
                <a:spcPts val="600"/>
              </a:spcAft>
              <a:buFont typeface="Wingdings" pitchFamily="2" charset="2"/>
              <a:buChar char="§"/>
            </a:pPr>
            <a:r>
              <a:rPr lang="en-US" sz="1400" cap="none" spc="0" dirty="0" smtClean="0">
                <a:ln w="0"/>
                <a:solidFill>
                  <a:schemeClr val="tx1"/>
                </a:solidFill>
              </a:rPr>
              <a:t>Trade in issued securities</a:t>
            </a:r>
          </a:p>
        </p:txBody>
      </p:sp>
      <p:sp>
        <p:nvSpPr>
          <p:cNvPr id="17" name="Rectangle 16"/>
          <p:cNvSpPr/>
          <p:nvPr/>
        </p:nvSpPr>
        <p:spPr>
          <a:xfrm>
            <a:off x="1055995" y="4405718"/>
            <a:ext cx="1676400" cy="523220"/>
          </a:xfrm>
          <a:prstGeom prst="rect">
            <a:avLst/>
          </a:prstGeom>
          <a:noFill/>
        </p:spPr>
        <p:txBody>
          <a:bodyPr wrap="square" lIns="91440" tIns="45720" rIns="91440" bIns="45720">
            <a:spAutoFit/>
          </a:bodyPr>
          <a:lstStyle/>
          <a:p>
            <a:pPr marL="228600" indent="-228600">
              <a:spcAft>
                <a:spcPts val="600"/>
              </a:spcAft>
              <a:buFont typeface="Wingdings" pitchFamily="2" charset="2"/>
              <a:buChar char="§"/>
            </a:pPr>
            <a:r>
              <a:rPr lang="en-US" sz="1400" cap="none" spc="0" dirty="0" smtClean="0">
                <a:ln w="0"/>
                <a:solidFill>
                  <a:schemeClr val="tx1"/>
                </a:solidFill>
              </a:rPr>
              <a:t>New Securities Issued</a:t>
            </a:r>
          </a:p>
        </p:txBody>
      </p:sp>
      <p:sp>
        <p:nvSpPr>
          <p:cNvPr id="18" name="Rounded Rectangle 7"/>
          <p:cNvSpPr/>
          <p:nvPr/>
        </p:nvSpPr>
        <p:spPr>
          <a:xfrm>
            <a:off x="3749040" y="2662663"/>
            <a:ext cx="1645920" cy="100584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1400" b="1" kern="1200" dirty="0" smtClean="0">
                <a:solidFill>
                  <a:schemeClr val="tx1"/>
                </a:solidFill>
                <a:latin typeface="Arial" pitchFamily="34" charset="0"/>
                <a:cs typeface="Arial" pitchFamily="34" charset="0"/>
              </a:rPr>
              <a:t>Capital Market</a:t>
            </a:r>
            <a:endParaRPr lang="en-US" sz="1400" b="1" kern="1200" dirty="0">
              <a:solidFill>
                <a:schemeClr val="tx1"/>
              </a:solidFill>
              <a:latin typeface="Arial" pitchFamily="34" charset="0"/>
              <a:cs typeface="Arial" pitchFamily="34" charset="0"/>
            </a:endParaRPr>
          </a:p>
        </p:txBody>
      </p:sp>
      <p:sp>
        <p:nvSpPr>
          <p:cNvPr id="19" name="Rounded Rectangle 10"/>
          <p:cNvSpPr/>
          <p:nvPr/>
        </p:nvSpPr>
        <p:spPr>
          <a:xfrm>
            <a:off x="2732395" y="4202880"/>
            <a:ext cx="1645920" cy="100584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1400" kern="1200" dirty="0" smtClean="0">
                <a:solidFill>
                  <a:schemeClr val="tx1"/>
                </a:solidFill>
                <a:latin typeface="Arial" pitchFamily="34" charset="0"/>
                <a:cs typeface="Arial" pitchFamily="34" charset="0"/>
              </a:rPr>
              <a:t>Primary Market</a:t>
            </a:r>
            <a:endParaRPr lang="en-US" sz="1400" kern="1200" dirty="0">
              <a:solidFill>
                <a:schemeClr val="tx1"/>
              </a:solidFill>
              <a:latin typeface="Arial" pitchFamily="34" charset="0"/>
              <a:cs typeface="Arial" pitchFamily="34" charset="0"/>
            </a:endParaRPr>
          </a:p>
        </p:txBody>
      </p:sp>
      <p:sp>
        <p:nvSpPr>
          <p:cNvPr id="20" name="Rounded Rectangle 13"/>
          <p:cNvSpPr/>
          <p:nvPr/>
        </p:nvSpPr>
        <p:spPr>
          <a:xfrm>
            <a:off x="4765685" y="4202880"/>
            <a:ext cx="1645920" cy="1005840"/>
          </a:xfrm>
          <a:prstGeom prst="rect">
            <a:avLst/>
          </a:prstGeom>
          <a:effectLst/>
        </p:spPr>
        <p:style>
          <a:lnRef idx="1">
            <a:schemeClr val="accent3"/>
          </a:lnRef>
          <a:fillRef idx="3">
            <a:schemeClr val="accent3"/>
          </a:fillRef>
          <a:effectRef idx="2">
            <a:schemeClr val="accent3"/>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1400" kern="1200" dirty="0" smtClean="0">
                <a:solidFill>
                  <a:schemeClr val="tx1"/>
                </a:solidFill>
                <a:latin typeface="Arial" pitchFamily="34" charset="0"/>
                <a:cs typeface="Arial" pitchFamily="34" charset="0"/>
              </a:rPr>
              <a:t>Secondary Market</a:t>
            </a:r>
            <a:endParaRPr lang="en-US" sz="1400" kern="1200" dirty="0">
              <a:solidFill>
                <a:schemeClr val="tx1"/>
              </a:solidFill>
              <a:latin typeface="Arial" pitchFamily="34" charset="0"/>
              <a:cs typeface="Arial" pitchFamily="34" charset="0"/>
            </a:endParaRPr>
          </a:p>
        </p:txBody>
      </p:sp>
      <p:cxnSp>
        <p:nvCxnSpPr>
          <p:cNvPr id="21" name="Elbow Connector 20"/>
          <p:cNvCxnSpPr>
            <a:stCxn id="18" idx="2"/>
            <a:endCxn id="19" idx="0"/>
          </p:cNvCxnSpPr>
          <p:nvPr/>
        </p:nvCxnSpPr>
        <p:spPr>
          <a:xfrm rot="5400000">
            <a:off x="3796490" y="3427369"/>
            <a:ext cx="534377" cy="101664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a:endCxn id="20" idx="0"/>
          </p:cNvCxnSpPr>
          <p:nvPr/>
        </p:nvCxnSpPr>
        <p:spPr>
          <a:xfrm rot="16200000" flipH="1">
            <a:off x="4813134" y="3427368"/>
            <a:ext cx="534377" cy="101664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030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smtClean="0"/>
              <a:t>Examples of Collateral, </a:t>
            </a:r>
          </a:p>
          <a:p>
            <a:pPr lvl="1"/>
            <a:r>
              <a:rPr lang="en-US" sz="1400" dirty="0" smtClean="0"/>
              <a:t>If one opens a mortgage, the collateral would be the house</a:t>
            </a:r>
          </a:p>
          <a:p>
            <a:pPr lvl="1"/>
            <a:r>
              <a:rPr lang="en-US" sz="1400" dirty="0" smtClean="0"/>
              <a:t>In margin trading, the securities in your account act as collateral in the case of a margin call</a:t>
            </a:r>
          </a:p>
          <a:p>
            <a:r>
              <a:rPr lang="en-US" sz="1400" dirty="0" smtClean="0"/>
              <a:t> Assets pledged as security / collateral for a loan will be sold in the event of default</a:t>
            </a:r>
          </a:p>
          <a:p>
            <a:pPr marL="0" indent="0">
              <a:buNone/>
            </a:pPr>
            <a:endParaRPr lang="en-US" sz="1400" dirty="0" smtClean="0"/>
          </a:p>
          <a:p>
            <a:endParaRPr lang="en-US" sz="1400" dirty="0"/>
          </a:p>
        </p:txBody>
      </p:sp>
      <p:sp>
        <p:nvSpPr>
          <p:cNvPr id="165891" name="Title 2"/>
          <p:cNvSpPr>
            <a:spLocks noGrp="1"/>
          </p:cNvSpPr>
          <p:nvPr>
            <p:ph type="title"/>
          </p:nvPr>
        </p:nvSpPr>
        <p:spPr/>
        <p:txBody>
          <a:bodyPr/>
          <a:lstStyle/>
          <a:p>
            <a:r>
              <a:rPr lang="en-US" altLang="en-US" smtClean="0"/>
              <a:t>Collateral Example</a:t>
            </a:r>
            <a:endParaRPr lang="en-IN" altLang="en-US" dirty="0" smtClean="0"/>
          </a:p>
        </p:txBody>
      </p:sp>
      <p:pic>
        <p:nvPicPr>
          <p:cNvPr id="16589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637450"/>
            <a:ext cx="2286000" cy="195428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589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4948" y="3637450"/>
            <a:ext cx="2286000" cy="195428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589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637451"/>
            <a:ext cx="2286000" cy="195428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9101756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b="1" dirty="0" smtClean="0"/>
              <a:t>Collateralization is a risk mitigation process that enables different entities to </a:t>
            </a:r>
            <a:br>
              <a:rPr lang="en-US" sz="1400" b="1" dirty="0" smtClean="0"/>
            </a:br>
            <a:r>
              <a:rPr lang="en-US" sz="1400" b="1" dirty="0" smtClean="0"/>
              <a:t>transact with each other</a:t>
            </a:r>
          </a:p>
          <a:p>
            <a:r>
              <a:rPr lang="en-US" sz="1400" b="1" dirty="0" smtClean="0"/>
              <a:t>What is Collateralization Agreement?</a:t>
            </a:r>
          </a:p>
          <a:p>
            <a:pPr lvl="1"/>
            <a:r>
              <a:rPr lang="en-US" sz="1400" dirty="0" smtClean="0"/>
              <a:t>When there are “two parties involved in ‘N’ transactions” with each other, then in order to “mitigate their respective credit risks” they enter into a collateralization agreement (called CSA)</a:t>
            </a:r>
          </a:p>
          <a:p>
            <a:r>
              <a:rPr lang="en-US" sz="1400" b="1" dirty="0" smtClean="0"/>
              <a:t>How is it done?</a:t>
            </a:r>
          </a:p>
          <a:p>
            <a:pPr lvl="1"/>
            <a:r>
              <a:rPr lang="en-US" sz="1400" dirty="0" smtClean="0"/>
              <a:t>Both parties sign a “</a:t>
            </a:r>
            <a:r>
              <a:rPr lang="en-US" sz="1400" b="1" dirty="0" smtClean="0"/>
              <a:t>Master</a:t>
            </a:r>
            <a:r>
              <a:rPr lang="en-US" sz="1400" dirty="0" smtClean="0"/>
              <a:t> </a:t>
            </a:r>
            <a:r>
              <a:rPr lang="en-US" sz="1400" b="1" dirty="0" smtClean="0"/>
              <a:t>Agreement</a:t>
            </a:r>
            <a:r>
              <a:rPr lang="en-US" sz="1400" dirty="0" smtClean="0"/>
              <a:t>” that encompasses the terms and conditions which will be applicable to all the transactions that these parties get into with each other.</a:t>
            </a:r>
          </a:p>
          <a:p>
            <a:pPr lvl="1"/>
            <a:r>
              <a:rPr lang="en-US" sz="1400" dirty="0" smtClean="0"/>
              <a:t>A CSA is signed to cover all trades falling under this “</a:t>
            </a:r>
            <a:r>
              <a:rPr lang="en-US" sz="1400" b="1" dirty="0" smtClean="0"/>
              <a:t>Master</a:t>
            </a:r>
            <a:r>
              <a:rPr lang="en-US" sz="1400" dirty="0" smtClean="0"/>
              <a:t> </a:t>
            </a:r>
            <a:r>
              <a:rPr lang="en-US" sz="1400" b="1" dirty="0" smtClean="0"/>
              <a:t>Agreement</a:t>
            </a:r>
            <a:r>
              <a:rPr lang="en-US" sz="1400" dirty="0" smtClean="0"/>
              <a:t>” and collaterals are then posted by either/both parties depending upon the terms defined as per CSA</a:t>
            </a:r>
          </a:p>
          <a:p>
            <a:r>
              <a:rPr lang="en-US" sz="1400" b="1" dirty="0" smtClean="0"/>
              <a:t>Collateral Management</a:t>
            </a:r>
          </a:p>
          <a:p>
            <a:pPr lvl="1"/>
            <a:r>
              <a:rPr lang="en-US" sz="1400" dirty="0" smtClean="0"/>
              <a:t>Refers to the handling of all tasks related to the monitoring of collaterals posted by a borrower</a:t>
            </a:r>
          </a:p>
          <a:p>
            <a:pPr lvl="1"/>
            <a:r>
              <a:rPr lang="en-US" sz="1400" dirty="0" smtClean="0"/>
              <a:t>Mark to Market</a:t>
            </a:r>
          </a:p>
          <a:p>
            <a:pPr lvl="1"/>
            <a:r>
              <a:rPr lang="en-US" sz="1400" dirty="0" smtClean="0"/>
              <a:t>The act of recording and/or updating the price or value of a security, portfolio, or account to reflect its current market value rather than its book value</a:t>
            </a:r>
          </a:p>
          <a:p>
            <a:pPr lvl="1"/>
            <a:endParaRPr lang="en-US" sz="1400" dirty="0"/>
          </a:p>
        </p:txBody>
      </p:sp>
      <p:sp>
        <p:nvSpPr>
          <p:cNvPr id="166915" name="Title 2"/>
          <p:cNvSpPr>
            <a:spLocks noGrp="1"/>
          </p:cNvSpPr>
          <p:nvPr>
            <p:ph type="title"/>
          </p:nvPr>
        </p:nvSpPr>
        <p:spPr/>
        <p:txBody>
          <a:bodyPr/>
          <a:lstStyle/>
          <a:p>
            <a:r>
              <a:rPr lang="en-US" altLang="en-US" smtClean="0"/>
              <a:t>Details of Collateralization</a:t>
            </a:r>
            <a:endParaRPr lang="en-IN" altLang="en-US" dirty="0" smtClean="0"/>
          </a:p>
        </p:txBody>
      </p:sp>
      <p:pic>
        <p:nvPicPr>
          <p:cNvPr id="1669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5580" y="1151253"/>
            <a:ext cx="1609819" cy="89434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22394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p:txBody>
          <a:bodyPr/>
          <a:lstStyle/>
          <a:p>
            <a:pPr marL="0" indent="0">
              <a:buNone/>
            </a:pPr>
            <a:r>
              <a:rPr lang="en-US" sz="1400" b="1" dirty="0" smtClean="0"/>
              <a:t>Process Background</a:t>
            </a:r>
          </a:p>
          <a:p>
            <a:r>
              <a:rPr lang="en-US" sz="1400" dirty="0" smtClean="0"/>
              <a:t>Team posts journal entries for the amount received and paid to client</a:t>
            </a:r>
          </a:p>
          <a:p>
            <a:r>
              <a:rPr lang="en-US" sz="1400" dirty="0" smtClean="0"/>
              <a:t>Need to enter the amount, account number, currency etc. manually in the system</a:t>
            </a:r>
          </a:p>
          <a:p>
            <a:pPr marL="0" indent="0">
              <a:buNone/>
            </a:pPr>
            <a:r>
              <a:rPr lang="en-US" sz="1400" b="1" dirty="0" smtClean="0"/>
              <a:t>Error Description</a:t>
            </a:r>
          </a:p>
          <a:p>
            <a:r>
              <a:rPr lang="en-US" sz="1400" dirty="0" smtClean="0"/>
              <a:t>While making entries in the system incorrect amount was keyed in</a:t>
            </a:r>
          </a:p>
          <a:p>
            <a:r>
              <a:rPr lang="en-US" sz="1400" dirty="0" smtClean="0"/>
              <a:t>E.g. Typing in $500.000 keyed in $500,000 </a:t>
            </a:r>
          </a:p>
          <a:p>
            <a:pPr marL="0" indent="0">
              <a:buNone/>
            </a:pPr>
            <a:r>
              <a:rPr lang="en-US" sz="1400" b="1" dirty="0" smtClean="0"/>
              <a:t>Reason for Error</a:t>
            </a:r>
          </a:p>
          <a:p>
            <a:r>
              <a:rPr lang="en-US" sz="1400" dirty="0" smtClean="0"/>
              <a:t>Manual error due to </a:t>
            </a:r>
          </a:p>
          <a:p>
            <a:pPr lvl="1"/>
            <a:r>
              <a:rPr lang="en-US" sz="1400" dirty="0" smtClean="0"/>
              <a:t>No knowledge of the process or</a:t>
            </a:r>
          </a:p>
          <a:p>
            <a:pPr lvl="1"/>
            <a:r>
              <a:rPr lang="en-US" sz="1400" dirty="0" smtClean="0"/>
              <a:t>Being lax and not following the agreed process</a:t>
            </a:r>
          </a:p>
          <a:p>
            <a:pPr marL="0" indent="0">
              <a:buNone/>
            </a:pPr>
            <a:r>
              <a:rPr lang="en-US" sz="1400" b="1" dirty="0" smtClean="0"/>
              <a:t>Outcome</a:t>
            </a:r>
          </a:p>
          <a:p>
            <a:r>
              <a:rPr lang="en-US" sz="1400" dirty="0" smtClean="0"/>
              <a:t>Wrong call will get settle with client that will impact on client exposure a/c</a:t>
            </a:r>
          </a:p>
          <a:p>
            <a:r>
              <a:rPr lang="en-US" sz="1400" dirty="0" smtClean="0"/>
              <a:t>Account will show wrong exposure numbers</a:t>
            </a:r>
          </a:p>
          <a:p>
            <a:r>
              <a:rPr lang="en-US" sz="1400" dirty="0" smtClean="0"/>
              <a:t>Approval of wrong payment in the system</a:t>
            </a:r>
          </a:p>
          <a:p>
            <a:pPr marL="0" indent="0">
              <a:buNone/>
            </a:pPr>
            <a:r>
              <a:rPr lang="en-US" sz="1400" b="1" dirty="0" smtClean="0"/>
              <a:t>Impact</a:t>
            </a:r>
          </a:p>
          <a:p>
            <a:r>
              <a:rPr lang="en-US" sz="1400" dirty="0" smtClean="0"/>
              <a:t>Risk of incorrect payments being done leading to P/L impact</a:t>
            </a:r>
          </a:p>
          <a:p>
            <a:r>
              <a:rPr lang="en-US" sz="1400" dirty="0" smtClean="0"/>
              <a:t>Reputational loss for the client</a:t>
            </a:r>
          </a:p>
          <a:p>
            <a:r>
              <a:rPr lang="en-US" sz="1400" dirty="0" smtClean="0"/>
              <a:t>Regulatory Impact</a:t>
            </a:r>
          </a:p>
          <a:p>
            <a:endParaRPr lang="en-US" sz="1400" dirty="0" smtClean="0"/>
          </a:p>
        </p:txBody>
      </p:sp>
      <p:sp>
        <p:nvSpPr>
          <p:cNvPr id="167938" name="Title 1"/>
          <p:cNvSpPr>
            <a:spLocks noGrp="1"/>
          </p:cNvSpPr>
          <p:nvPr>
            <p:ph type="title"/>
          </p:nvPr>
        </p:nvSpPr>
        <p:spPr/>
        <p:txBody>
          <a:bodyPr/>
          <a:lstStyle/>
          <a:p>
            <a:r>
              <a:rPr lang="en-US" altLang="en-US" smtClean="0"/>
              <a:t>Risk – Margins</a:t>
            </a:r>
          </a:p>
        </p:txBody>
      </p:sp>
      <p:pic>
        <p:nvPicPr>
          <p:cNvPr id="167940" name="Picture 2" descr="D:\Dropbox (eClerx Services Ltd.)\Pradip.Phalore\Desktop\4058525729_c300,200,50,50,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438400"/>
            <a:ext cx="2343150" cy="15621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67941" name="Picture 3" descr="D:\Dropbox (eClerx Services Ltd.)\Pradip.Phalore\Desktop\business-failure-6214049_0_0.jpg"/>
          <p:cNvPicPr>
            <a:picLocks noChangeAspect="1" noChangeArrowheads="1"/>
          </p:cNvPicPr>
          <p:nvPr/>
        </p:nvPicPr>
        <p:blipFill>
          <a:blip r:embed="rId4" cstate="print">
            <a:extLst>
              <a:ext uri="{28A0092B-C50C-407E-A947-70E740481C1C}">
                <a14:useLocalDpi xmlns:a14="http://schemas.microsoft.com/office/drawing/2010/main" val="0"/>
              </a:ext>
            </a:extLst>
          </a:blip>
          <a:srcRect l="11935" r="12581"/>
          <a:stretch>
            <a:fillRect/>
          </a:stretch>
        </p:blipFill>
        <p:spPr bwMode="auto">
          <a:xfrm>
            <a:off x="6553200" y="5013325"/>
            <a:ext cx="2362200" cy="13589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6" name="Flowchart: Merge 5">
            <a:hlinkClick r:id="rId5" action="ppaction://hlinksldjump"/>
          </p:cNvPr>
          <p:cNvSpPr/>
          <p:nvPr/>
        </p:nvSpPr>
        <p:spPr>
          <a:xfrm rot="5400000">
            <a:off x="8902700" y="659765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167943" name="Picture 3" descr="C:\Users\sachin.makad\Pictures\questions 2.jp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94931" y="1187023"/>
            <a:ext cx="6826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6141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sz="quarter" idx="10"/>
          </p:nvPr>
        </p:nvSpPr>
        <p:spPr/>
        <p:txBody>
          <a:bodyPr/>
          <a:lstStyle/>
          <a:p>
            <a:r>
              <a:rPr lang="en-US" altLang="en-US" sz="1400" dirty="0" smtClean="0"/>
              <a:t>Trade confirmation is the process by which the two counterparties to a trade agree and sign off on the terms as mentioned in the document.</a:t>
            </a:r>
          </a:p>
          <a:p>
            <a:r>
              <a:rPr lang="en-US" altLang="en-US" sz="1400" dirty="0" smtClean="0"/>
              <a:t>Trade Confirmation provides specific terms for a particular trade over and above the ISDA Master Agreement</a:t>
            </a:r>
          </a:p>
          <a:p>
            <a:r>
              <a:rPr lang="en-US" altLang="en-US" sz="1400" dirty="0" smtClean="0"/>
              <a:t>An executed confirmation is legally binding</a:t>
            </a:r>
          </a:p>
          <a:p>
            <a:pPr lvl="1"/>
            <a:r>
              <a:rPr lang="en-US" altLang="en-US" sz="1400" dirty="0" smtClean="0"/>
              <a:t>Both parties have agreed to the terms &amp; conditions</a:t>
            </a:r>
          </a:p>
          <a:p>
            <a:pPr lvl="1"/>
            <a:r>
              <a:rPr lang="en-US" altLang="en-US" sz="1400" dirty="0" smtClean="0"/>
              <a:t>Future disagreements will be checked back to the executed Confirmation</a:t>
            </a:r>
          </a:p>
          <a:p>
            <a:pPr marL="0" indent="0">
              <a:buNone/>
            </a:pPr>
            <a:r>
              <a:rPr lang="en-US" altLang="en-US" sz="1400" dirty="0" smtClean="0"/>
              <a:t>Parties can confirm trades in two ways:</a:t>
            </a:r>
          </a:p>
          <a:p>
            <a:r>
              <a:rPr lang="en-US" altLang="en-US" sz="1400" dirty="0" smtClean="0"/>
              <a:t>Manual Confirmation: Under manual verification, either one or both parties verbally affirm the trade and send out paper confirmations via electronic fax/ email to the other counterparty for their agreement and execution. This document acts as a legal agreement of the trade between the two parties.</a:t>
            </a:r>
          </a:p>
          <a:p>
            <a:r>
              <a:rPr lang="en-US" altLang="en-US" sz="1400" dirty="0" smtClean="0"/>
              <a:t>Electronic Confirmation: Electronic Trade Confirmation is an automated process wherein both counterparties submit their trade on a third party platform on which these are compared, matched and executed. </a:t>
            </a:r>
          </a:p>
        </p:txBody>
      </p:sp>
      <p:sp>
        <p:nvSpPr>
          <p:cNvPr id="3" name="Title 2"/>
          <p:cNvSpPr>
            <a:spLocks noGrp="1"/>
          </p:cNvSpPr>
          <p:nvPr>
            <p:ph type="title"/>
          </p:nvPr>
        </p:nvSpPr>
        <p:spPr/>
        <p:txBody>
          <a:bodyPr/>
          <a:lstStyle/>
          <a:p>
            <a:r>
              <a:rPr lang="en-US" smtClean="0"/>
              <a:t>Confirmation – Key Concepts</a:t>
            </a:r>
            <a:endParaRPr lang="en-US" dirty="0"/>
          </a:p>
        </p:txBody>
      </p:sp>
    </p:spTree>
    <p:extLst>
      <p:ext uri="{BB962C8B-B14F-4D97-AF65-F5344CB8AC3E}">
        <p14:creationId xmlns:p14="http://schemas.microsoft.com/office/powerpoint/2010/main" val="39196152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smtClean="0"/>
              <a:t>Confirmation Life Cycle (Manual)</a:t>
            </a:r>
          </a:p>
        </p:txBody>
      </p:sp>
      <p:pic>
        <p:nvPicPr>
          <p:cNvPr id="1699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38250"/>
            <a:ext cx="8686800" cy="5133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270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77" name="Text Placeholder 100376"/>
          <p:cNvSpPr>
            <a:spLocks noGrp="1"/>
          </p:cNvSpPr>
          <p:nvPr>
            <p:ph type="body" sz="quarter" idx="4294967295"/>
          </p:nvPr>
        </p:nvSpPr>
        <p:spPr>
          <a:xfrm>
            <a:off x="1694984" y="1554031"/>
            <a:ext cx="7220415" cy="2286000"/>
          </a:xfrm>
          <a:prstGeom prst="rect">
            <a:avLst/>
          </a:prstGeom>
          <a:ln>
            <a:solidFill>
              <a:schemeClr val="tx1"/>
            </a:solidFill>
          </a:ln>
        </p:spPr>
        <p:txBody>
          <a:bodyPr anchor="t"/>
          <a:lstStyle/>
          <a:p>
            <a:pPr marL="0" indent="0">
              <a:buNone/>
            </a:pPr>
            <a:r>
              <a:rPr lang="en-US" sz="1400" dirty="0"/>
              <a:t>Affirming trade details with counterparty</a:t>
            </a:r>
          </a:p>
          <a:p>
            <a:r>
              <a:rPr lang="en-US" sz="1400" dirty="0"/>
              <a:t>Bank B </a:t>
            </a:r>
            <a:r>
              <a:rPr lang="en-US" sz="1400" dirty="0" smtClean="0"/>
              <a:t>calls / </a:t>
            </a:r>
            <a:r>
              <a:rPr lang="en-US" sz="1400" dirty="0"/>
              <a:t>mails Bank A to confirm a trade that has taken place between them</a:t>
            </a:r>
          </a:p>
          <a:p>
            <a:r>
              <a:rPr lang="en-US" sz="1400" dirty="0"/>
              <a:t>Bank A studies details and searches for similar trades within its own systems</a:t>
            </a:r>
          </a:p>
          <a:p>
            <a:r>
              <a:rPr lang="en-US" sz="1400" dirty="0"/>
              <a:t>If a trade is found with exact trade details, then Bank A affirms the trade</a:t>
            </a:r>
          </a:p>
        </p:txBody>
      </p:sp>
      <p:sp>
        <p:nvSpPr>
          <p:cNvPr id="100376" name="Text Placeholder 100375"/>
          <p:cNvSpPr>
            <a:spLocks noGrp="1"/>
          </p:cNvSpPr>
          <p:nvPr>
            <p:ph type="body" sz="quarter" idx="10"/>
          </p:nvPr>
        </p:nvSpPr>
        <p:spPr>
          <a:xfrm>
            <a:off x="228598" y="1554031"/>
            <a:ext cx="1371600" cy="2286000"/>
          </a:xfrm>
        </p:spPr>
        <p:txBody>
          <a:bodyPr/>
          <a:lstStyle/>
          <a:p>
            <a:r>
              <a:rPr lang="en-US" dirty="0"/>
              <a:t>Affirmation</a:t>
            </a:r>
          </a:p>
        </p:txBody>
      </p:sp>
      <p:sp>
        <p:nvSpPr>
          <p:cNvPr id="100378" name="Text Placeholder 100377"/>
          <p:cNvSpPr>
            <a:spLocks noGrp="1"/>
          </p:cNvSpPr>
          <p:nvPr>
            <p:ph type="body" sz="quarter" idx="4294967295"/>
          </p:nvPr>
        </p:nvSpPr>
        <p:spPr>
          <a:xfrm>
            <a:off x="1694984" y="4082269"/>
            <a:ext cx="7220415" cy="2011680"/>
          </a:xfrm>
          <a:prstGeom prst="rect">
            <a:avLst/>
          </a:prstGeom>
          <a:ln>
            <a:solidFill>
              <a:schemeClr val="tx1"/>
            </a:solidFill>
          </a:ln>
        </p:spPr>
        <p:txBody>
          <a:bodyPr/>
          <a:lstStyle/>
          <a:p>
            <a:r>
              <a:rPr lang="en-US" sz="1400" dirty="0"/>
              <a:t>Drafting a confirmation acts as legal proof of an OTC trade </a:t>
            </a:r>
          </a:p>
          <a:p>
            <a:r>
              <a:rPr lang="en-US" sz="1400" dirty="0"/>
              <a:t>Drafting process can be </a:t>
            </a:r>
          </a:p>
          <a:p>
            <a:pPr lvl="1">
              <a:buFont typeface="Arial" pitchFamily="34" charset="0"/>
              <a:buChar char="–"/>
            </a:pPr>
            <a:r>
              <a:rPr lang="en-US" sz="1400" dirty="0" smtClean="0"/>
              <a:t>Automated / STP</a:t>
            </a:r>
            <a:endParaRPr lang="en-US" sz="1400" dirty="0"/>
          </a:p>
          <a:p>
            <a:pPr lvl="1">
              <a:buFont typeface="Arial" pitchFamily="34" charset="0"/>
              <a:buChar char="–"/>
            </a:pPr>
            <a:r>
              <a:rPr lang="en-US" sz="1400" dirty="0"/>
              <a:t>Semi-automated</a:t>
            </a:r>
          </a:p>
          <a:p>
            <a:pPr lvl="1">
              <a:buFont typeface="Arial" pitchFamily="34" charset="0"/>
              <a:buChar char="–"/>
            </a:pPr>
            <a:r>
              <a:rPr lang="en-US" sz="1400" dirty="0"/>
              <a:t>Manual</a:t>
            </a:r>
          </a:p>
          <a:p>
            <a:r>
              <a:rPr lang="en-US" sz="1400" dirty="0"/>
              <a:t>Signature of the firm’s representatives is added on the confirmation</a:t>
            </a:r>
          </a:p>
          <a:p>
            <a:r>
              <a:rPr lang="en-US" sz="1400" dirty="0"/>
              <a:t>Confirmation is dispatched to the counterparty via email/ electronic fax</a:t>
            </a:r>
          </a:p>
        </p:txBody>
      </p:sp>
      <p:sp>
        <p:nvSpPr>
          <p:cNvPr id="100379" name="Text Placeholder 100378"/>
          <p:cNvSpPr>
            <a:spLocks noGrp="1"/>
          </p:cNvSpPr>
          <p:nvPr>
            <p:ph type="body" sz="quarter" idx="13"/>
          </p:nvPr>
        </p:nvSpPr>
        <p:spPr>
          <a:xfrm>
            <a:off x="228598" y="4082269"/>
            <a:ext cx="1371600" cy="2011680"/>
          </a:xfrm>
        </p:spPr>
        <p:txBody>
          <a:bodyPr/>
          <a:lstStyle/>
          <a:p>
            <a:r>
              <a:rPr lang="en-US" dirty="0"/>
              <a:t>Drafting</a:t>
            </a:r>
          </a:p>
        </p:txBody>
      </p:sp>
      <p:sp>
        <p:nvSpPr>
          <p:cNvPr id="100355" name="Title 2"/>
          <p:cNvSpPr>
            <a:spLocks noGrp="1"/>
          </p:cNvSpPr>
          <p:nvPr>
            <p:ph type="title"/>
          </p:nvPr>
        </p:nvSpPr>
        <p:spPr/>
        <p:txBody>
          <a:bodyPr/>
          <a:lstStyle/>
          <a:p>
            <a:r>
              <a:rPr lang="en-US" altLang="en-US" dirty="0" smtClean="0"/>
              <a:t>Confirmation Life Cycle (Manual)</a:t>
            </a:r>
          </a:p>
        </p:txBody>
      </p:sp>
      <p:sp>
        <p:nvSpPr>
          <p:cNvPr id="100384" name="Rectangle 100383"/>
          <p:cNvSpPr/>
          <p:nvPr/>
        </p:nvSpPr>
        <p:spPr>
          <a:xfrm>
            <a:off x="228599" y="1234440"/>
            <a:ext cx="4950069" cy="307777"/>
          </a:xfrm>
          <a:prstGeom prst="rect">
            <a:avLst/>
          </a:prstGeom>
        </p:spPr>
        <p:txBody>
          <a:bodyPr wrap="square">
            <a:spAutoFit/>
          </a:bodyPr>
          <a:lstStyle/>
          <a:p>
            <a:pPr marL="0" indent="0">
              <a:buFont typeface="Wingdings" pitchFamily="2" charset="2"/>
              <a:buNone/>
              <a:defRPr/>
            </a:pPr>
            <a:r>
              <a:rPr lang="en-US" sz="1400" b="1" dirty="0"/>
              <a:t> The Confirmation Life Cycle has four key </a:t>
            </a:r>
            <a:r>
              <a:rPr lang="en-US" sz="1400" b="1" dirty="0" smtClean="0"/>
              <a:t>processes:</a:t>
            </a:r>
            <a:endParaRPr lang="en-US" sz="1400" b="1" dirty="0"/>
          </a:p>
        </p:txBody>
      </p:sp>
      <p:pic>
        <p:nvPicPr>
          <p:cNvPr id="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89360"/>
            <a:ext cx="70866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673" y="4169517"/>
            <a:ext cx="10699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1416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77" name="Text Placeholder 100376"/>
          <p:cNvSpPr>
            <a:spLocks noGrp="1"/>
          </p:cNvSpPr>
          <p:nvPr>
            <p:ph type="body" sz="quarter" idx="4294967295"/>
          </p:nvPr>
        </p:nvSpPr>
        <p:spPr>
          <a:xfrm>
            <a:off x="1694984" y="1554031"/>
            <a:ext cx="7220415" cy="2468880"/>
          </a:xfrm>
          <a:prstGeom prst="rect">
            <a:avLst/>
          </a:prstGeom>
          <a:ln>
            <a:solidFill>
              <a:schemeClr val="tx1"/>
            </a:solidFill>
          </a:ln>
        </p:spPr>
        <p:txBody>
          <a:bodyPr anchor="t"/>
          <a:lstStyle/>
          <a:p>
            <a:r>
              <a:rPr lang="en-US" sz="1400" dirty="0"/>
              <a:t>Indexing of trades received in electronic fax </a:t>
            </a:r>
            <a:r>
              <a:rPr lang="en-US" sz="1400" dirty="0" smtClean="0"/>
              <a:t>queue / mail</a:t>
            </a:r>
            <a:endParaRPr lang="en-US" sz="1400" dirty="0"/>
          </a:p>
          <a:p>
            <a:r>
              <a:rPr lang="en-US" sz="1400" dirty="0"/>
              <a:t>Incoming Doc received</a:t>
            </a:r>
          </a:p>
          <a:p>
            <a:r>
              <a:rPr lang="en-US" sz="1400" dirty="0"/>
              <a:t>Outgoing confirm countersigned by counterparty</a:t>
            </a:r>
          </a:p>
          <a:p>
            <a:r>
              <a:rPr lang="en-US" sz="1400" dirty="0"/>
              <a:t>Reconciliation </a:t>
            </a:r>
          </a:p>
          <a:p>
            <a:r>
              <a:rPr lang="en-US" sz="1400" dirty="0"/>
              <a:t>Doc </a:t>
            </a:r>
            <a:r>
              <a:rPr lang="en-US" sz="1400" dirty="0" smtClean="0"/>
              <a:t>vs. </a:t>
            </a:r>
            <a:r>
              <a:rPr lang="en-US" sz="1400" dirty="0"/>
              <a:t>Doc</a:t>
            </a:r>
          </a:p>
          <a:p>
            <a:r>
              <a:rPr lang="en-US" sz="1400" dirty="0"/>
              <a:t>Doc </a:t>
            </a:r>
            <a:r>
              <a:rPr lang="en-US" sz="1400" dirty="0" smtClean="0"/>
              <a:t>vs. </a:t>
            </a:r>
            <a:r>
              <a:rPr lang="en-US" sz="1400" dirty="0"/>
              <a:t>System</a:t>
            </a:r>
          </a:p>
          <a:p>
            <a:r>
              <a:rPr lang="en-US" sz="1400" dirty="0"/>
              <a:t>Doc </a:t>
            </a:r>
            <a:r>
              <a:rPr lang="en-US" sz="1400" dirty="0" smtClean="0"/>
              <a:t>vs. </a:t>
            </a:r>
            <a:r>
              <a:rPr lang="en-US" sz="1400" dirty="0"/>
              <a:t>Doc </a:t>
            </a:r>
            <a:r>
              <a:rPr lang="en-US" sz="1400" dirty="0" smtClean="0"/>
              <a:t>vs. </a:t>
            </a:r>
            <a:r>
              <a:rPr lang="en-US" sz="1400" dirty="0"/>
              <a:t>System</a:t>
            </a:r>
          </a:p>
          <a:p>
            <a:r>
              <a:rPr lang="en-US" sz="1400" dirty="0"/>
              <a:t>Bank will countersign incoming confirmation only if it agrees to all terms therein</a:t>
            </a:r>
          </a:p>
          <a:p>
            <a:r>
              <a:rPr lang="en-US" sz="1400" dirty="0"/>
              <a:t>Trade is executed when both parties agree and sign the confirmation</a:t>
            </a:r>
          </a:p>
        </p:txBody>
      </p:sp>
      <p:sp>
        <p:nvSpPr>
          <p:cNvPr id="100376" name="Text Placeholder 100375"/>
          <p:cNvSpPr>
            <a:spLocks noGrp="1"/>
          </p:cNvSpPr>
          <p:nvPr>
            <p:ph type="body" sz="quarter" idx="10"/>
          </p:nvPr>
        </p:nvSpPr>
        <p:spPr>
          <a:xfrm>
            <a:off x="228598" y="1554031"/>
            <a:ext cx="1371600" cy="2468880"/>
          </a:xfrm>
        </p:spPr>
        <p:txBody>
          <a:bodyPr/>
          <a:lstStyle/>
          <a:p>
            <a:r>
              <a:rPr lang="en-US" dirty="0"/>
              <a:t>Incoming </a:t>
            </a:r>
          </a:p>
          <a:p>
            <a:r>
              <a:rPr lang="en-US" dirty="0"/>
              <a:t>Review</a:t>
            </a:r>
          </a:p>
        </p:txBody>
      </p:sp>
      <p:sp>
        <p:nvSpPr>
          <p:cNvPr id="100378" name="Text Placeholder 100377"/>
          <p:cNvSpPr>
            <a:spLocks noGrp="1"/>
          </p:cNvSpPr>
          <p:nvPr>
            <p:ph type="body" sz="quarter" idx="4294967295"/>
          </p:nvPr>
        </p:nvSpPr>
        <p:spPr>
          <a:xfrm>
            <a:off x="1694984" y="4082269"/>
            <a:ext cx="7220415" cy="2011680"/>
          </a:xfrm>
          <a:prstGeom prst="rect">
            <a:avLst/>
          </a:prstGeom>
          <a:ln>
            <a:solidFill>
              <a:schemeClr val="tx1"/>
            </a:solidFill>
          </a:ln>
        </p:spPr>
        <p:txBody>
          <a:bodyPr/>
          <a:lstStyle/>
          <a:p>
            <a:r>
              <a:rPr lang="en-US" sz="1400" dirty="0"/>
              <a:t>Chasing counterparty for Incoming confirmations</a:t>
            </a:r>
          </a:p>
          <a:p>
            <a:r>
              <a:rPr lang="en-US" sz="1400" dirty="0"/>
              <a:t>Chasing internal teams and counterparties to </a:t>
            </a:r>
            <a:r>
              <a:rPr lang="en-US" sz="1400" dirty="0" smtClean="0"/>
              <a:t>resolve</a:t>
            </a:r>
            <a:br>
              <a:rPr lang="en-US" sz="1400" dirty="0" smtClean="0"/>
            </a:br>
            <a:r>
              <a:rPr lang="en-US" sz="1400" dirty="0" smtClean="0"/>
              <a:t>discrepancies </a:t>
            </a:r>
            <a:r>
              <a:rPr lang="en-US" sz="1400" dirty="0"/>
              <a:t>highlighted between the bank’s </a:t>
            </a:r>
            <a:r>
              <a:rPr lang="en-US" sz="1400" dirty="0" smtClean="0"/>
              <a:t>booking</a:t>
            </a:r>
            <a:br>
              <a:rPr lang="en-US" sz="1400" dirty="0" smtClean="0"/>
            </a:br>
            <a:r>
              <a:rPr lang="en-US" sz="1400" dirty="0" smtClean="0"/>
              <a:t>system </a:t>
            </a:r>
            <a:r>
              <a:rPr lang="en-US" sz="1400" dirty="0"/>
              <a:t>and counterparty confirmation</a:t>
            </a:r>
          </a:p>
          <a:p>
            <a:r>
              <a:rPr lang="en-US" sz="1400" dirty="0"/>
              <a:t>After all discrepancies are resolved, a clean </a:t>
            </a:r>
            <a:r>
              <a:rPr lang="en-US" sz="1400" dirty="0" smtClean="0"/>
              <a:t>version </a:t>
            </a:r>
            <a:br>
              <a:rPr lang="en-US" sz="1400" dirty="0" smtClean="0"/>
            </a:br>
            <a:r>
              <a:rPr lang="en-US" sz="1400" dirty="0" smtClean="0"/>
              <a:t>of </a:t>
            </a:r>
            <a:r>
              <a:rPr lang="en-US" sz="1400" dirty="0"/>
              <a:t>the confirmation is exchanged</a:t>
            </a:r>
          </a:p>
          <a:p>
            <a:r>
              <a:rPr lang="en-US" sz="1400" dirty="0"/>
              <a:t>Both parties to sign the confirmation and execute the trade</a:t>
            </a:r>
          </a:p>
        </p:txBody>
      </p:sp>
      <p:sp>
        <p:nvSpPr>
          <p:cNvPr id="100379" name="Text Placeholder 100378"/>
          <p:cNvSpPr>
            <a:spLocks noGrp="1"/>
          </p:cNvSpPr>
          <p:nvPr>
            <p:ph type="body" sz="quarter" idx="13"/>
          </p:nvPr>
        </p:nvSpPr>
        <p:spPr>
          <a:xfrm>
            <a:off x="228598" y="4082269"/>
            <a:ext cx="1371600" cy="2011680"/>
          </a:xfrm>
        </p:spPr>
        <p:txBody>
          <a:bodyPr/>
          <a:lstStyle/>
          <a:p>
            <a:r>
              <a:rPr lang="en-US" dirty="0"/>
              <a:t>Chasing</a:t>
            </a:r>
          </a:p>
        </p:txBody>
      </p:sp>
      <p:sp>
        <p:nvSpPr>
          <p:cNvPr id="100355" name="Title 2"/>
          <p:cNvSpPr>
            <a:spLocks noGrp="1"/>
          </p:cNvSpPr>
          <p:nvPr>
            <p:ph type="title"/>
          </p:nvPr>
        </p:nvSpPr>
        <p:spPr/>
        <p:txBody>
          <a:bodyPr/>
          <a:lstStyle/>
          <a:p>
            <a:r>
              <a:rPr lang="en-US" altLang="en-US" smtClean="0"/>
              <a:t>Confirmation Life Cycle (Manual)</a:t>
            </a:r>
            <a:endParaRPr lang="en-US" altLang="en-US" dirty="0" smtClean="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227880"/>
            <a:ext cx="1920744" cy="180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3171" y="1632124"/>
            <a:ext cx="792228" cy="73521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9" name="Picture 10" descr="New Image3.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6983" y="1632124"/>
            <a:ext cx="792228" cy="73521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9053227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dirty="0" smtClean="0">
                <a:latin typeface="Georgia" panose="02040502050405020303" pitchFamily="18" charset="0"/>
              </a:rPr>
              <a:t>Confirmation Life Cycle (Electronic)</a:t>
            </a:r>
          </a:p>
        </p:txBody>
      </p:sp>
      <p:pic>
        <p:nvPicPr>
          <p:cNvPr id="1024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38249"/>
            <a:ext cx="8686800" cy="51161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4251325" y="1939925"/>
            <a:ext cx="333375"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68725" y="6302375"/>
            <a:ext cx="2968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76313" y="4535488"/>
            <a:ext cx="0" cy="34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59163" y="2495550"/>
            <a:ext cx="173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48050" y="3706813"/>
            <a:ext cx="3206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04975" y="3706813"/>
            <a:ext cx="247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717675" y="5734050"/>
            <a:ext cx="247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8588" y="4164013"/>
            <a:ext cx="0" cy="1238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9923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sz="1400" b="1" dirty="0" smtClean="0"/>
              <a:t>Increased focus on confirming trades on electronic platforms to reduce manual intervention </a:t>
            </a:r>
            <a:br>
              <a:rPr lang="en-US" sz="1400" b="1" dirty="0" smtClean="0"/>
            </a:br>
            <a:r>
              <a:rPr lang="en-US" sz="1400" b="1" dirty="0" smtClean="0"/>
              <a:t>and achiever faster confirmation</a:t>
            </a:r>
          </a:p>
          <a:p>
            <a:pPr marL="0" indent="0">
              <a:buNone/>
            </a:pPr>
            <a:r>
              <a:rPr lang="en-US" sz="1400" dirty="0" smtClean="0"/>
              <a:t>For trades to be confirmed on electronic platform:</a:t>
            </a:r>
          </a:p>
          <a:p>
            <a:r>
              <a:rPr lang="en-US" sz="1400" dirty="0" smtClean="0"/>
              <a:t>Both counterparties should be signed up on the relevant platform</a:t>
            </a:r>
          </a:p>
          <a:p>
            <a:r>
              <a:rPr lang="en-US" sz="1400" dirty="0" smtClean="0"/>
              <a:t>The particular product type should be eligible to be confirmed on the relevant platform</a:t>
            </a:r>
          </a:p>
          <a:p>
            <a:r>
              <a:rPr lang="en-US" sz="1400" dirty="0" smtClean="0"/>
              <a:t>The trade should be agreed upon standard terms</a:t>
            </a:r>
          </a:p>
          <a:p>
            <a:pPr marL="0" indent="0">
              <a:buNone/>
            </a:pPr>
            <a:r>
              <a:rPr lang="en-US" sz="1400" b="1" dirty="0"/>
              <a:t>Straight through processing is a process of managing trades throughout the trade </a:t>
            </a:r>
            <a:r>
              <a:rPr lang="en-US" sz="1400" b="1" dirty="0" smtClean="0"/>
              <a:t/>
            </a:r>
            <a:br>
              <a:rPr lang="en-US" sz="1400" b="1" dirty="0" smtClean="0"/>
            </a:br>
            <a:r>
              <a:rPr lang="en-US" sz="1400" b="1" dirty="0" smtClean="0"/>
              <a:t>life </a:t>
            </a:r>
            <a:r>
              <a:rPr lang="en-US" sz="1400" b="1" dirty="0"/>
              <a:t>cycle automatically without human intervention</a:t>
            </a:r>
          </a:p>
          <a:p>
            <a:pPr marL="0" indent="0">
              <a:buNone/>
            </a:pPr>
            <a:r>
              <a:rPr lang="en-US" sz="1400" b="1" dirty="0" smtClean="0"/>
              <a:t>Can </a:t>
            </a:r>
            <a:r>
              <a:rPr lang="en-US" sz="1400" b="1" dirty="0"/>
              <a:t>STP </a:t>
            </a:r>
            <a:r>
              <a:rPr lang="en-US" sz="1400" b="1" dirty="0" smtClean="0"/>
              <a:t>Fail?</a:t>
            </a:r>
            <a:endParaRPr lang="en-US" sz="1400" b="1" dirty="0"/>
          </a:p>
          <a:p>
            <a:r>
              <a:rPr lang="en-US" sz="1400" dirty="0"/>
              <a:t>If the trade is electronically eligible, it may fail STP due to the following reason:</a:t>
            </a:r>
          </a:p>
          <a:p>
            <a:r>
              <a:rPr lang="en-US" sz="1400" dirty="0"/>
              <a:t>Incomplete trade details when trade details do not flow correctly from the static data sources</a:t>
            </a:r>
          </a:p>
          <a:p>
            <a:r>
              <a:rPr lang="en-US" sz="1400" dirty="0"/>
              <a:t>Incorrect channel settings in the confirmation system</a:t>
            </a:r>
          </a:p>
          <a:p>
            <a:pPr marL="0" indent="0">
              <a:buNone/>
            </a:pPr>
            <a:r>
              <a:rPr lang="en-US" sz="1400" b="1" dirty="0" smtClean="0"/>
              <a:t>Third </a:t>
            </a:r>
            <a:r>
              <a:rPr lang="en-US" sz="1400" b="1" dirty="0"/>
              <a:t>Party Confirmation Platforms</a:t>
            </a:r>
          </a:p>
          <a:p>
            <a:r>
              <a:rPr lang="en-US" sz="1400" dirty="0"/>
              <a:t>The Depository Trust &amp; Clearing Corporation (DTCC)</a:t>
            </a:r>
          </a:p>
          <a:p>
            <a:r>
              <a:rPr lang="en-US" sz="1400" dirty="0"/>
              <a:t>Swaps </a:t>
            </a:r>
            <a:r>
              <a:rPr lang="en-US" sz="1400" dirty="0" smtClean="0"/>
              <a:t>wire / </a:t>
            </a:r>
            <a:r>
              <a:rPr lang="en-US" sz="1400" dirty="0" err="1"/>
              <a:t>Markitserv</a:t>
            </a:r>
            <a:endParaRPr lang="en-US" sz="1400" dirty="0" smtClean="0"/>
          </a:p>
          <a:p>
            <a:endParaRPr lang="en-US" sz="1400" dirty="0"/>
          </a:p>
        </p:txBody>
      </p:sp>
      <p:sp>
        <p:nvSpPr>
          <p:cNvPr id="103428" name="Title 2"/>
          <p:cNvSpPr>
            <a:spLocks noGrp="1"/>
          </p:cNvSpPr>
          <p:nvPr>
            <p:ph type="title"/>
          </p:nvPr>
        </p:nvSpPr>
        <p:spPr/>
        <p:txBody>
          <a:bodyPr/>
          <a:lstStyle/>
          <a:p>
            <a:r>
              <a:rPr lang="en-US" altLang="en-US" smtClean="0"/>
              <a:t>Confirmation Life Cycle (Electronic)</a:t>
            </a:r>
            <a:endParaRPr lang="en-US" altLang="en-US" dirty="0" smtClean="0"/>
          </a:p>
        </p:txBody>
      </p:sp>
      <p:pic>
        <p:nvPicPr>
          <p:cNvPr id="103429" name="Picture 3" descr="\\india.eclerx.com\ctrxdata\PDLF_R_DATA\akram.ahmed\Desktop\Geetika\dtcc_logo_219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1409" y="5424488"/>
            <a:ext cx="1039120" cy="66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4" descr="\\india.eclerx.com\ctrxdata\PDLF_R_DATA\akram.ahmed\Desktop\Geetika\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5477" y="5134342"/>
            <a:ext cx="1259633" cy="46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553077" y="1952443"/>
            <a:ext cx="1279769" cy="1131503"/>
            <a:chOff x="7438781" y="1679891"/>
            <a:chExt cx="1279769" cy="1131503"/>
          </a:xfrm>
        </p:grpSpPr>
        <p:pic>
          <p:nvPicPr>
            <p:cNvPr id="1034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781" y="1679891"/>
              <a:ext cx="1279769" cy="113150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cxnSp>
          <p:nvCxnSpPr>
            <p:cNvPr id="5" name="Straight Connector 4"/>
            <p:cNvCxnSpPr/>
            <p:nvPr/>
          </p:nvCxnSpPr>
          <p:spPr>
            <a:xfrm>
              <a:off x="7472362" y="1679891"/>
              <a:ext cx="1246188" cy="11233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89825" y="1679891"/>
              <a:ext cx="1228725" cy="11233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3434" name="Picture 11" descr="vietnam-stock-trade-76630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498316"/>
            <a:ext cx="1989138" cy="9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Arrow 12"/>
          <p:cNvSpPr/>
          <p:nvPr/>
        </p:nvSpPr>
        <p:spPr>
          <a:xfrm>
            <a:off x="3390898" y="5663779"/>
            <a:ext cx="2324102" cy="569168"/>
          </a:xfrm>
          <a:prstGeom prst="rightArrow">
            <a:avLst/>
          </a:prstGeom>
          <a:ln/>
          <a:effectLst/>
        </p:spPr>
        <p:style>
          <a:lnRef idx="1">
            <a:schemeClr val="accent3"/>
          </a:lnRef>
          <a:fillRef idx="3">
            <a:schemeClr val="accent3"/>
          </a:fillRef>
          <a:effectRef idx="2">
            <a:schemeClr val="accent3"/>
          </a:effectRef>
          <a:fontRef idx="minor">
            <a:schemeClr val="lt1"/>
          </a:fontRef>
        </p:style>
        <p:txBody>
          <a:bodyPr/>
          <a:lstStyle/>
          <a:p>
            <a:pPr algn="ctr" eaLnBrk="0" hangingPunct="0">
              <a:spcBef>
                <a:spcPct val="20000"/>
              </a:spcBef>
              <a:defRPr/>
            </a:pPr>
            <a:r>
              <a:rPr lang="en-US" sz="1200" b="1" dirty="0">
                <a:solidFill>
                  <a:schemeClr val="tx1"/>
                </a:solidFill>
                <a:latin typeface="Arial" pitchFamily="34" charset="0"/>
                <a:cs typeface="Arial" pitchFamily="34" charset="0"/>
              </a:rPr>
              <a:t>STP</a:t>
            </a:r>
          </a:p>
        </p:txBody>
      </p:sp>
      <p:pic>
        <p:nvPicPr>
          <p:cNvPr id="103438" name="Picture 13" descr="comp.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22732" y="5519214"/>
            <a:ext cx="1580050" cy="85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9" name="TextBox 5"/>
          <p:cNvSpPr txBox="1">
            <a:spLocks noChangeArrowheads="1"/>
          </p:cNvSpPr>
          <p:nvPr/>
        </p:nvSpPr>
        <p:spPr bwMode="auto">
          <a:xfrm>
            <a:off x="1212850" y="6388100"/>
            <a:ext cx="16906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dirty="0" smtClean="0"/>
              <a:t>Trade Booked in System</a:t>
            </a:r>
            <a:endParaRPr lang="en-US" altLang="en-US" sz="800" dirty="0"/>
          </a:p>
        </p:txBody>
      </p:sp>
      <p:sp>
        <p:nvSpPr>
          <p:cNvPr id="103440" name="TextBox 14"/>
          <p:cNvSpPr txBox="1">
            <a:spLocks noChangeArrowheads="1"/>
          </p:cNvSpPr>
          <p:nvPr/>
        </p:nvSpPr>
        <p:spPr bwMode="auto">
          <a:xfrm>
            <a:off x="5974790" y="6365875"/>
            <a:ext cx="16906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dirty="0" smtClean="0"/>
              <a:t>Trade Confirmed</a:t>
            </a:r>
            <a:endParaRPr lang="en-US" altLang="en-US" sz="800" dirty="0"/>
          </a:p>
        </p:txBody>
      </p:sp>
    </p:spTree>
    <p:extLst>
      <p:ext uri="{BB962C8B-B14F-4D97-AF65-F5344CB8AC3E}">
        <p14:creationId xmlns:p14="http://schemas.microsoft.com/office/powerpoint/2010/main" val="21394383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Placeholder 1"/>
          <p:cNvSpPr>
            <a:spLocks noGrp="1"/>
          </p:cNvSpPr>
          <p:nvPr>
            <p:ph type="body" sz="quarter" idx="10"/>
          </p:nvPr>
        </p:nvSpPr>
        <p:spPr>
          <a:xfrm>
            <a:off x="228600" y="1233488"/>
            <a:ext cx="4739054" cy="2002081"/>
          </a:xfrm>
        </p:spPr>
        <p:txBody>
          <a:bodyPr/>
          <a:lstStyle/>
          <a:p>
            <a:pPr marL="0" indent="0">
              <a:buNone/>
            </a:pPr>
            <a:r>
              <a:rPr lang="en-US" altLang="en-US" sz="1400" b="1" dirty="0" smtClean="0"/>
              <a:t>The Dodd-Frank Act (fully known as the Dodd-Frank Wall Street Reform and Consumer Protection Act):</a:t>
            </a:r>
          </a:p>
          <a:p>
            <a:pPr marL="0" indent="0">
              <a:buNone/>
            </a:pPr>
            <a:r>
              <a:rPr lang="en-US" altLang="en-US" sz="1400" dirty="0" smtClean="0"/>
              <a:t>United States federal law that enforces financial regulatory processes that enforce transparency and accountability while implementing rules for consumer protection.</a:t>
            </a:r>
          </a:p>
        </p:txBody>
      </p:sp>
      <p:sp>
        <p:nvSpPr>
          <p:cNvPr id="104451" name="Title 2"/>
          <p:cNvSpPr>
            <a:spLocks noGrp="1"/>
          </p:cNvSpPr>
          <p:nvPr>
            <p:ph type="title"/>
          </p:nvPr>
        </p:nvSpPr>
        <p:spPr/>
        <p:txBody>
          <a:bodyPr/>
          <a:lstStyle/>
          <a:p>
            <a:r>
              <a:rPr lang="en-US" altLang="en-US" smtClean="0"/>
              <a:t>Regulatory Requirements</a:t>
            </a:r>
            <a:endParaRPr lang="en-US" altLang="en-US" dirty="0" smtClean="0"/>
          </a:p>
        </p:txBody>
      </p:sp>
      <p:pic>
        <p:nvPicPr>
          <p:cNvPr id="104452" name="Picture 2" descr="\\india.eclerx.com\ctrxdata\PDLF_R_DATA\akram.ahmed\Desktop\Geetika\Dodd-Frank-Info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38250"/>
            <a:ext cx="3733800" cy="2220912"/>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graphicFrame>
        <p:nvGraphicFramePr>
          <p:cNvPr id="4" name="Table 3"/>
          <p:cNvGraphicFramePr>
            <a:graphicFrameLocks noGrp="1"/>
          </p:cNvGraphicFramePr>
          <p:nvPr>
            <p:extLst>
              <p:ext uri="{D42A27DB-BD31-4B8C-83A1-F6EECF244321}">
                <p14:modId xmlns:p14="http://schemas.microsoft.com/office/powerpoint/2010/main" val="4182089090"/>
              </p:ext>
            </p:extLst>
          </p:nvPr>
        </p:nvGraphicFramePr>
        <p:xfrm>
          <a:off x="228600" y="4016375"/>
          <a:ext cx="8686800" cy="1598615"/>
        </p:xfrm>
        <a:graphic>
          <a:graphicData uri="http://schemas.openxmlformats.org/drawingml/2006/table">
            <a:tbl>
              <a:tblPr firstRow="1" firstCol="1" bandRow="1">
                <a:tableStyleId>{5C22544A-7EE6-4342-B048-85BDC9FD1C3A}</a:tableStyleId>
              </a:tblPr>
              <a:tblGrid>
                <a:gridCol w="1286437"/>
                <a:gridCol w="2260287"/>
                <a:gridCol w="3302484"/>
                <a:gridCol w="1837592"/>
              </a:tblGrid>
              <a:tr h="0">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Regulation</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Asset Class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Market Participants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Execution targets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0">
                <a:tc rowSpan="4">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Commodity Future Trading Commission</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CDS / IRS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Swap Dealers / Major Swap Participants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Trade Date + 2 Days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Commodity / Forex / Equity</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Swap Dealers / Major Swap Participants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Trade Date + 2 Days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CDS / IRS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a:solidFill>
                            <a:schemeClr val="tx1"/>
                          </a:solidFill>
                          <a:effectLst/>
                          <a:latin typeface="Arial" pitchFamily="34" charset="0"/>
                          <a:cs typeface="Arial" pitchFamily="34" charset="0"/>
                        </a:rPr>
                        <a:t>Others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Trade Date + 3 Days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Commodity / </a:t>
                      </a:r>
                      <a:r>
                        <a:rPr lang="en-US" sz="1400" dirty="0" err="1" smtClean="0">
                          <a:solidFill>
                            <a:schemeClr val="tx1"/>
                          </a:solidFill>
                          <a:effectLst/>
                          <a:latin typeface="Arial" pitchFamily="34" charset="0"/>
                          <a:cs typeface="Arial" pitchFamily="34" charset="0"/>
                        </a:rPr>
                        <a:t>Forex</a:t>
                      </a:r>
                      <a:r>
                        <a:rPr lang="en-US" sz="1400" dirty="0" smtClean="0">
                          <a:solidFill>
                            <a:schemeClr val="tx1"/>
                          </a:solidFill>
                          <a:effectLst/>
                          <a:latin typeface="Arial" pitchFamily="34" charset="0"/>
                          <a:cs typeface="Arial" pitchFamily="34" charset="0"/>
                        </a:rPr>
                        <a:t> / Equity</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a:solidFill>
                            <a:schemeClr val="tx1"/>
                          </a:solidFill>
                          <a:effectLst/>
                          <a:latin typeface="Arial" pitchFamily="34" charset="0"/>
                          <a:cs typeface="Arial" pitchFamily="34" charset="0"/>
                        </a:rPr>
                        <a:t>Others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Trade Date + 4 Days</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68654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Placeholder 2"/>
          <p:cNvSpPr>
            <a:spLocks noGrp="1"/>
          </p:cNvSpPr>
          <p:nvPr>
            <p:ph type="body" sz="quarter" idx="10"/>
          </p:nvPr>
        </p:nvSpPr>
        <p:spPr/>
        <p:txBody>
          <a:bodyPr/>
          <a:lstStyle/>
          <a:p>
            <a:pPr>
              <a:spcAft>
                <a:spcPts val="400"/>
              </a:spcAft>
            </a:pPr>
            <a:r>
              <a:rPr lang="en-US" altLang="en-US" sz="1400" dirty="0"/>
              <a:t>Financial assets include cash and cash equivalents</a:t>
            </a:r>
          </a:p>
          <a:p>
            <a:pPr>
              <a:spcAft>
                <a:spcPts val="400"/>
              </a:spcAft>
            </a:pPr>
            <a:r>
              <a:rPr lang="en-US" altLang="en-US" sz="1400" dirty="0"/>
              <a:t>Contractual right to receive cash </a:t>
            </a:r>
          </a:p>
          <a:p>
            <a:pPr>
              <a:spcAft>
                <a:spcPts val="400"/>
              </a:spcAft>
            </a:pPr>
            <a:r>
              <a:rPr lang="en-US" altLang="en-US" sz="1400" dirty="0"/>
              <a:t>Other financial assets from another entity, and securities issued by another </a:t>
            </a:r>
            <a:r>
              <a:rPr lang="en-US" altLang="en-US" sz="1400" dirty="0" smtClean="0"/>
              <a:t>entity</a:t>
            </a:r>
          </a:p>
          <a:p>
            <a:pPr marL="0" indent="0">
              <a:spcAft>
                <a:spcPts val="400"/>
              </a:spcAft>
              <a:buNone/>
            </a:pPr>
            <a:r>
              <a:rPr lang="en-US" altLang="en-US" sz="1400" b="1" dirty="0"/>
              <a:t>Examples of </a:t>
            </a:r>
            <a:r>
              <a:rPr lang="en-US" altLang="en-US" sz="1400" b="1" dirty="0" smtClean="0"/>
              <a:t>Financial Assets</a:t>
            </a:r>
            <a:endParaRPr lang="en-US" altLang="en-US" sz="1400" b="1" dirty="0"/>
          </a:p>
          <a:p>
            <a:pPr>
              <a:spcAft>
                <a:spcPts val="400"/>
              </a:spcAft>
            </a:pPr>
            <a:r>
              <a:rPr lang="en-US" altLang="en-US" sz="1400" b="1" dirty="0" smtClean="0"/>
              <a:t>Bonds:</a:t>
            </a:r>
          </a:p>
          <a:p>
            <a:pPr lvl="1">
              <a:spcAft>
                <a:spcPts val="400"/>
              </a:spcAft>
            </a:pPr>
            <a:r>
              <a:rPr lang="en-US" altLang="en-US" sz="1400" dirty="0" smtClean="0"/>
              <a:t>Debt investment where investor lends money to an entity (corporate or government)</a:t>
            </a:r>
          </a:p>
          <a:p>
            <a:pPr lvl="1">
              <a:spcAft>
                <a:spcPts val="400"/>
              </a:spcAft>
            </a:pPr>
            <a:r>
              <a:rPr lang="en-US" altLang="en-US" sz="1400" dirty="0" smtClean="0"/>
              <a:t>Investment for a defined period at a variable or fixed interest rate</a:t>
            </a:r>
          </a:p>
          <a:p>
            <a:pPr>
              <a:spcAft>
                <a:spcPts val="400"/>
              </a:spcAft>
            </a:pPr>
            <a:r>
              <a:rPr lang="en-US" altLang="en-US" sz="1400" b="1" dirty="0" smtClean="0"/>
              <a:t>Loans:</a:t>
            </a:r>
          </a:p>
          <a:p>
            <a:pPr lvl="1">
              <a:spcAft>
                <a:spcPts val="400"/>
              </a:spcAft>
            </a:pPr>
            <a:r>
              <a:rPr lang="en-US" altLang="en-US" sz="1400" dirty="0" smtClean="0"/>
              <a:t>Loan is a debt provided by one entity to another entity at an interest rate</a:t>
            </a:r>
          </a:p>
          <a:p>
            <a:pPr lvl="1">
              <a:spcAft>
                <a:spcPts val="400"/>
              </a:spcAft>
            </a:pPr>
            <a:r>
              <a:rPr lang="en-US" altLang="en-US" sz="1400" b="1" dirty="0" smtClean="0"/>
              <a:t>Types of Loans:</a:t>
            </a:r>
          </a:p>
          <a:p>
            <a:pPr lvl="2">
              <a:spcAft>
                <a:spcPts val="400"/>
              </a:spcAft>
            </a:pPr>
            <a:r>
              <a:rPr lang="en-US" altLang="en-US" sz="1400" dirty="0" smtClean="0"/>
              <a:t>Open-ended loans are loans that you can borrow over and over, </a:t>
            </a:r>
            <a:r>
              <a:rPr lang="en-US" altLang="en-US" sz="1400" dirty="0" err="1" smtClean="0"/>
              <a:t>eg</a:t>
            </a:r>
            <a:r>
              <a:rPr lang="en-US" altLang="en-US" sz="1400" dirty="0" smtClean="0"/>
              <a:t> credit cards</a:t>
            </a:r>
          </a:p>
          <a:p>
            <a:pPr lvl="2">
              <a:spcAft>
                <a:spcPts val="400"/>
              </a:spcAft>
            </a:pPr>
            <a:r>
              <a:rPr lang="en-US" altLang="en-US" sz="1400" dirty="0" smtClean="0"/>
              <a:t>Closed-ended loans cannot be borrowed once they’ve been repaid; </a:t>
            </a:r>
            <a:r>
              <a:rPr lang="en-US" altLang="en-US" sz="1400" dirty="0" err="1" smtClean="0"/>
              <a:t>eg</a:t>
            </a:r>
            <a:r>
              <a:rPr lang="en-US" altLang="en-US" sz="1400" dirty="0" smtClean="0"/>
              <a:t>. auto loans</a:t>
            </a:r>
          </a:p>
          <a:p>
            <a:pPr lvl="1">
              <a:spcAft>
                <a:spcPts val="400"/>
              </a:spcAft>
            </a:pPr>
            <a:r>
              <a:rPr lang="en-US" altLang="en-US" sz="1400" b="1" dirty="0" smtClean="0"/>
              <a:t>Secured and Unsecured Loans:</a:t>
            </a:r>
          </a:p>
          <a:p>
            <a:pPr lvl="2">
              <a:spcAft>
                <a:spcPts val="400"/>
              </a:spcAft>
            </a:pPr>
            <a:r>
              <a:rPr lang="en-US" altLang="en-US" sz="1400" dirty="0" smtClean="0"/>
              <a:t>Secured loans are loans that rely on an asset as collateral for the loan</a:t>
            </a:r>
          </a:p>
          <a:p>
            <a:pPr lvl="2">
              <a:spcAft>
                <a:spcPts val="400"/>
              </a:spcAft>
            </a:pPr>
            <a:r>
              <a:rPr lang="en-US" altLang="en-US" sz="1400" dirty="0" smtClean="0"/>
              <a:t>Unsecured loans don’t have asset for collateral; generally have higher interest rates</a:t>
            </a:r>
            <a:endParaRPr lang="en-US" altLang="en-US" sz="1400" dirty="0"/>
          </a:p>
        </p:txBody>
      </p:sp>
      <p:sp>
        <p:nvSpPr>
          <p:cNvPr id="59394" name="Title 1"/>
          <p:cNvSpPr>
            <a:spLocks noGrp="1"/>
          </p:cNvSpPr>
          <p:nvPr>
            <p:ph type="title"/>
          </p:nvPr>
        </p:nvSpPr>
        <p:spPr/>
        <p:txBody>
          <a:bodyPr/>
          <a:lstStyle/>
          <a:p>
            <a:r>
              <a:rPr lang="en-US" altLang="en-US" smtClean="0"/>
              <a:t>Financial Assets </a:t>
            </a:r>
            <a:endParaRPr lang="en-IN" altLang="en-US" smtClean="0"/>
          </a:p>
        </p:txBody>
      </p:sp>
      <p:pic>
        <p:nvPicPr>
          <p:cNvPr id="9" name="Picture 8"/>
          <p:cNvPicPr>
            <a:picLocks/>
          </p:cNvPicPr>
          <p:nvPr/>
        </p:nvPicPr>
        <p:blipFill>
          <a:blip r:embed="rId3" cstate="print">
            <a:extLst/>
          </a:blip>
          <a:stretch>
            <a:fillRect/>
          </a:stretch>
        </p:blipFill>
        <p:spPr>
          <a:xfrm>
            <a:off x="228600" y="5302377"/>
            <a:ext cx="1984248" cy="106984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12" name="Picture 11"/>
          <p:cNvPicPr>
            <a:picLocks/>
          </p:cNvPicPr>
          <p:nvPr/>
        </p:nvPicPr>
        <p:blipFill>
          <a:blip r:embed="rId4" cstate="print">
            <a:extLst/>
          </a:blip>
          <a:stretch>
            <a:fillRect/>
          </a:stretch>
        </p:blipFill>
        <p:spPr>
          <a:xfrm>
            <a:off x="3581400" y="5302377"/>
            <a:ext cx="1981200" cy="10668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pic>
        <p:nvPicPr>
          <p:cNvPr id="13" name="Picture 12"/>
          <p:cNvPicPr>
            <a:picLocks/>
          </p:cNvPicPr>
          <p:nvPr/>
        </p:nvPicPr>
        <p:blipFill>
          <a:blip r:embed="rId5">
            <a:extLst/>
          </a:blip>
          <a:stretch>
            <a:fillRect/>
          </a:stretch>
        </p:blipFill>
        <p:spPr>
          <a:xfrm>
            <a:off x="6931152" y="5299329"/>
            <a:ext cx="1984248" cy="106984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0" name="Flowchart: Merge 9">
            <a:hlinkClick r:id="rId6" action="ppaction://hlinksldjump"/>
          </p:cNvPr>
          <p:cNvSpPr/>
          <p:nvPr/>
        </p:nvSpPr>
        <p:spPr>
          <a:xfrm rot="5400000">
            <a:off x="8903162" y="6596857"/>
            <a:ext cx="284163" cy="209550"/>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Arial" pitchFamily="34" charset="0"/>
            </a:endParaRPr>
          </a:p>
        </p:txBody>
      </p:sp>
    </p:spTree>
    <p:extLst>
      <p:ext uri="{BB962C8B-B14F-4D97-AF65-F5344CB8AC3E}">
        <p14:creationId xmlns:p14="http://schemas.microsoft.com/office/powerpoint/2010/main" val="20016833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38250"/>
            <a:ext cx="3733800" cy="2160588"/>
          </a:xfrm>
          <a:prstGeom prst="rect">
            <a:avLst/>
          </a:prstGeom>
          <a:solidFill>
            <a:srgbClr val="314C67"/>
          </a:solidFill>
          <a:ln w="9525" cap="flat" cmpd="sng" algn="ctr">
            <a:solidFill>
              <a:srgbClr val="0081BE">
                <a:lumMod val="75000"/>
              </a:srgbClr>
            </a:solidFill>
            <a:prstDash val="solid"/>
          </a:ln>
          <a:effectLst>
            <a:innerShdw blurRad="190500" dist="114300" dir="5640000">
              <a:srgbClr val="000000">
                <a:alpha val="37000"/>
              </a:srgbClr>
            </a:innerShdw>
          </a:effectLst>
          <a:extLst/>
        </p:spPr>
      </p:pic>
      <p:sp>
        <p:nvSpPr>
          <p:cNvPr id="104450" name="Text Placeholder 1"/>
          <p:cNvSpPr>
            <a:spLocks noGrp="1"/>
          </p:cNvSpPr>
          <p:nvPr>
            <p:ph type="body" sz="quarter" idx="10"/>
          </p:nvPr>
        </p:nvSpPr>
        <p:spPr>
          <a:xfrm>
            <a:off x="228600" y="1233488"/>
            <a:ext cx="4739054" cy="2002081"/>
          </a:xfrm>
        </p:spPr>
        <p:txBody>
          <a:bodyPr/>
          <a:lstStyle/>
          <a:p>
            <a:pPr marL="0" indent="0">
              <a:buNone/>
            </a:pPr>
            <a:r>
              <a:rPr lang="en-US" altLang="en-US" sz="1400" b="1" dirty="0"/>
              <a:t>European Market Infrastructure Regulation (EMIR):</a:t>
            </a:r>
          </a:p>
          <a:p>
            <a:pPr marL="0" indent="0">
              <a:buNone/>
            </a:pPr>
            <a:r>
              <a:rPr lang="en-US" altLang="en-US" sz="1400" dirty="0"/>
              <a:t>It is a European Union regulation designed to increase the stability of the over-the-counter (OTC) derivative markets throughout the EU states</a:t>
            </a:r>
          </a:p>
          <a:p>
            <a:pPr marL="0" indent="0">
              <a:buNone/>
            </a:pPr>
            <a:r>
              <a:rPr lang="en-US" altLang="en-US" sz="1400" dirty="0"/>
              <a:t>Common rules for central counterparties (CCPs) and for trade repositories; measures to reduce counterparty credit risk and operational risk for bilaterally cleared OTC </a:t>
            </a:r>
            <a:r>
              <a:rPr lang="en-US" altLang="en-US" sz="1400" dirty="0" smtClean="0"/>
              <a:t>derivatives</a:t>
            </a:r>
            <a:endParaRPr lang="en-US" altLang="en-US" sz="1400" dirty="0"/>
          </a:p>
        </p:txBody>
      </p:sp>
      <p:sp>
        <p:nvSpPr>
          <p:cNvPr id="104451" name="Title 2"/>
          <p:cNvSpPr>
            <a:spLocks noGrp="1"/>
          </p:cNvSpPr>
          <p:nvPr>
            <p:ph type="title"/>
          </p:nvPr>
        </p:nvSpPr>
        <p:spPr/>
        <p:txBody>
          <a:bodyPr/>
          <a:lstStyle/>
          <a:p>
            <a:r>
              <a:rPr lang="en-US" altLang="en-US" smtClean="0"/>
              <a:t>Regulatory Requirements</a:t>
            </a:r>
            <a:endParaRPr lang="en-US" alt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626557294"/>
              </p:ext>
            </p:extLst>
          </p:nvPr>
        </p:nvGraphicFramePr>
        <p:xfrm>
          <a:off x="228600" y="4016375"/>
          <a:ext cx="8686800" cy="2055179"/>
        </p:xfrm>
        <a:graphic>
          <a:graphicData uri="http://schemas.openxmlformats.org/drawingml/2006/table">
            <a:tbl>
              <a:tblPr firstRow="1" firstCol="1" bandRow="1">
                <a:tableStyleId>{5C22544A-7EE6-4342-B048-85BDC9FD1C3A}</a:tableStyleId>
              </a:tblPr>
              <a:tblGrid>
                <a:gridCol w="1286437"/>
                <a:gridCol w="2260287"/>
                <a:gridCol w="3302484"/>
                <a:gridCol w="1837592"/>
              </a:tblGrid>
              <a:tr h="0">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Regulation</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Asset Class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Market Participants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800"/>
                        </a:spcAft>
                      </a:pPr>
                      <a:r>
                        <a:rPr lang="en-US" sz="1400" dirty="0">
                          <a:solidFill>
                            <a:schemeClr val="bg1"/>
                          </a:solidFill>
                          <a:effectLst/>
                          <a:latin typeface="Arial" pitchFamily="34" charset="0"/>
                          <a:cs typeface="Arial" pitchFamily="34" charset="0"/>
                        </a:rPr>
                        <a:t>Execution targets</a:t>
                      </a:r>
                      <a:endParaRPr lang="en-US" sz="1400" dirty="0">
                        <a:solidFill>
                          <a:schemeClr val="bg1"/>
                        </a:solidFill>
                        <a:effectLst/>
                        <a:latin typeface="Arial" pitchFamily="34" charset="0"/>
                        <a:ea typeface="Calibri"/>
                        <a:cs typeface="Arial"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0">
                <a:tc rowSpan="4">
                  <a:txBody>
                    <a:bodyPr/>
                    <a:lstStyle/>
                    <a:p>
                      <a:pPr marL="0" marR="0">
                        <a:lnSpc>
                          <a:spcPct val="107000"/>
                        </a:lnSpc>
                        <a:spcBef>
                          <a:spcPts val="0"/>
                        </a:spcBef>
                        <a:spcAft>
                          <a:spcPts val="800"/>
                        </a:spcAft>
                      </a:pPr>
                      <a:r>
                        <a:rPr lang="en-US" sz="1400" dirty="0" smtClean="0">
                          <a:solidFill>
                            <a:schemeClr val="tx1"/>
                          </a:solidFill>
                          <a:effectLst/>
                          <a:latin typeface="Arial" pitchFamily="34" charset="0"/>
                          <a:cs typeface="Arial" pitchFamily="34" charset="0"/>
                        </a:rPr>
                        <a:t>EMIR</a:t>
                      </a:r>
                      <a:endParaRPr lang="en-US" sz="1400" dirty="0">
                        <a:solidFill>
                          <a:schemeClr val="tx1"/>
                        </a:solidFill>
                        <a:effectLst/>
                        <a:latin typeface="Arial" pitchFamily="34" charset="0"/>
                        <a:ea typeface="Calibri"/>
                        <a:cs typeface="Arial" pitchFamily="34" charset="0"/>
                      </a:endParaRPr>
                    </a:p>
                  </a:txBody>
                  <a:tcPr marL="45720" marR="45720"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CDS / IRS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Financial Counterparties and Non Financial Counterparties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Trade Date+ 1 Day</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Commodity / Equity</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Financial Counterparties and Non Financial Counterparties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Trade Date + 1 Day</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CDS / IRS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a:solidFill>
                            <a:schemeClr val="tx1"/>
                          </a:solidFill>
                          <a:effectLst/>
                          <a:latin typeface="Arial" pitchFamily="34" charset="0"/>
                          <a:ea typeface="+mn-ea"/>
                          <a:cs typeface="Arial" pitchFamily="34" charset="0"/>
                        </a:rPr>
                        <a:t>Others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Trade Date + 2 Days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endParaRPr lang="en-US"/>
                    </a:p>
                  </a:txBody>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Commodity / Equity</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a:solidFill>
                            <a:schemeClr val="tx1"/>
                          </a:solidFill>
                          <a:effectLst/>
                          <a:latin typeface="Arial" pitchFamily="34" charset="0"/>
                          <a:ea typeface="+mn-ea"/>
                          <a:cs typeface="Arial" pitchFamily="34" charset="0"/>
                        </a:rPr>
                        <a:t>Others</a:t>
                      </a: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800"/>
                        </a:spcAft>
                      </a:pPr>
                      <a:r>
                        <a:rPr lang="en-US" sz="1400" kern="1200" dirty="0" smtClean="0">
                          <a:solidFill>
                            <a:schemeClr val="tx1"/>
                          </a:solidFill>
                          <a:effectLst/>
                          <a:latin typeface="Arial" pitchFamily="34" charset="0"/>
                          <a:ea typeface="+mn-ea"/>
                          <a:cs typeface="Arial" pitchFamily="34" charset="0"/>
                        </a:rPr>
                        <a:t>Trade Date + 2 Days</a:t>
                      </a:r>
                      <a:endParaRPr lang="en-US" sz="1400" kern="1200" dirty="0">
                        <a:solidFill>
                          <a:schemeClr val="tx1"/>
                        </a:solidFill>
                        <a:effectLst/>
                        <a:latin typeface="Arial" pitchFamily="34" charset="0"/>
                        <a:ea typeface="+mn-ea"/>
                        <a:cs typeface="Arial"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7474109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p:txBody>
          <a:bodyPr>
            <a:noAutofit/>
          </a:bodyPr>
          <a:lstStyle/>
          <a:p>
            <a:pPr marL="0" indent="0">
              <a:spcAft>
                <a:spcPts val="400"/>
              </a:spcAft>
              <a:buFont typeface="Wingdings" panose="05000000000000000000" pitchFamily="2" charset="2"/>
              <a:buNone/>
              <a:defRPr/>
            </a:pPr>
            <a:r>
              <a:rPr lang="en-US" sz="1400" b="1" dirty="0" smtClean="0">
                <a:solidFill>
                  <a:schemeClr val="accent2">
                    <a:lumMod val="10000"/>
                  </a:schemeClr>
                </a:solidFill>
              </a:rPr>
              <a:t>Process Background</a:t>
            </a:r>
          </a:p>
          <a:p>
            <a:pPr>
              <a:spcAft>
                <a:spcPts val="400"/>
              </a:spcAft>
              <a:defRPr/>
            </a:pPr>
            <a:r>
              <a:rPr lang="en-US" sz="1400" dirty="0" smtClean="0">
                <a:solidFill>
                  <a:schemeClr val="accent2">
                    <a:lumMod val="10000"/>
                  </a:schemeClr>
                </a:solidFill>
              </a:rPr>
              <a:t>Affirming key economic parameter with counterparty</a:t>
            </a:r>
          </a:p>
          <a:p>
            <a:pPr>
              <a:spcAft>
                <a:spcPts val="400"/>
              </a:spcAft>
              <a:defRPr/>
            </a:pPr>
            <a:r>
              <a:rPr lang="en-US" sz="1400" dirty="0" smtClean="0">
                <a:solidFill>
                  <a:schemeClr val="accent2">
                    <a:lumMod val="10000"/>
                  </a:schemeClr>
                </a:solidFill>
              </a:rPr>
              <a:t>Prepare the confirmation and dispatch to counterparty</a:t>
            </a:r>
          </a:p>
          <a:p>
            <a:pPr>
              <a:spcAft>
                <a:spcPts val="400"/>
              </a:spcAft>
              <a:defRPr/>
            </a:pPr>
            <a:r>
              <a:rPr lang="en-US" sz="1400" dirty="0" smtClean="0">
                <a:solidFill>
                  <a:schemeClr val="accent2">
                    <a:lumMod val="10000"/>
                  </a:schemeClr>
                </a:solidFill>
              </a:rPr>
              <a:t>Reconciliation of confirmed with System </a:t>
            </a:r>
          </a:p>
          <a:p>
            <a:pPr>
              <a:spcAft>
                <a:spcPts val="400"/>
              </a:spcAft>
              <a:defRPr/>
            </a:pPr>
            <a:r>
              <a:rPr lang="en-US" sz="1400" dirty="0" smtClean="0">
                <a:solidFill>
                  <a:schemeClr val="accent2">
                    <a:lumMod val="10000"/>
                  </a:schemeClr>
                </a:solidFill>
              </a:rPr>
              <a:t>Liaising with internal teams and getting it executed</a:t>
            </a:r>
          </a:p>
          <a:p>
            <a:pPr marL="0" indent="0">
              <a:spcAft>
                <a:spcPts val="400"/>
              </a:spcAft>
              <a:buFont typeface="Wingdings" panose="05000000000000000000" pitchFamily="2" charset="2"/>
              <a:buNone/>
              <a:defRPr/>
            </a:pPr>
            <a:r>
              <a:rPr lang="en-US" sz="1400" b="1" dirty="0" smtClean="0">
                <a:solidFill>
                  <a:schemeClr val="accent2">
                    <a:lumMod val="10000"/>
                  </a:schemeClr>
                </a:solidFill>
              </a:rPr>
              <a:t>Error Description</a:t>
            </a:r>
          </a:p>
          <a:p>
            <a:pPr>
              <a:spcAft>
                <a:spcPts val="400"/>
              </a:spcAft>
              <a:defRPr/>
            </a:pPr>
            <a:r>
              <a:rPr lang="en-US" sz="1400" dirty="0" smtClean="0">
                <a:solidFill>
                  <a:schemeClr val="accent2">
                    <a:lumMod val="10000"/>
                  </a:schemeClr>
                </a:solidFill>
              </a:rPr>
              <a:t>Mail sent to incorrect counterparty</a:t>
            </a:r>
          </a:p>
          <a:p>
            <a:pPr>
              <a:spcAft>
                <a:spcPts val="400"/>
              </a:spcAft>
              <a:defRPr/>
            </a:pPr>
            <a:r>
              <a:rPr lang="en-US" sz="1400" dirty="0" smtClean="0">
                <a:solidFill>
                  <a:schemeClr val="accent2">
                    <a:lumMod val="10000"/>
                  </a:schemeClr>
                </a:solidFill>
              </a:rPr>
              <a:t>Incorrect parameters</a:t>
            </a:r>
          </a:p>
          <a:p>
            <a:pPr>
              <a:spcAft>
                <a:spcPts val="400"/>
              </a:spcAft>
              <a:defRPr/>
            </a:pPr>
            <a:r>
              <a:rPr lang="en-US" sz="1400" dirty="0" smtClean="0">
                <a:solidFill>
                  <a:schemeClr val="accent2">
                    <a:lumMod val="10000"/>
                  </a:schemeClr>
                </a:solidFill>
              </a:rPr>
              <a:t>Incorrect trade details / incorrect dispatch</a:t>
            </a:r>
          </a:p>
          <a:p>
            <a:pPr>
              <a:spcBef>
                <a:spcPts val="0"/>
              </a:spcBef>
              <a:spcAft>
                <a:spcPts val="400"/>
              </a:spcAft>
              <a:defRPr/>
            </a:pPr>
            <a:r>
              <a:rPr lang="en-US" sz="1400" dirty="0" smtClean="0">
                <a:solidFill>
                  <a:schemeClr val="accent2">
                    <a:lumMod val="10000"/>
                  </a:schemeClr>
                </a:solidFill>
              </a:rPr>
              <a:t>Missed / highlighted breaks</a:t>
            </a:r>
          </a:p>
          <a:p>
            <a:pPr marL="0" indent="0">
              <a:spcAft>
                <a:spcPts val="400"/>
              </a:spcAft>
              <a:buFont typeface="Wingdings" panose="05000000000000000000" pitchFamily="2" charset="2"/>
              <a:buNone/>
              <a:defRPr/>
            </a:pPr>
            <a:r>
              <a:rPr lang="en-US" sz="1400" b="1" dirty="0" smtClean="0">
                <a:solidFill>
                  <a:schemeClr val="accent2">
                    <a:lumMod val="10000"/>
                  </a:schemeClr>
                </a:solidFill>
              </a:rPr>
              <a:t>Reason for Error</a:t>
            </a:r>
          </a:p>
          <a:p>
            <a:pPr>
              <a:spcAft>
                <a:spcPts val="400"/>
              </a:spcAft>
              <a:defRPr/>
            </a:pPr>
            <a:r>
              <a:rPr lang="en-US" sz="1400" dirty="0" smtClean="0">
                <a:solidFill>
                  <a:schemeClr val="accent2">
                    <a:lumMod val="10000"/>
                  </a:schemeClr>
                </a:solidFill>
              </a:rPr>
              <a:t>Manual error, System error </a:t>
            </a:r>
          </a:p>
          <a:p>
            <a:pPr marL="0" indent="0">
              <a:spcAft>
                <a:spcPts val="400"/>
              </a:spcAft>
              <a:buFont typeface="Wingdings" panose="05000000000000000000" pitchFamily="2" charset="2"/>
              <a:buNone/>
              <a:defRPr/>
            </a:pPr>
            <a:r>
              <a:rPr lang="en-US" sz="1400" b="1" dirty="0" smtClean="0">
                <a:solidFill>
                  <a:schemeClr val="accent2">
                    <a:lumMod val="10000"/>
                  </a:schemeClr>
                </a:solidFill>
              </a:rPr>
              <a:t>Outcome</a:t>
            </a:r>
          </a:p>
          <a:p>
            <a:pPr>
              <a:spcAft>
                <a:spcPts val="400"/>
              </a:spcAft>
              <a:defRPr/>
            </a:pPr>
            <a:r>
              <a:rPr lang="en-US" sz="1400" dirty="0" smtClean="0">
                <a:solidFill>
                  <a:schemeClr val="accent2">
                    <a:lumMod val="10000"/>
                  </a:schemeClr>
                </a:solidFill>
              </a:rPr>
              <a:t>Trade confirmation dispatched to counterparty with incorrect details</a:t>
            </a:r>
          </a:p>
          <a:p>
            <a:pPr>
              <a:spcAft>
                <a:spcPts val="400"/>
              </a:spcAft>
              <a:defRPr/>
            </a:pPr>
            <a:r>
              <a:rPr lang="en-US" sz="1400" dirty="0" smtClean="0">
                <a:solidFill>
                  <a:schemeClr val="accent2">
                    <a:lumMod val="10000"/>
                  </a:schemeClr>
                </a:solidFill>
              </a:rPr>
              <a:t>Delayed execution due to iterations in trade document</a:t>
            </a:r>
          </a:p>
          <a:p>
            <a:pPr marL="0" indent="0">
              <a:spcAft>
                <a:spcPts val="400"/>
              </a:spcAft>
              <a:buFont typeface="Wingdings" panose="05000000000000000000" pitchFamily="2" charset="2"/>
              <a:buNone/>
              <a:defRPr/>
            </a:pPr>
            <a:r>
              <a:rPr lang="en-US" sz="1400" b="1" dirty="0" smtClean="0">
                <a:solidFill>
                  <a:schemeClr val="accent2">
                    <a:lumMod val="10000"/>
                  </a:schemeClr>
                </a:solidFill>
              </a:rPr>
              <a:t>Impact</a:t>
            </a:r>
          </a:p>
          <a:p>
            <a:pPr>
              <a:spcAft>
                <a:spcPts val="400"/>
              </a:spcAft>
              <a:defRPr/>
            </a:pPr>
            <a:r>
              <a:rPr lang="en-US" sz="1400" dirty="0" smtClean="0">
                <a:solidFill>
                  <a:schemeClr val="accent2">
                    <a:lumMod val="10000"/>
                  </a:schemeClr>
                </a:solidFill>
              </a:rPr>
              <a:t>Incorrect cash flow amount calculation based on the incorrect notional amount</a:t>
            </a:r>
          </a:p>
          <a:p>
            <a:pPr>
              <a:spcAft>
                <a:spcPts val="400"/>
              </a:spcAft>
              <a:defRPr/>
            </a:pPr>
            <a:r>
              <a:rPr lang="en-US" sz="1400" dirty="0" smtClean="0">
                <a:solidFill>
                  <a:schemeClr val="accent2">
                    <a:lumMod val="10000"/>
                  </a:schemeClr>
                </a:solidFill>
              </a:rPr>
              <a:t>Risk of incorrect payments being done leading to P/L impact</a:t>
            </a:r>
          </a:p>
          <a:p>
            <a:pPr>
              <a:spcAft>
                <a:spcPts val="400"/>
              </a:spcAft>
              <a:defRPr/>
            </a:pPr>
            <a:r>
              <a:rPr lang="en-US" sz="1400" dirty="0" smtClean="0">
                <a:solidFill>
                  <a:schemeClr val="accent2">
                    <a:lumMod val="10000"/>
                  </a:schemeClr>
                </a:solidFill>
              </a:rPr>
              <a:t>Reputational loss &amp; Regulatory impact</a:t>
            </a:r>
          </a:p>
        </p:txBody>
      </p:sp>
      <p:sp>
        <p:nvSpPr>
          <p:cNvPr id="184324"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z="2400" b="1" smtClean="0">
                <a:latin typeface="Georgia" panose="02040502050405020303" pitchFamily="18" charset="0"/>
                <a:cs typeface="Times New Roman" panose="02020603050405020304" pitchFamily="18" charset="0"/>
              </a:rPr>
              <a:t>Risk – Confirmations</a:t>
            </a:r>
            <a:endParaRPr lang="en-US" altLang="en-US" sz="2400" b="1" smtClean="0">
              <a:latin typeface="Georgia" panose="02040502050405020303" pitchFamily="18" charset="0"/>
            </a:endParaRPr>
          </a:p>
        </p:txBody>
      </p:sp>
      <p:pic>
        <p:nvPicPr>
          <p:cNvPr id="184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277" y="2514600"/>
            <a:ext cx="2057400" cy="135096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843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887" y="4387850"/>
            <a:ext cx="1687513" cy="198437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6" name="Flowchart: Merge 5">
            <a:hlinkClick r:id="rId5" action="ppaction://hlinksldjump"/>
          </p:cNvPr>
          <p:cNvSpPr/>
          <p:nvPr/>
        </p:nvSpPr>
        <p:spPr>
          <a:xfrm rot="5400000">
            <a:off x="8890000" y="6591300"/>
            <a:ext cx="284163" cy="207963"/>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lt1"/>
                </a:solidFill>
                <a:latin typeface="Arial" pitchFamily="34" charset="0"/>
              </a:rPr>
              <a:t>`</a:t>
            </a:r>
          </a:p>
        </p:txBody>
      </p:sp>
      <p:pic>
        <p:nvPicPr>
          <p:cNvPr id="184327" name="Picture 3" descr="C:\Users\sachin.makad\Pictures\questions 2.jp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21052" y="1243256"/>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016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Placeholder 2"/>
          <p:cNvSpPr>
            <a:spLocks noGrp="1"/>
          </p:cNvSpPr>
          <p:nvPr>
            <p:ph type="body" sz="quarter" idx="10"/>
          </p:nvPr>
        </p:nvSpPr>
        <p:spPr/>
        <p:txBody>
          <a:bodyPr/>
          <a:lstStyle/>
          <a:p>
            <a:r>
              <a:rPr lang="en-US" altLang="en-US" sz="1400" b="1" dirty="0" smtClean="0"/>
              <a:t>Trade Settlement </a:t>
            </a:r>
            <a:r>
              <a:rPr lang="en-US" altLang="en-US" sz="1400" dirty="0" smtClean="0"/>
              <a:t>is the act of exchanging securities and cash between buyer and seller</a:t>
            </a:r>
          </a:p>
          <a:p>
            <a:r>
              <a:rPr lang="en-US" altLang="en-US" sz="1400" dirty="0" smtClean="0"/>
              <a:t>Trade settlement typically occurs at the STO’s (Stock Trading Organization) custodians in various financial centers</a:t>
            </a:r>
          </a:p>
          <a:p>
            <a:r>
              <a:rPr lang="en-US" altLang="en-US" sz="1400" dirty="0" smtClean="0"/>
              <a:t>Process of Trade Settlements:</a:t>
            </a:r>
          </a:p>
          <a:p>
            <a:pPr lvl="1"/>
            <a:r>
              <a:rPr lang="en-US" altLang="en-US" sz="1400" dirty="0" smtClean="0"/>
              <a:t>Trade indicates </a:t>
            </a:r>
            <a:r>
              <a:rPr lang="en-US" altLang="en-US" sz="1400" b="1" dirty="0" smtClean="0"/>
              <a:t>Agreement</a:t>
            </a:r>
          </a:p>
          <a:p>
            <a:pPr lvl="1"/>
            <a:r>
              <a:rPr lang="en-US" altLang="en-US" sz="1400" dirty="0" smtClean="0"/>
              <a:t>Settlement indicates </a:t>
            </a:r>
            <a:r>
              <a:rPr lang="en-US" altLang="en-US" sz="1400" b="1" dirty="0" smtClean="0"/>
              <a:t>delivery</a:t>
            </a:r>
          </a:p>
          <a:p>
            <a:pPr lvl="1"/>
            <a:r>
              <a:rPr lang="en-US" altLang="en-US" sz="1400" dirty="0" smtClean="0"/>
              <a:t>Custodians receives instructions from the STO and messages from the counterparty’s custodian</a:t>
            </a:r>
          </a:p>
          <a:p>
            <a:pPr lvl="1"/>
            <a:r>
              <a:rPr lang="en-US" altLang="en-US" sz="1400" dirty="0" smtClean="0"/>
              <a:t>Custodian proceeds with settlement process once all instruction parameters match and agree </a:t>
            </a:r>
            <a:endParaRPr lang="en-US" altLang="en-US" sz="1400" dirty="0"/>
          </a:p>
        </p:txBody>
      </p:sp>
      <p:sp>
        <p:nvSpPr>
          <p:cNvPr id="186371" name="Title 1"/>
          <p:cNvSpPr>
            <a:spLocks noGrp="1"/>
          </p:cNvSpPr>
          <p:nvPr>
            <p:ph type="title"/>
          </p:nvPr>
        </p:nvSpPr>
        <p:spPr/>
        <p:txBody>
          <a:bodyPr/>
          <a:lstStyle/>
          <a:p>
            <a:r>
              <a:rPr lang="en-US" altLang="en-US" smtClean="0"/>
              <a:t>Trade Settlements – Key Concepts</a:t>
            </a:r>
          </a:p>
        </p:txBody>
      </p:sp>
      <p:pic>
        <p:nvPicPr>
          <p:cNvPr id="1863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704" y="4408610"/>
            <a:ext cx="3588592" cy="196361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5537616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Left-Right Arrow 42"/>
          <p:cNvSpPr/>
          <p:nvPr/>
        </p:nvSpPr>
        <p:spPr>
          <a:xfrm>
            <a:off x="3278994" y="2272336"/>
            <a:ext cx="2604326" cy="228600"/>
          </a:xfrm>
          <a:prstGeom prst="leftRight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sz="1000">
              <a:solidFill>
                <a:srgbClr val="FFFFFF"/>
              </a:solidFill>
              <a:latin typeface="Arial" pitchFamily="34" charset="0"/>
              <a:cs typeface="Arial" pitchFamily="34" charset="0"/>
            </a:endParaRPr>
          </a:p>
        </p:txBody>
      </p:sp>
      <p:sp>
        <p:nvSpPr>
          <p:cNvPr id="4" name="Rounded Rectangle 3"/>
          <p:cNvSpPr/>
          <p:nvPr/>
        </p:nvSpPr>
        <p:spPr>
          <a:xfrm>
            <a:off x="228600" y="1603375"/>
            <a:ext cx="1169988" cy="1673225"/>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anose="020B0604020202020204" pitchFamily="34" charset="0"/>
                <a:cs typeface="Arial" panose="020B0604020202020204" pitchFamily="34" charset="0"/>
              </a:rPr>
              <a:t>Investment Bank A</a:t>
            </a:r>
          </a:p>
          <a:p>
            <a:pPr algn="ctr" eaLnBrk="1" hangingPunct="1">
              <a:defRPr/>
            </a:pPr>
            <a:r>
              <a:rPr lang="en-US" sz="1000" dirty="0">
                <a:solidFill>
                  <a:prstClr val="black"/>
                </a:solidFill>
                <a:latin typeface="Arial" panose="020B0604020202020204" pitchFamily="34" charset="0"/>
                <a:cs typeface="Arial" panose="020B0604020202020204" pitchFamily="34" charset="0"/>
              </a:rPr>
              <a:t>(Seller)</a:t>
            </a:r>
          </a:p>
        </p:txBody>
      </p:sp>
      <p:sp>
        <p:nvSpPr>
          <p:cNvPr id="7" name="Rounded Rectangle 6"/>
          <p:cNvSpPr/>
          <p:nvPr/>
        </p:nvSpPr>
        <p:spPr>
          <a:xfrm>
            <a:off x="7731125" y="1600200"/>
            <a:ext cx="1184275" cy="1673225"/>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anose="020B0604020202020204" pitchFamily="34" charset="0"/>
                <a:cs typeface="Arial" panose="020B0604020202020204" pitchFamily="34" charset="0"/>
              </a:rPr>
              <a:t>Investment Bank B</a:t>
            </a:r>
          </a:p>
          <a:p>
            <a:pPr algn="ctr" eaLnBrk="1" hangingPunct="1">
              <a:defRPr/>
            </a:pPr>
            <a:r>
              <a:rPr lang="en-US" sz="1000" dirty="0">
                <a:solidFill>
                  <a:prstClr val="black"/>
                </a:solidFill>
                <a:latin typeface="Arial" panose="020B0604020202020204" pitchFamily="34" charset="0"/>
                <a:cs typeface="Arial" panose="020B0604020202020204" pitchFamily="34" charset="0"/>
              </a:rPr>
              <a:t>(Buyer)</a:t>
            </a:r>
          </a:p>
        </p:txBody>
      </p:sp>
      <p:sp>
        <p:nvSpPr>
          <p:cNvPr id="8" name="Rounded Rectangle 7"/>
          <p:cNvSpPr/>
          <p:nvPr/>
        </p:nvSpPr>
        <p:spPr>
          <a:xfrm>
            <a:off x="1766888" y="1295400"/>
            <a:ext cx="1338262" cy="533400"/>
          </a:xfrm>
          <a:prstGeom prst="roundRect">
            <a:avLst/>
          </a:prstGeom>
          <a:solidFill>
            <a:schemeClr val="accent4"/>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r>
              <a:rPr lang="en-US" sz="1000" dirty="0">
                <a:solidFill>
                  <a:srgbClr val="FFFFFF"/>
                </a:solidFill>
                <a:latin typeface="Arial" pitchFamily="34" charset="0"/>
                <a:cs typeface="Arial" panose="020B0604020202020204" pitchFamily="34" charset="0"/>
                <a:hlinkClick r:id="rId2" action="ppaction://hlinksldjump"/>
              </a:rPr>
              <a:t>Settlement Instructions</a:t>
            </a:r>
            <a:endParaRPr lang="en-US" sz="1000" dirty="0">
              <a:solidFill>
                <a:srgbClr val="FFFFFF"/>
              </a:solidFill>
              <a:latin typeface="Arial" panose="020B0604020202020204" pitchFamily="34" charset="0"/>
              <a:cs typeface="Arial" panose="020B0604020202020204" pitchFamily="34" charset="0"/>
            </a:endParaRPr>
          </a:p>
        </p:txBody>
      </p:sp>
      <p:sp>
        <p:nvSpPr>
          <p:cNvPr id="9" name="Rounded Rectangle 8">
            <a:hlinkClick r:id="rId3" action="ppaction://hlinksldjump"/>
          </p:cNvPr>
          <p:cNvSpPr/>
          <p:nvPr/>
        </p:nvSpPr>
        <p:spPr>
          <a:xfrm>
            <a:off x="1878013" y="2057400"/>
            <a:ext cx="1143000" cy="609600"/>
          </a:xfrm>
          <a:prstGeom prst="roundRect">
            <a:avLst/>
          </a:prstGeom>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anose="020B0604020202020204" pitchFamily="34" charset="0"/>
                <a:cs typeface="Arial" panose="020B0604020202020204" pitchFamily="34" charset="0"/>
                <a:hlinkClick r:id="rId3" action="ppaction://hlinksldjump"/>
              </a:rPr>
              <a:t>Seller</a:t>
            </a:r>
          </a:p>
          <a:p>
            <a:pPr algn="ctr" eaLnBrk="1" hangingPunct="1">
              <a:defRPr/>
            </a:pPr>
            <a:r>
              <a:rPr lang="en-US" sz="1000" dirty="0">
                <a:solidFill>
                  <a:prstClr val="black"/>
                </a:solidFill>
                <a:latin typeface="Arial" panose="020B0604020202020204" pitchFamily="34" charset="0"/>
                <a:cs typeface="Arial" panose="020B0604020202020204" pitchFamily="34" charset="0"/>
                <a:hlinkClick r:id="rId3" action="ppaction://hlinksldjump"/>
              </a:rPr>
              <a:t>Custodian</a:t>
            </a:r>
            <a:endParaRPr lang="en-US" sz="1000" dirty="0">
              <a:solidFill>
                <a:prstClr val="black"/>
              </a:solidFill>
              <a:latin typeface="Arial" panose="020B0604020202020204" pitchFamily="34" charset="0"/>
              <a:cs typeface="Arial" panose="020B0604020202020204" pitchFamily="34" charset="0"/>
            </a:endParaRPr>
          </a:p>
        </p:txBody>
      </p:sp>
      <p:sp>
        <p:nvSpPr>
          <p:cNvPr id="10" name="Rounded Rectangle 9"/>
          <p:cNvSpPr/>
          <p:nvPr/>
        </p:nvSpPr>
        <p:spPr>
          <a:xfrm>
            <a:off x="5970588" y="1295400"/>
            <a:ext cx="1339850" cy="533400"/>
          </a:xfrm>
          <a:prstGeom prst="roundRect">
            <a:avLst/>
          </a:prstGeom>
          <a:solidFill>
            <a:schemeClr val="accent4"/>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r>
              <a:rPr lang="en-US" sz="1000" dirty="0">
                <a:solidFill>
                  <a:srgbClr val="FFFFFF"/>
                </a:solidFill>
                <a:latin typeface="Arial" pitchFamily="34" charset="0"/>
                <a:cs typeface="Arial" panose="020B0604020202020204" pitchFamily="34" charset="0"/>
                <a:hlinkClick r:id="rId2" action="ppaction://hlinksldjump"/>
              </a:rPr>
              <a:t>Settlement Instructions</a:t>
            </a:r>
            <a:endParaRPr lang="en-US" sz="1000" dirty="0">
              <a:solidFill>
                <a:srgbClr val="FFFFFF"/>
              </a:solidFill>
              <a:latin typeface="Arial" panose="020B0604020202020204" pitchFamily="34" charset="0"/>
              <a:cs typeface="Arial" panose="020B0604020202020204" pitchFamily="34" charset="0"/>
            </a:endParaRPr>
          </a:p>
        </p:txBody>
      </p:sp>
      <p:sp>
        <p:nvSpPr>
          <p:cNvPr id="13" name="Rounded Rectangle 12"/>
          <p:cNvSpPr/>
          <p:nvPr/>
        </p:nvSpPr>
        <p:spPr>
          <a:xfrm>
            <a:off x="1785938" y="2936875"/>
            <a:ext cx="1338262" cy="644525"/>
          </a:xfrm>
          <a:prstGeom prst="roundRect">
            <a:avLst/>
          </a:prstGeom>
          <a:solidFill>
            <a:schemeClr val="accent4"/>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r>
              <a:rPr lang="en-US" sz="1000" dirty="0">
                <a:solidFill>
                  <a:srgbClr val="000000"/>
                </a:solidFill>
                <a:latin typeface="Arial" pitchFamily="34" charset="0"/>
                <a:cs typeface="Arial" panose="020B0604020202020204" pitchFamily="34" charset="0"/>
              </a:rPr>
              <a:t>Status</a:t>
            </a:r>
            <a:r>
              <a:rPr lang="en-US" sz="1000" dirty="0">
                <a:solidFill>
                  <a:srgbClr val="000000"/>
                </a:solidFill>
                <a:latin typeface="Arial" panose="020B0604020202020204" pitchFamily="34" charset="0"/>
                <a:cs typeface="Arial" panose="020B0604020202020204" pitchFamily="34" charset="0"/>
                <a:hlinkClick r:id="rId4" action="ppaction://hlinksldjump"/>
              </a:rPr>
              <a:t> </a:t>
            </a:r>
            <a:r>
              <a:rPr lang="en-US" sz="1000" dirty="0">
                <a:solidFill>
                  <a:prstClr val="black"/>
                </a:solidFill>
                <a:latin typeface="Arial" panose="020B0604020202020204" pitchFamily="34" charset="0"/>
                <a:cs typeface="Arial" panose="020B0604020202020204" pitchFamily="34" charset="0"/>
              </a:rPr>
              <a:t>Matched and Unmatched</a:t>
            </a:r>
          </a:p>
        </p:txBody>
      </p:sp>
      <p:sp>
        <p:nvSpPr>
          <p:cNvPr id="14" name="Rounded Rectangle 13"/>
          <p:cNvSpPr/>
          <p:nvPr/>
        </p:nvSpPr>
        <p:spPr>
          <a:xfrm>
            <a:off x="5984875" y="2936875"/>
            <a:ext cx="1338263" cy="644525"/>
          </a:xfrm>
          <a:prstGeom prst="roundRect">
            <a:avLst/>
          </a:prstGeom>
          <a:solidFill>
            <a:schemeClr val="accent4"/>
          </a:solidFill>
          <a:ln>
            <a:noFill/>
          </a:ln>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r>
              <a:rPr lang="en-US" sz="1000" dirty="0">
                <a:solidFill>
                  <a:srgbClr val="000000"/>
                </a:solidFill>
                <a:latin typeface="Arial" pitchFamily="34" charset="0"/>
                <a:cs typeface="Arial" panose="020B0604020202020204" pitchFamily="34" charset="0"/>
              </a:rPr>
              <a:t>Status</a:t>
            </a:r>
            <a:r>
              <a:rPr lang="en-US" sz="1000" dirty="0">
                <a:solidFill>
                  <a:srgbClr val="FFFFFF"/>
                </a:solidFill>
                <a:latin typeface="Arial" panose="020B0604020202020204" pitchFamily="34" charset="0"/>
                <a:cs typeface="Arial" panose="020B0604020202020204" pitchFamily="34" charset="0"/>
                <a:hlinkClick r:id="rId4" action="ppaction://hlinksldjump"/>
              </a:rPr>
              <a:t> </a:t>
            </a:r>
            <a:r>
              <a:rPr lang="en-US" sz="1000" dirty="0">
                <a:solidFill>
                  <a:prstClr val="black"/>
                </a:solidFill>
                <a:latin typeface="Arial" panose="020B0604020202020204" pitchFamily="34" charset="0"/>
                <a:cs typeface="Arial" panose="020B0604020202020204" pitchFamily="34" charset="0"/>
              </a:rPr>
              <a:t>Matched and Unmatched</a:t>
            </a:r>
          </a:p>
        </p:txBody>
      </p:sp>
      <p:sp>
        <p:nvSpPr>
          <p:cNvPr id="15" name="Rounded Rectangle 14">
            <a:hlinkClick r:id="rId5" action="ppaction://hlinksldjump"/>
          </p:cNvPr>
          <p:cNvSpPr/>
          <p:nvPr/>
        </p:nvSpPr>
        <p:spPr>
          <a:xfrm>
            <a:off x="6096000" y="2051050"/>
            <a:ext cx="1143000" cy="609600"/>
          </a:xfrm>
          <a:prstGeom prst="roundRect">
            <a:avLst/>
          </a:prstGeom>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rPr>
              <a:t>Buyer</a:t>
            </a:r>
          </a:p>
          <a:p>
            <a:pPr algn="ctr" eaLnBrk="1" hangingPunct="1">
              <a:defRPr/>
            </a:pPr>
            <a:r>
              <a:rPr lang="en-US" sz="1000" dirty="0">
                <a:solidFill>
                  <a:prstClr val="black"/>
                </a:solidFill>
                <a:latin typeface="Arial" panose="020B0604020202020204" pitchFamily="34" charset="0"/>
                <a:cs typeface="Arial" panose="020B0604020202020204" pitchFamily="34" charset="0"/>
                <a:hlinkClick r:id="rId3" action="ppaction://hlinksldjump"/>
              </a:rPr>
              <a:t>Custodian</a:t>
            </a:r>
            <a:endParaRPr lang="en-US" sz="1000" dirty="0">
              <a:solidFill>
                <a:prstClr val="black"/>
              </a:solidFill>
              <a:latin typeface="Arial" panose="020B0604020202020204" pitchFamily="34" charset="0"/>
              <a:cs typeface="Arial" panose="020B0604020202020204" pitchFamily="34" charset="0"/>
            </a:endParaRPr>
          </a:p>
        </p:txBody>
      </p:sp>
      <p:sp>
        <p:nvSpPr>
          <p:cNvPr id="16" name="Rounded Rectangle 15"/>
          <p:cNvSpPr/>
          <p:nvPr/>
        </p:nvSpPr>
        <p:spPr>
          <a:xfrm>
            <a:off x="228600" y="3754438"/>
            <a:ext cx="1230313" cy="533400"/>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hlinkClick r:id="rId6" action="ppaction://hlinksldjump"/>
              </a:rPr>
              <a:t>Post Settlements</a:t>
            </a:r>
            <a:endParaRPr lang="en-US" sz="1000" dirty="0">
              <a:solidFill>
                <a:prstClr val="black"/>
              </a:solidFill>
              <a:latin typeface="Arial" panose="020B0604020202020204" pitchFamily="34" charset="0"/>
              <a:cs typeface="Arial" panose="020B0604020202020204" pitchFamily="34" charset="0"/>
            </a:endParaRPr>
          </a:p>
        </p:txBody>
      </p:sp>
      <p:sp>
        <p:nvSpPr>
          <p:cNvPr id="17" name="Rounded Rectangle 16"/>
          <p:cNvSpPr/>
          <p:nvPr/>
        </p:nvSpPr>
        <p:spPr>
          <a:xfrm>
            <a:off x="228600" y="4800600"/>
            <a:ext cx="1230313" cy="484188"/>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hlinkClick r:id="rId7" action="ppaction://hlinksldjump"/>
              </a:rPr>
              <a:t>Nostro Recon</a:t>
            </a:r>
            <a:endParaRPr lang="en-US" sz="1000" dirty="0">
              <a:solidFill>
                <a:prstClr val="black"/>
              </a:solidFill>
              <a:latin typeface="Arial" panose="020B0604020202020204" pitchFamily="34" charset="0"/>
              <a:cs typeface="Arial" panose="020B0604020202020204" pitchFamily="34" charset="0"/>
            </a:endParaRPr>
          </a:p>
        </p:txBody>
      </p:sp>
      <p:sp>
        <p:nvSpPr>
          <p:cNvPr id="18" name="Rounded Rectangle 17"/>
          <p:cNvSpPr/>
          <p:nvPr/>
        </p:nvSpPr>
        <p:spPr>
          <a:xfrm>
            <a:off x="7670801" y="3775075"/>
            <a:ext cx="1244600" cy="533400"/>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hlinkClick r:id="rId6" action="ppaction://hlinksldjump"/>
              </a:rPr>
              <a:t>Post Settlements</a:t>
            </a:r>
            <a:endParaRPr lang="en-US" sz="1000" dirty="0">
              <a:solidFill>
                <a:prstClr val="black"/>
              </a:solidFill>
              <a:latin typeface="Arial" panose="020B0604020202020204" pitchFamily="34" charset="0"/>
              <a:cs typeface="Arial" panose="020B0604020202020204" pitchFamily="34" charset="0"/>
            </a:endParaRPr>
          </a:p>
        </p:txBody>
      </p:sp>
      <p:sp>
        <p:nvSpPr>
          <p:cNvPr id="19" name="Rounded Rectangle 18"/>
          <p:cNvSpPr/>
          <p:nvPr/>
        </p:nvSpPr>
        <p:spPr>
          <a:xfrm>
            <a:off x="7670800" y="4821238"/>
            <a:ext cx="1244601" cy="484187"/>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hlinkClick r:id="rId7" action="ppaction://hlinksldjump"/>
              </a:rPr>
              <a:t>Nostro Recon</a:t>
            </a:r>
            <a:endParaRPr lang="en-US" sz="1000" dirty="0">
              <a:solidFill>
                <a:prstClr val="black"/>
              </a:solidFill>
              <a:latin typeface="Arial" panose="020B0604020202020204" pitchFamily="34" charset="0"/>
              <a:cs typeface="Arial" panose="020B0604020202020204" pitchFamily="34" charset="0"/>
            </a:endParaRPr>
          </a:p>
        </p:txBody>
      </p:sp>
      <p:sp>
        <p:nvSpPr>
          <p:cNvPr id="20" name="Down Arrow 19"/>
          <p:cNvSpPr/>
          <p:nvPr/>
        </p:nvSpPr>
        <p:spPr>
          <a:xfrm>
            <a:off x="675915" y="3360730"/>
            <a:ext cx="228600" cy="343501"/>
          </a:xfrm>
          <a:prstGeom prst="down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sz="1000">
              <a:solidFill>
                <a:srgbClr val="FFFFFF"/>
              </a:solidFill>
              <a:latin typeface="Arial" pitchFamily="34" charset="0"/>
              <a:cs typeface="Arial" pitchFamily="34" charset="0"/>
            </a:endParaRPr>
          </a:p>
        </p:txBody>
      </p:sp>
      <p:sp>
        <p:nvSpPr>
          <p:cNvPr id="21" name="Down Arrow 20"/>
          <p:cNvSpPr/>
          <p:nvPr/>
        </p:nvSpPr>
        <p:spPr>
          <a:xfrm>
            <a:off x="675915" y="4408179"/>
            <a:ext cx="228600" cy="343501"/>
          </a:xfrm>
          <a:prstGeom prst="down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sz="1000">
              <a:solidFill>
                <a:srgbClr val="FFFFFF"/>
              </a:solidFill>
              <a:latin typeface="Arial" pitchFamily="34" charset="0"/>
              <a:cs typeface="Arial" pitchFamily="34" charset="0"/>
            </a:endParaRPr>
          </a:p>
        </p:txBody>
      </p:sp>
      <p:sp>
        <p:nvSpPr>
          <p:cNvPr id="22" name="Down Arrow 21"/>
          <p:cNvSpPr/>
          <p:nvPr/>
        </p:nvSpPr>
        <p:spPr>
          <a:xfrm>
            <a:off x="8225837" y="3360730"/>
            <a:ext cx="228600" cy="343501"/>
          </a:xfrm>
          <a:prstGeom prst="down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sz="1000">
              <a:solidFill>
                <a:srgbClr val="FFFFFF"/>
              </a:solidFill>
              <a:latin typeface="Arial" pitchFamily="34" charset="0"/>
              <a:cs typeface="Arial" pitchFamily="34" charset="0"/>
            </a:endParaRPr>
          </a:p>
        </p:txBody>
      </p:sp>
      <p:sp>
        <p:nvSpPr>
          <p:cNvPr id="23" name="Down Arrow 22"/>
          <p:cNvSpPr/>
          <p:nvPr/>
        </p:nvSpPr>
        <p:spPr>
          <a:xfrm>
            <a:off x="8225837" y="4421827"/>
            <a:ext cx="228600" cy="343501"/>
          </a:xfrm>
          <a:prstGeom prst="down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sz="1000">
              <a:solidFill>
                <a:srgbClr val="FFFFFF"/>
              </a:solidFill>
              <a:latin typeface="Arial" pitchFamily="34" charset="0"/>
              <a:cs typeface="Arial" pitchFamily="34" charset="0"/>
            </a:endParaRPr>
          </a:p>
        </p:txBody>
      </p:sp>
      <p:sp>
        <p:nvSpPr>
          <p:cNvPr id="24" name="Rounded Rectangle 23"/>
          <p:cNvSpPr/>
          <p:nvPr/>
        </p:nvSpPr>
        <p:spPr>
          <a:xfrm>
            <a:off x="3887788" y="1219200"/>
            <a:ext cx="1389062" cy="4495800"/>
          </a:xfrm>
          <a:prstGeom prst="roundRect">
            <a:avLst/>
          </a:prstGeom>
          <a:solidFill>
            <a:schemeClr val="bg1">
              <a:lumMod val="85000"/>
              <a:alpha val="17000"/>
            </a:schemeClr>
          </a:solidFill>
          <a:effectLst/>
        </p:spPr>
        <p:style>
          <a:lnRef idx="3">
            <a:schemeClr val="lt1"/>
          </a:lnRef>
          <a:fillRef idx="1">
            <a:schemeClr val="accent3"/>
          </a:fillRef>
          <a:effectRef idx="1">
            <a:schemeClr val="accent3"/>
          </a:effectRef>
          <a:fontRef idx="minor">
            <a:schemeClr val="lt1"/>
          </a:fontRef>
        </p:style>
        <p:txBody>
          <a:bodyPr/>
          <a:lstStyle/>
          <a:p>
            <a:pPr algn="ctr" eaLnBrk="1" hangingPunct="1">
              <a:defRPr/>
            </a:pPr>
            <a:r>
              <a:rPr lang="en-US" sz="1000" b="1" dirty="0">
                <a:solidFill>
                  <a:prstClr val="black"/>
                </a:solidFill>
                <a:latin typeface="Arial" pitchFamily="34" charset="0"/>
                <a:cs typeface="Arial" pitchFamily="34" charset="0"/>
              </a:rPr>
              <a:t>Depository</a:t>
            </a:r>
          </a:p>
          <a:p>
            <a:pPr algn="ctr" eaLnBrk="1" hangingPunct="1">
              <a:defRPr/>
            </a:pPr>
            <a:endParaRPr lang="en-US" sz="1000" b="1" dirty="0">
              <a:solidFill>
                <a:prstClr val="black"/>
              </a:solidFill>
              <a:latin typeface="Arial" pitchFamily="34" charset="0"/>
              <a:cs typeface="Arial" pitchFamily="34" charset="0"/>
            </a:endParaRPr>
          </a:p>
          <a:p>
            <a:pPr algn="ctr" eaLnBrk="1" hangingPunct="1">
              <a:defRPr/>
            </a:pPr>
            <a:endParaRPr lang="en-US" sz="1000" b="1" dirty="0">
              <a:solidFill>
                <a:prstClr val="black"/>
              </a:solidFill>
              <a:latin typeface="Arial" pitchFamily="34" charset="0"/>
              <a:cs typeface="Arial" pitchFamily="34" charset="0"/>
            </a:endParaRPr>
          </a:p>
          <a:p>
            <a:pPr algn="ctr" eaLnBrk="1" hangingPunct="1">
              <a:defRPr/>
            </a:pPr>
            <a:endParaRPr lang="en-US" sz="1000" b="1" dirty="0">
              <a:solidFill>
                <a:prstClr val="black"/>
              </a:solidFill>
              <a:latin typeface="Arial" pitchFamily="34" charset="0"/>
              <a:cs typeface="Arial" pitchFamily="34" charset="0"/>
            </a:endParaRPr>
          </a:p>
          <a:p>
            <a:pPr algn="ctr" eaLnBrk="1" hangingPunct="1">
              <a:defRPr/>
            </a:pPr>
            <a:endParaRPr lang="en-US" sz="1000" b="1" dirty="0">
              <a:solidFill>
                <a:prstClr val="black"/>
              </a:solidFill>
              <a:latin typeface="Arial" pitchFamily="34" charset="0"/>
              <a:cs typeface="Arial" pitchFamily="34" charset="0"/>
            </a:endParaRPr>
          </a:p>
          <a:p>
            <a:pPr algn="ctr" eaLnBrk="1" hangingPunct="1">
              <a:defRPr/>
            </a:pPr>
            <a:r>
              <a:rPr lang="en-US" sz="1000" b="1" dirty="0">
                <a:solidFill>
                  <a:prstClr val="black"/>
                </a:solidFill>
                <a:latin typeface="Arial" pitchFamily="34" charset="0"/>
                <a:cs typeface="Arial" pitchFamily="34" charset="0"/>
              </a:rPr>
              <a:t> </a:t>
            </a:r>
          </a:p>
          <a:p>
            <a:pPr algn="ctr" eaLnBrk="1" hangingPunct="1">
              <a:defRPr/>
            </a:pPr>
            <a:endParaRPr lang="en-US" sz="1000" b="1" dirty="0">
              <a:solidFill>
                <a:prstClr val="black"/>
              </a:solidFill>
              <a:latin typeface="Arial" pitchFamily="34" charset="0"/>
              <a:cs typeface="Arial" pitchFamily="34" charset="0"/>
            </a:endParaRPr>
          </a:p>
          <a:p>
            <a:pPr algn="ctr" eaLnBrk="1" hangingPunct="1">
              <a:defRPr/>
            </a:pPr>
            <a:endParaRPr lang="en-US" sz="1000" b="1" dirty="0">
              <a:solidFill>
                <a:prstClr val="black"/>
              </a:solidFill>
              <a:latin typeface="Arial" pitchFamily="34" charset="0"/>
              <a:cs typeface="Arial" pitchFamily="34" charset="0"/>
            </a:endParaRPr>
          </a:p>
        </p:txBody>
      </p:sp>
      <p:sp>
        <p:nvSpPr>
          <p:cNvPr id="25" name="Rounded Rectangle 24"/>
          <p:cNvSpPr/>
          <p:nvPr/>
        </p:nvSpPr>
        <p:spPr>
          <a:xfrm>
            <a:off x="4011613" y="1985963"/>
            <a:ext cx="1143000" cy="736600"/>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rPr>
              <a:t>Validation</a:t>
            </a:r>
          </a:p>
        </p:txBody>
      </p:sp>
      <p:sp>
        <p:nvSpPr>
          <p:cNvPr id="26" name="Rounded Rectangle 25"/>
          <p:cNvSpPr/>
          <p:nvPr/>
        </p:nvSpPr>
        <p:spPr>
          <a:xfrm>
            <a:off x="4011304" y="3377168"/>
            <a:ext cx="1143000" cy="737616"/>
          </a:xfrm>
          <a:prstGeom prst="roundRect">
            <a:avLst/>
          </a:prstGeom>
          <a:solidFill>
            <a:schemeClr val="accent6"/>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eaLnBrk="1" hangingPunct="1">
              <a:defRPr/>
            </a:pPr>
            <a:r>
              <a:rPr lang="en-US" sz="1000" dirty="0">
                <a:solidFill>
                  <a:schemeClr val="bg1"/>
                </a:solidFill>
                <a:latin typeface="Arial" pitchFamily="34" charset="0"/>
                <a:cs typeface="Arial" panose="020B0604020202020204" pitchFamily="34" charset="0"/>
              </a:rPr>
              <a:t>Matching</a:t>
            </a:r>
          </a:p>
        </p:txBody>
      </p:sp>
      <p:sp>
        <p:nvSpPr>
          <p:cNvPr id="27" name="Rounded Rectangle 26"/>
          <p:cNvSpPr/>
          <p:nvPr/>
        </p:nvSpPr>
        <p:spPr>
          <a:xfrm>
            <a:off x="4024952" y="4797672"/>
            <a:ext cx="1143000" cy="737616"/>
          </a:xfrm>
          <a:prstGeom prst="roundRect">
            <a:avLst/>
          </a:prstGeom>
          <a:solidFill>
            <a:schemeClr val="accent6">
              <a:lumMod val="60000"/>
              <a:lumOff val="40000"/>
            </a:schemeClr>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eaLnBrk="1" hangingPunct="1">
              <a:defRPr/>
            </a:pPr>
            <a:r>
              <a:rPr lang="en-US" sz="1000" dirty="0">
                <a:solidFill>
                  <a:schemeClr val="bg1"/>
                </a:solidFill>
                <a:latin typeface="Arial" pitchFamily="34" charset="0"/>
                <a:cs typeface="Arial" panose="020B0604020202020204" pitchFamily="34" charset="0"/>
                <a:hlinkClick r:id="rId4" action="ppaction://hlinksldjump"/>
              </a:rPr>
              <a:t>Settlement</a:t>
            </a:r>
            <a:r>
              <a:rPr lang="en-US" sz="1000" dirty="0">
                <a:solidFill>
                  <a:schemeClr val="bg1"/>
                </a:solidFill>
                <a:latin typeface="Arial" panose="020B0604020202020204" pitchFamily="34" charset="0"/>
                <a:cs typeface="Arial" panose="020B0604020202020204" pitchFamily="34" charset="0"/>
              </a:rPr>
              <a:t> </a:t>
            </a:r>
          </a:p>
        </p:txBody>
      </p:sp>
      <p:cxnSp>
        <p:nvCxnSpPr>
          <p:cNvPr id="29" name="Elbow Connector 28"/>
          <p:cNvCxnSpPr>
            <a:stCxn id="4" idx="3"/>
            <a:endCxn id="8" idx="1"/>
          </p:cNvCxnSpPr>
          <p:nvPr/>
        </p:nvCxnSpPr>
        <p:spPr>
          <a:xfrm flipV="1">
            <a:off x="1398588" y="1562100"/>
            <a:ext cx="368300" cy="877888"/>
          </a:xfrm>
          <a:prstGeom prst="bentConnector3">
            <a:avLst/>
          </a:prstGeom>
          <a:ln w="38100">
            <a:tailEnd type="triangle"/>
          </a:ln>
          <a:effectLst/>
        </p:spPr>
        <p:style>
          <a:lnRef idx="2">
            <a:schemeClr val="accent4">
              <a:shade val="50000"/>
            </a:schemeClr>
          </a:lnRef>
          <a:fillRef idx="1">
            <a:schemeClr val="accent4"/>
          </a:fillRef>
          <a:effectRef idx="0">
            <a:schemeClr val="accent4"/>
          </a:effectRef>
          <a:fontRef idx="minor">
            <a:schemeClr val="lt1"/>
          </a:fontRef>
        </p:style>
      </p:cxnSp>
      <p:cxnSp>
        <p:nvCxnSpPr>
          <p:cNvPr id="32" name="Elbow Connector 31"/>
          <p:cNvCxnSpPr/>
          <p:nvPr/>
        </p:nvCxnSpPr>
        <p:spPr>
          <a:xfrm rot="10800000">
            <a:off x="1398748" y="2467952"/>
            <a:ext cx="386679" cy="818940"/>
          </a:xfrm>
          <a:prstGeom prst="bentConnector3">
            <a:avLst/>
          </a:prstGeom>
          <a:ln>
            <a:solidFill>
              <a:srgbClr val="FFC000"/>
            </a:solidFill>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2435225" y="1828784"/>
            <a:ext cx="0" cy="236571"/>
          </a:xfrm>
          <a:prstGeom prst="straightConnector1">
            <a:avLst/>
          </a:prstGeom>
          <a:ln>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a:off x="6629400" y="1828784"/>
            <a:ext cx="0" cy="236571"/>
          </a:xfrm>
          <a:prstGeom prst="straightConnector1">
            <a:avLst/>
          </a:prstGeom>
          <a:ln>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2411104" y="2699957"/>
            <a:ext cx="0" cy="236571"/>
          </a:xfrm>
          <a:prstGeom prst="straightConnector1">
            <a:avLst/>
          </a:prstGeom>
          <a:ln>
            <a:solidFill>
              <a:srgbClr val="FFC000"/>
            </a:solidFill>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6629400" y="2699957"/>
            <a:ext cx="0" cy="236571"/>
          </a:xfrm>
          <a:prstGeom prst="straightConnector1">
            <a:avLst/>
          </a:prstGeom>
          <a:ln>
            <a:solidFill>
              <a:srgbClr val="FFC000"/>
            </a:solidFill>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47" name="Elbow Connector 46"/>
          <p:cNvCxnSpPr/>
          <p:nvPr/>
        </p:nvCxnSpPr>
        <p:spPr>
          <a:xfrm rot="10800000">
            <a:off x="7308850" y="1550988"/>
            <a:ext cx="387350" cy="819150"/>
          </a:xfrm>
          <a:prstGeom prst="bentConnector3">
            <a:avLst/>
          </a:prstGeom>
          <a:ln w="38100">
            <a:tailEnd type="triangle"/>
          </a:ln>
          <a:effectLst/>
        </p:spPr>
        <p:style>
          <a:lnRef idx="2">
            <a:schemeClr val="accent4">
              <a:shade val="50000"/>
            </a:schemeClr>
          </a:lnRef>
          <a:fillRef idx="1">
            <a:schemeClr val="accent4"/>
          </a:fillRef>
          <a:effectRef idx="0">
            <a:schemeClr val="accent4"/>
          </a:effectRef>
          <a:fontRef idx="minor">
            <a:schemeClr val="lt1"/>
          </a:fontRef>
        </p:style>
      </p:cxnSp>
      <p:cxnSp>
        <p:nvCxnSpPr>
          <p:cNvPr id="46" name="Elbow Connector 45"/>
          <p:cNvCxnSpPr/>
          <p:nvPr/>
        </p:nvCxnSpPr>
        <p:spPr>
          <a:xfrm flipV="1">
            <a:off x="7328266" y="2398731"/>
            <a:ext cx="367934" cy="877853"/>
          </a:xfrm>
          <a:prstGeom prst="bentConnector3">
            <a:avLst/>
          </a:prstGeom>
          <a:ln>
            <a:solidFill>
              <a:srgbClr val="FFC000"/>
            </a:solidFill>
            <a:tailEnd type="triangle"/>
          </a:ln>
          <a:effectLst/>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sp>
        <p:nvSpPr>
          <p:cNvPr id="50" name="Left-Right Arrow 49"/>
          <p:cNvSpPr/>
          <p:nvPr/>
        </p:nvSpPr>
        <p:spPr>
          <a:xfrm rot="5400000">
            <a:off x="4277808" y="2944223"/>
            <a:ext cx="566777" cy="228600"/>
          </a:xfrm>
          <a:prstGeom prst="leftRight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a:endParaRPr lang="en-US" sz="1000">
              <a:solidFill>
                <a:srgbClr val="FFFFFF"/>
              </a:solidFill>
              <a:latin typeface="Arial" pitchFamily="34" charset="0"/>
              <a:cs typeface="Arial" pitchFamily="34" charset="0"/>
            </a:endParaRPr>
          </a:p>
        </p:txBody>
      </p:sp>
      <p:sp>
        <p:nvSpPr>
          <p:cNvPr id="51" name="Left-Right Arrow 50"/>
          <p:cNvSpPr/>
          <p:nvPr/>
        </p:nvSpPr>
        <p:spPr>
          <a:xfrm rot="5400000">
            <a:off x="4299416" y="4348303"/>
            <a:ext cx="566777" cy="228600"/>
          </a:xfrm>
          <a:prstGeom prst="leftRightArrow">
            <a:avLst/>
          </a:prstGeom>
          <a:effectLst/>
        </p:spPr>
        <p:style>
          <a:lnRef idx="1">
            <a:schemeClr val="accent2"/>
          </a:lnRef>
          <a:fillRef idx="3">
            <a:schemeClr val="accent2"/>
          </a:fillRef>
          <a:effectRef idx="2">
            <a:schemeClr val="accent2"/>
          </a:effectRef>
          <a:fontRef idx="minor">
            <a:schemeClr val="lt1"/>
          </a:fontRef>
        </p:style>
        <p:txBody>
          <a:bodyPr anchor="ctr"/>
          <a:lstStyle/>
          <a:p>
            <a:pPr algn="ctr"/>
            <a:endParaRPr lang="en-US" sz="1000">
              <a:solidFill>
                <a:srgbClr val="FFFFFF"/>
              </a:solidFill>
              <a:latin typeface="Arial" pitchFamily="34" charset="0"/>
              <a:cs typeface="Arial" pitchFamily="34" charset="0"/>
            </a:endParaRPr>
          </a:p>
        </p:txBody>
      </p:sp>
      <p:sp>
        <p:nvSpPr>
          <p:cNvPr id="61" name="Rounded Rectangle 60"/>
          <p:cNvSpPr/>
          <p:nvPr/>
        </p:nvSpPr>
        <p:spPr>
          <a:xfrm rot="16200000">
            <a:off x="1938338" y="2162175"/>
            <a:ext cx="1004888" cy="363537"/>
          </a:xfrm>
          <a:prstGeom prst="roundRect">
            <a:avLst/>
          </a:prstGeom>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rPr>
              <a:t>Securities</a:t>
            </a:r>
          </a:p>
        </p:txBody>
      </p:sp>
      <p:sp>
        <p:nvSpPr>
          <p:cNvPr id="62" name="Rounded Rectangle 61"/>
          <p:cNvSpPr/>
          <p:nvPr/>
        </p:nvSpPr>
        <p:spPr>
          <a:xfrm rot="16200000">
            <a:off x="6156325" y="2146300"/>
            <a:ext cx="1004888" cy="363538"/>
          </a:xfrm>
          <a:prstGeom prst="roundRect">
            <a:avLst/>
          </a:prstGeom>
          <a:solidFill>
            <a:srgbClr val="92D050"/>
          </a:solidFill>
          <a:effectLst/>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hlinkClick r:id="rId8" action="ppaction://hlinksldjump"/>
              </a:rPr>
              <a:t>Payment</a:t>
            </a:r>
            <a:endParaRPr lang="en-US" sz="1000" dirty="0">
              <a:solidFill>
                <a:prstClr val="black"/>
              </a:solidFill>
              <a:latin typeface="Arial" panose="020B0604020202020204" pitchFamily="34" charset="0"/>
              <a:cs typeface="Arial" panose="020B0604020202020204" pitchFamily="34" charset="0"/>
            </a:endParaRPr>
          </a:p>
        </p:txBody>
      </p:sp>
      <p:sp>
        <p:nvSpPr>
          <p:cNvPr id="187445" name="Title 2"/>
          <p:cNvSpPr>
            <a:spLocks noGrp="1"/>
          </p:cNvSpPr>
          <p:nvPr>
            <p:ph type="title"/>
          </p:nvPr>
        </p:nvSpPr>
        <p:spPr/>
        <p:txBody>
          <a:bodyPr/>
          <a:lstStyle/>
          <a:p>
            <a:r>
              <a:rPr lang="en-US" altLang="en-US" smtClean="0"/>
              <a:t>TLC – Settlement of Trade</a:t>
            </a:r>
          </a:p>
        </p:txBody>
      </p:sp>
      <p:sp>
        <p:nvSpPr>
          <p:cNvPr id="65" name="Rounded Rectangle 64"/>
          <p:cNvSpPr/>
          <p:nvPr/>
        </p:nvSpPr>
        <p:spPr>
          <a:xfrm>
            <a:off x="977457" y="4424344"/>
            <a:ext cx="2159887" cy="304800"/>
          </a:xfrm>
          <a:prstGeom prst="roundRect">
            <a:avLst/>
          </a:prstGeom>
          <a:solidFill>
            <a:schemeClr val="accent5"/>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rPr>
              <a:t>Ledger and Statement</a:t>
            </a:r>
          </a:p>
        </p:txBody>
      </p:sp>
      <p:sp>
        <p:nvSpPr>
          <p:cNvPr id="66" name="Rounded Rectangle 65"/>
          <p:cNvSpPr/>
          <p:nvPr/>
        </p:nvSpPr>
        <p:spPr>
          <a:xfrm>
            <a:off x="5993513" y="4419584"/>
            <a:ext cx="2159887" cy="304800"/>
          </a:xfrm>
          <a:prstGeom prst="roundRect">
            <a:avLst/>
          </a:prstGeom>
          <a:solidFill>
            <a:schemeClr val="accent5"/>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1000" dirty="0">
                <a:solidFill>
                  <a:prstClr val="black"/>
                </a:solidFill>
                <a:latin typeface="Arial" pitchFamily="34" charset="0"/>
                <a:cs typeface="Arial" panose="020B0604020202020204" pitchFamily="34" charset="0"/>
              </a:rPr>
              <a:t>Ledger and Statement</a:t>
            </a:r>
          </a:p>
        </p:txBody>
      </p:sp>
      <p:sp>
        <p:nvSpPr>
          <p:cNvPr id="67" name="Chevron 66"/>
          <p:cNvSpPr/>
          <p:nvPr/>
        </p:nvSpPr>
        <p:spPr>
          <a:xfrm>
            <a:off x="1171575" y="5827712"/>
            <a:ext cx="2028825" cy="548640"/>
          </a:xfrm>
          <a:prstGeom prst="chevron">
            <a:avLst/>
          </a:prstGeom>
          <a:effectLst/>
        </p:spPr>
        <p:style>
          <a:lnRef idx="3">
            <a:schemeClr val="lt1"/>
          </a:lnRef>
          <a:fillRef idx="1">
            <a:schemeClr val="accent3"/>
          </a:fillRef>
          <a:effectRef idx="1">
            <a:schemeClr val="accent3"/>
          </a:effectRef>
          <a:fontRef idx="minor">
            <a:schemeClr val="lt1"/>
          </a:fontRef>
        </p:style>
        <p:txBody>
          <a:bodyPr anchor="ctr"/>
          <a:lstStyle/>
          <a:p>
            <a:pPr algn="ctr" eaLnBrk="1" fontAlgn="auto" hangingPunct="1">
              <a:spcBef>
                <a:spcPts val="0"/>
              </a:spcBef>
              <a:spcAft>
                <a:spcPts val="0"/>
              </a:spcAft>
              <a:defRPr/>
            </a:pPr>
            <a:r>
              <a:rPr lang="en-US" sz="1000" b="1" dirty="0">
                <a:solidFill>
                  <a:prstClr val="black"/>
                </a:solidFill>
                <a:latin typeface="Arial" pitchFamily="34" charset="0"/>
                <a:cs typeface="Arial" panose="020B0604020202020204" pitchFamily="34" charset="0"/>
              </a:rPr>
              <a:t>Market Regulations</a:t>
            </a:r>
          </a:p>
        </p:txBody>
      </p:sp>
      <p:sp>
        <p:nvSpPr>
          <p:cNvPr id="68" name="TextBox 67"/>
          <p:cNvSpPr txBox="1"/>
          <p:nvPr/>
        </p:nvSpPr>
        <p:spPr>
          <a:xfrm>
            <a:off x="3276600" y="5827712"/>
            <a:ext cx="3352800" cy="548640"/>
          </a:xfrm>
          <a:prstGeom prst="rect">
            <a:avLst/>
          </a:prstGeom>
          <a:solidFill>
            <a:schemeClr val="accent3">
              <a:alpha val="17000"/>
            </a:schemeClr>
          </a:solidFill>
          <a:effectLst/>
        </p:spPr>
        <p:style>
          <a:lnRef idx="3">
            <a:schemeClr val="lt1"/>
          </a:lnRef>
          <a:fillRef idx="1">
            <a:schemeClr val="accent3"/>
          </a:fillRef>
          <a:effectRef idx="1">
            <a:schemeClr val="accent3"/>
          </a:effectRef>
          <a:fontRef idx="minor">
            <a:schemeClr val="lt1"/>
          </a:fontRef>
        </p:style>
        <p:txBody>
          <a:bodyPr/>
          <a:lstStyle>
            <a:defPPr>
              <a:defRPr lang="en-US"/>
            </a:defPPr>
            <a:lvl1pPr algn="ctr">
              <a:defRPr>
                <a:solidFill>
                  <a:schemeClr val="tx1"/>
                </a:solidFill>
              </a:defRPr>
            </a:lvl1pPr>
          </a:lstStyle>
          <a:p>
            <a:pPr algn="l" eaLnBrk="1" hangingPunct="1">
              <a:defRPr/>
            </a:pPr>
            <a:r>
              <a:rPr lang="en-US" sz="1000" dirty="0">
                <a:solidFill>
                  <a:prstClr val="black"/>
                </a:solidFill>
                <a:latin typeface="Arial" pitchFamily="34" charset="0"/>
                <a:cs typeface="Arial" panose="020B0604020202020204" pitchFamily="34" charset="0"/>
              </a:rPr>
              <a:t>Regulations Governing Settlement</a:t>
            </a:r>
          </a:p>
          <a:p>
            <a:pPr algn="l" eaLnBrk="1" hangingPunct="1">
              <a:defRPr/>
            </a:pPr>
            <a:r>
              <a:rPr lang="en-US" sz="1000" dirty="0">
                <a:solidFill>
                  <a:prstClr val="black"/>
                </a:solidFill>
                <a:latin typeface="Arial" panose="020B0604020202020204" pitchFamily="34" charset="0"/>
                <a:cs typeface="Arial" panose="020B0604020202020204" pitchFamily="34" charset="0"/>
                <a:hlinkClick r:id="rId9" action="ppaction://hlinksldjump"/>
              </a:rPr>
              <a:t>CSD Regulations</a:t>
            </a:r>
            <a:endParaRPr lang="en-US" sz="1000" dirty="0">
              <a:solidFill>
                <a:prstClr val="black"/>
              </a:solidFill>
              <a:latin typeface="Arial" panose="020B0604020202020204" pitchFamily="34" charset="0"/>
              <a:cs typeface="Arial" panose="020B0604020202020204" pitchFamily="34" charset="0"/>
            </a:endParaRPr>
          </a:p>
          <a:p>
            <a:pPr algn="l" eaLnBrk="1" hangingPunct="1">
              <a:defRPr/>
            </a:pPr>
            <a:r>
              <a:rPr lang="en-US" sz="1000" dirty="0">
                <a:solidFill>
                  <a:prstClr val="black"/>
                </a:solidFill>
                <a:latin typeface="Arial" panose="020B0604020202020204" pitchFamily="34" charset="0"/>
                <a:cs typeface="Arial" panose="020B0604020202020204" pitchFamily="34" charset="0"/>
                <a:hlinkClick r:id="rId10" action="ppaction://hlinksldjump"/>
              </a:rPr>
              <a:t>EMIR Regulations</a:t>
            </a:r>
            <a:endParaRPr lang="en-US" sz="1000" dirty="0">
              <a:solidFill>
                <a:prstClr val="black"/>
              </a:solidFill>
              <a:latin typeface="Arial" panose="020B0604020202020204" pitchFamily="34" charset="0"/>
              <a:cs typeface="Arial" panose="020B0604020202020204" pitchFamily="34" charset="0"/>
            </a:endParaRPr>
          </a:p>
        </p:txBody>
      </p:sp>
      <p:pic>
        <p:nvPicPr>
          <p:cNvPr id="2" name="Picture 1">
            <a:hlinkClick r:id="rId8" action="ppaction://hlinksldjump"/>
          </p:cNvPr>
          <p:cNvPicPr>
            <a:picLocks noChangeAspect="1"/>
          </p:cNvPicPr>
          <p:nvPr/>
        </p:nvPicPr>
        <p:blipFill>
          <a:blip r:embed="rId11">
            <a:extLst>
              <a:ext uri="{28A0092B-C50C-407E-A947-70E740481C1C}">
                <a14:useLocalDpi xmlns:a14="http://schemas.microsoft.com/office/drawing/2010/main" val="0"/>
              </a:ext>
            </a:extLst>
          </a:blip>
          <a:srcRect l="3943" t="17470" r="4822" b="24216"/>
          <a:stretch>
            <a:fillRect/>
          </a:stretch>
        </p:blipFill>
        <p:spPr bwMode="auto">
          <a:xfrm>
            <a:off x="2057400" y="2133600"/>
            <a:ext cx="6937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a:hlinkClick r:id="rId8" action="ppaction://hlinksldjump"/>
          </p:cNvPr>
          <p:cNvPicPr>
            <a:picLocks noChangeAspect="1"/>
          </p:cNvPicPr>
          <p:nvPr/>
        </p:nvPicPr>
        <p:blipFill>
          <a:blip r:embed="rId11">
            <a:extLst>
              <a:ext uri="{28A0092B-C50C-407E-A947-70E740481C1C}">
                <a14:useLocalDpi xmlns:a14="http://schemas.microsoft.com/office/drawing/2010/main" val="0"/>
              </a:ext>
            </a:extLst>
          </a:blip>
          <a:srcRect l="3943" t="17470" r="4822" b="24216"/>
          <a:stretch>
            <a:fillRect/>
          </a:stretch>
        </p:blipFill>
        <p:spPr bwMode="auto">
          <a:xfrm>
            <a:off x="6324600" y="2209800"/>
            <a:ext cx="6937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041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37" presetClass="path" presetSubtype="0" fill="hold" grpId="1" nodeType="withEffect">
                                  <p:stCondLst>
                                    <p:cond delay="0"/>
                                  </p:stCondLst>
                                  <p:childTnLst>
                                    <p:animMotion origin="layout" path="M -2.77778E-7 3.33333E-6 L 0.12274 0.32106 C 0.14844 0.39352 0.18698 0.43264 0.22708 0.43264 C 0.27292 0.43264 0.30955 0.39352 0.33524 0.32106 L 0.45816 3.33333E-6 " pathEditMode="relative" rAng="0" ptsTypes="AAAAA">
                                      <p:cBhvr>
                                        <p:cTn id="70" dur="3000" fill="hold"/>
                                        <p:tgtEl>
                                          <p:spTgt spid="61"/>
                                        </p:tgtEl>
                                        <p:attrNameLst>
                                          <p:attrName>ppt_x</p:attrName>
                                          <p:attrName>ppt_y</p:attrName>
                                        </p:attrNameLst>
                                      </p:cBhvr>
                                      <p:rCtr x="22899" y="21620"/>
                                    </p:animMotion>
                                  </p:childTnLst>
                                </p:cTn>
                              </p:par>
                              <p:par>
                                <p:cTn id="71" presetID="37" presetClass="path" presetSubtype="0" fill="hold" grpId="1" nodeType="withEffect">
                                  <p:stCondLst>
                                    <p:cond delay="0"/>
                                  </p:stCondLst>
                                  <p:childTnLst>
                                    <p:animMotion origin="layout" path="M 1.38889E-6 -1.85185E-6 L -0.12379 0.32107 C -0.14983 0.39352 -0.18854 0.43264 -0.22899 0.43264 C -0.27517 0.43264 -0.31198 0.39352 -0.33802 0.32107 L -0.46163 -1.85185E-6 " pathEditMode="relative" rAng="0" ptsTypes="AAAAA">
                                      <p:cBhvr>
                                        <p:cTn id="72" dur="3000" fill="hold"/>
                                        <p:tgtEl>
                                          <p:spTgt spid="62"/>
                                        </p:tgtEl>
                                        <p:attrNameLst>
                                          <p:attrName>ppt_x</p:attrName>
                                          <p:attrName>ppt_y</p:attrName>
                                        </p:attrNameLst>
                                      </p:cBhvr>
                                      <p:rCtr x="-23090" y="21620"/>
                                    </p:animMotion>
                                  </p:childTnLst>
                                </p:cTn>
                              </p:par>
                            </p:childTnLst>
                          </p:cTn>
                        </p:par>
                        <p:par>
                          <p:cTn id="73" fill="hold" nodeType="afterGroup">
                            <p:stCondLst>
                              <p:cond delay="3000"/>
                            </p:stCondLst>
                            <p:childTnLst>
                              <p:par>
                                <p:cTn id="74" presetID="1" presetClass="exit" presetSubtype="0" fill="hold" grpId="2" nodeType="afterEffect">
                                  <p:stCondLst>
                                    <p:cond delay="0"/>
                                  </p:stCondLst>
                                  <p:childTnLst>
                                    <p:set>
                                      <p:cBhvr>
                                        <p:cTn id="75" dur="1" fill="hold">
                                          <p:stCondLst>
                                            <p:cond delay="0"/>
                                          </p:stCondLst>
                                        </p:cTn>
                                        <p:tgtEl>
                                          <p:spTgt spid="61"/>
                                        </p:tgtEl>
                                        <p:attrNameLst>
                                          <p:attrName>style.visibility</p:attrName>
                                        </p:attrNameLst>
                                      </p:cBhvr>
                                      <p:to>
                                        <p:strVal val="hidden"/>
                                      </p:to>
                                    </p:set>
                                  </p:childTnLst>
                                </p:cTn>
                              </p:par>
                              <p:par>
                                <p:cTn id="76" presetID="1" presetClass="entr" presetSubtype="0" fill="hold" grpId="3" nodeType="with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2" nodeType="clickEffect">
                                  <p:stCondLst>
                                    <p:cond delay="0"/>
                                  </p:stCondLst>
                                  <p:childTnLst>
                                    <p:set>
                                      <p:cBhvr>
                                        <p:cTn id="81" dur="1" fill="hold">
                                          <p:stCondLst>
                                            <p:cond delay="0"/>
                                          </p:stCondLst>
                                        </p:cTn>
                                        <p:tgtEl>
                                          <p:spTgt spid="62"/>
                                        </p:tgtEl>
                                        <p:attrNameLst>
                                          <p:attrName>style.visibility</p:attrName>
                                        </p:attrNameLst>
                                      </p:cBhvr>
                                      <p:to>
                                        <p:strVal val="hidden"/>
                                      </p:to>
                                    </p:set>
                                  </p:childTnLst>
                                </p:cTn>
                              </p:par>
                              <p:par>
                                <p:cTn id="82" presetID="1"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8"/>
                                        </p:tgtEl>
                                        <p:attrNameLst>
                                          <p:attrName>style.visibility</p:attrName>
                                        </p:attrNameLst>
                                      </p:cBhvr>
                                      <p:to>
                                        <p:strVal val="visible"/>
                                      </p:to>
                                    </p:set>
                                  </p:childTnLst>
                                </p:cTn>
                              </p:par>
                              <p:par>
                                <p:cTn id="86" presetID="42" presetClass="path" presetSubtype="0" accel="50000" decel="50000" fill="hold" nodeType="withEffect">
                                  <p:stCondLst>
                                    <p:cond delay="0"/>
                                  </p:stCondLst>
                                  <p:childTnLst>
                                    <p:animMotion origin="layout" path="M 2.77778E-6 -7.40741E-7 L -0.17118 0.09259 " pathEditMode="relative" rAng="0" ptsTypes="AA">
                                      <p:cBhvr>
                                        <p:cTn id="87" dur="2000" fill="hold"/>
                                        <p:tgtEl>
                                          <p:spTgt spid="2"/>
                                        </p:tgtEl>
                                        <p:attrNameLst>
                                          <p:attrName>ppt_x</p:attrName>
                                          <p:attrName>ppt_y</p:attrName>
                                        </p:attrNameLst>
                                      </p:cBhvr>
                                      <p:rCtr x="-8559" y="4630"/>
                                    </p:animMotion>
                                  </p:childTnLst>
                                </p:cTn>
                              </p:par>
                              <p:par>
                                <p:cTn id="88" presetID="42" presetClass="path" presetSubtype="0" accel="50000" decel="50000" fill="hold" nodeType="withEffect">
                                  <p:stCondLst>
                                    <p:cond delay="0"/>
                                  </p:stCondLst>
                                  <p:childTnLst>
                                    <p:animMotion origin="layout" path="M -3.88889E-6 -1.85185E-6 L 0.17882 0.08148 " pathEditMode="relative" rAng="0" ptsTypes="AA">
                                      <p:cBhvr>
                                        <p:cTn id="89" dur="2000" fill="hold"/>
                                        <p:tgtEl>
                                          <p:spTgt spid="48"/>
                                        </p:tgtEl>
                                        <p:attrNameLst>
                                          <p:attrName>ppt_x</p:attrName>
                                          <p:attrName>ppt_y</p:attrName>
                                        </p:attrNameLst>
                                      </p:cBhvr>
                                      <p:rCtr x="8941" y="4074"/>
                                    </p:animMotion>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20"/>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9"/>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nodeType="clickEffect">
                                  <p:stCondLst>
                                    <p:cond delay="0"/>
                                  </p:stCondLst>
                                  <p:childTnLst>
                                    <p:set>
                                      <p:cBhvr>
                                        <p:cTn id="113" dur="1" fill="hold">
                                          <p:stCondLst>
                                            <p:cond delay="0"/>
                                          </p:stCondLst>
                                        </p:cTn>
                                        <p:tgtEl>
                                          <p:spTgt spid="6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66"/>
                                        </p:tgtEl>
                                        <p:attrNameLst>
                                          <p:attrName>style.visibility</p:attrName>
                                        </p:attrNameLst>
                                      </p:cBhvr>
                                      <p:to>
                                        <p:strVal val="visible"/>
                                      </p:to>
                                    </p:set>
                                  </p:childTnLst>
                                </p:cTn>
                              </p:par>
                            </p:childTnLst>
                          </p:cTn>
                        </p:par>
                        <p:par>
                          <p:cTn id="116" fill="hold" nodeType="afterGroup">
                            <p:stCondLst>
                              <p:cond delay="0"/>
                            </p:stCondLst>
                            <p:childTnLst>
                              <p:par>
                                <p:cTn id="117" presetID="1" presetClass="entr" presetSubtype="0" fill="hold" grpId="0" nodeType="afterEffect">
                                  <p:stCondLst>
                                    <p:cond delay="0"/>
                                  </p:stCondLst>
                                  <p:childTnLst>
                                    <p:set>
                                      <p:cBhvr>
                                        <p:cTn id="118" dur="1" fill="hold">
                                          <p:stCondLst>
                                            <p:cond delay="0"/>
                                          </p:stCondLst>
                                        </p:cTn>
                                        <p:tgtEl>
                                          <p:spTgt spid="67"/>
                                        </p:tgtEl>
                                        <p:attrNameLst>
                                          <p:attrName>style.visibility</p:attrName>
                                        </p:attrNameLst>
                                      </p:cBhvr>
                                      <p:to>
                                        <p:strVal val="visible"/>
                                      </p:to>
                                    </p:set>
                                  </p:childTnLst>
                                </p:cTn>
                              </p:par>
                            </p:childTnLst>
                          </p:cTn>
                        </p:par>
                        <p:par>
                          <p:cTn id="119" fill="hold" nodeType="afterGroup">
                            <p:stCondLst>
                              <p:cond delay="0"/>
                            </p:stCondLst>
                            <p:childTnLst>
                              <p:par>
                                <p:cTn id="120" presetID="1" presetClass="entr" presetSubtype="0" fill="hold" grpId="0" nodeType="afterEffect">
                                  <p:stCondLst>
                                    <p:cond delay="0"/>
                                  </p:stCondLst>
                                  <p:childTnLst>
                                    <p:set>
                                      <p:cBhvr>
                                        <p:cTn id="121"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4" grpId="0" animBg="1"/>
      <p:bldP spid="25" grpId="0" animBg="1"/>
      <p:bldP spid="61" grpId="0" animBg="1"/>
      <p:bldP spid="61" grpId="1" animBg="1"/>
      <p:bldP spid="61" grpId="2" animBg="1"/>
      <p:bldP spid="62" grpId="0" animBg="1"/>
      <p:bldP spid="62" grpId="1" animBg="1"/>
      <p:bldP spid="62" grpId="2" animBg="1"/>
      <p:bldP spid="62" grpId="3" animBg="1"/>
      <p:bldP spid="67" grpId="0" animBg="1"/>
      <p:bldP spid="6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Placeholder 2"/>
          <p:cNvSpPr>
            <a:spLocks noGrp="1"/>
          </p:cNvSpPr>
          <p:nvPr>
            <p:ph type="body" sz="quarter" idx="10"/>
          </p:nvPr>
        </p:nvSpPr>
        <p:spPr>
          <a:xfrm>
            <a:off x="228600" y="1233488"/>
            <a:ext cx="8686800" cy="1325074"/>
          </a:xfrm>
        </p:spPr>
        <p:txBody>
          <a:bodyPr/>
          <a:lstStyle/>
          <a:p>
            <a:r>
              <a:rPr lang="en-US" altLang="en-US" sz="1400" b="1" dirty="0" smtClean="0"/>
              <a:t>Trade Settlement </a:t>
            </a:r>
            <a:r>
              <a:rPr lang="en-US" altLang="en-US" sz="1400" dirty="0" smtClean="0"/>
              <a:t>is the act of exchanging securities and cash between buyer and seller</a:t>
            </a:r>
          </a:p>
          <a:p>
            <a:r>
              <a:rPr lang="en-US" altLang="en-US" sz="1400" dirty="0" smtClean="0"/>
              <a:t>The intended date of delivery and payment – </a:t>
            </a:r>
            <a:r>
              <a:rPr lang="en-US" altLang="en-US" sz="1400" b="1" dirty="0" smtClean="0"/>
              <a:t>Contractual Settlement Date</a:t>
            </a:r>
          </a:p>
          <a:p>
            <a:r>
              <a:rPr lang="en-US" altLang="en-US" sz="1400" dirty="0" smtClean="0"/>
              <a:t>The date that the exchange of securities and cash is effected – </a:t>
            </a:r>
            <a:br>
              <a:rPr lang="en-US" altLang="en-US" sz="1400" dirty="0" smtClean="0"/>
            </a:br>
            <a:r>
              <a:rPr lang="en-US" altLang="en-US" sz="1400" b="1" dirty="0" smtClean="0"/>
              <a:t>Settlement date or actual settlement date</a:t>
            </a:r>
          </a:p>
          <a:p>
            <a:r>
              <a:rPr lang="en-US" altLang="en-US" sz="1400" b="1" dirty="0" smtClean="0"/>
              <a:t>Settlement Instructions </a:t>
            </a:r>
            <a:r>
              <a:rPr lang="en-US" altLang="en-US" sz="1400" dirty="0" smtClean="0"/>
              <a:t>are used to communicate the movement of securities and cash to the custodian</a:t>
            </a:r>
          </a:p>
        </p:txBody>
      </p:sp>
      <p:sp>
        <p:nvSpPr>
          <p:cNvPr id="188419" name="Title 1"/>
          <p:cNvSpPr>
            <a:spLocks noGrp="1"/>
          </p:cNvSpPr>
          <p:nvPr>
            <p:ph type="title"/>
          </p:nvPr>
        </p:nvSpPr>
        <p:spPr/>
        <p:txBody>
          <a:bodyPr/>
          <a:lstStyle/>
          <a:p>
            <a:r>
              <a:rPr lang="en-US" altLang="en-US" smtClean="0"/>
              <a:t>Trade Settlements and Settlement Instructions</a:t>
            </a:r>
          </a:p>
        </p:txBody>
      </p:sp>
      <p:pic>
        <p:nvPicPr>
          <p:cNvPr id="188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352799"/>
            <a:ext cx="8686800" cy="3019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84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4305300"/>
            <a:ext cx="48736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2527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Unlike in the past when certificates were physically delivered between the counterparties</a:t>
            </a:r>
          </a:p>
          <a:p>
            <a:r>
              <a:rPr lang="en-US" sz="1400" dirty="0" smtClean="0"/>
              <a:t>Electronic means used to transmit settlement instructions:</a:t>
            </a:r>
          </a:p>
          <a:p>
            <a:pPr marL="0" indent="0">
              <a:buNone/>
            </a:pPr>
            <a:r>
              <a:rPr lang="en-US" sz="1400" b="1" dirty="0" smtClean="0"/>
              <a:t>Telex </a:t>
            </a:r>
          </a:p>
          <a:p>
            <a:r>
              <a:rPr lang="en-US" sz="1400" dirty="0" smtClean="0"/>
              <a:t>Used for sending text-based messages - not fully secure </a:t>
            </a:r>
          </a:p>
          <a:p>
            <a:pPr marL="0" indent="0">
              <a:buNone/>
            </a:pPr>
            <a:r>
              <a:rPr lang="en-US" sz="1400" b="1" dirty="0" smtClean="0"/>
              <a:t>Fax</a:t>
            </a:r>
          </a:p>
          <a:p>
            <a:r>
              <a:rPr lang="en-US" sz="1400" dirty="0" smtClean="0"/>
              <a:t>Telephonic transmission of scanned printed material. – prone to security issues</a:t>
            </a:r>
          </a:p>
          <a:p>
            <a:pPr marL="0" indent="0">
              <a:buNone/>
            </a:pPr>
            <a:r>
              <a:rPr lang="en-US" sz="1400" b="1" dirty="0" smtClean="0"/>
              <a:t>Email </a:t>
            </a:r>
          </a:p>
          <a:p>
            <a:r>
              <a:rPr lang="en-US" sz="1400" dirty="0" smtClean="0"/>
              <a:t>Most common method. – not fully secure even if encrypted</a:t>
            </a:r>
          </a:p>
          <a:p>
            <a:pPr marL="0" indent="0">
              <a:buNone/>
            </a:pPr>
            <a:r>
              <a:rPr lang="en-US" sz="1400" b="1" dirty="0" smtClean="0"/>
              <a:t>Telephone</a:t>
            </a:r>
          </a:p>
          <a:p>
            <a:pPr>
              <a:spcAft>
                <a:spcPts val="2400"/>
              </a:spcAft>
            </a:pPr>
            <a:r>
              <a:rPr lang="en-US" sz="1400" dirty="0" smtClean="0"/>
              <a:t>Used in combination to one of other methods to increase the data security</a:t>
            </a:r>
          </a:p>
          <a:p>
            <a:pPr marL="0" indent="0">
              <a:buNone/>
            </a:pPr>
            <a:r>
              <a:rPr lang="en-US" sz="1400" b="1" dirty="0" smtClean="0"/>
              <a:t>SWIFT: Society for Worldwide Interbank Financial Telecommunication (SWIFT)</a:t>
            </a:r>
          </a:p>
          <a:p>
            <a:r>
              <a:rPr lang="en-US" sz="1400" dirty="0" smtClean="0"/>
              <a:t>Provides a network to allow transfer of financial messages</a:t>
            </a:r>
          </a:p>
          <a:p>
            <a:r>
              <a:rPr lang="en-US" sz="1400" dirty="0" smtClean="0"/>
              <a:t>Most secured environment – preferred by banks globally</a:t>
            </a:r>
          </a:p>
          <a:p>
            <a:r>
              <a:rPr lang="en-US" sz="1400" dirty="0" smtClean="0"/>
              <a:t>Operates around the clock</a:t>
            </a:r>
          </a:p>
          <a:p>
            <a:r>
              <a:rPr lang="en-US" sz="1400" dirty="0" smtClean="0"/>
              <a:t>SWIFT</a:t>
            </a:r>
            <a:endParaRPr lang="en-US" sz="1400" dirty="0"/>
          </a:p>
        </p:txBody>
      </p:sp>
      <p:sp>
        <p:nvSpPr>
          <p:cNvPr id="189445" name="Title 1"/>
          <p:cNvSpPr>
            <a:spLocks noGrp="1"/>
          </p:cNvSpPr>
          <p:nvPr>
            <p:ph type="title"/>
          </p:nvPr>
        </p:nvSpPr>
        <p:spPr/>
        <p:txBody>
          <a:bodyPr/>
          <a:lstStyle/>
          <a:p>
            <a:r>
              <a:rPr lang="en-US" altLang="en-US" dirty="0" smtClean="0"/>
              <a:t>Methods of Communicating Trade </a:t>
            </a:r>
            <a:br>
              <a:rPr lang="en-US" altLang="en-US" dirty="0" smtClean="0"/>
            </a:br>
            <a:r>
              <a:rPr lang="en-US" altLang="en-US" dirty="0" smtClean="0"/>
              <a:t>Instructions</a:t>
            </a:r>
          </a:p>
        </p:txBody>
      </p:sp>
      <p:pic>
        <p:nvPicPr>
          <p:cNvPr id="5122" name="Picture 2"/>
          <p:cNvPicPr>
            <a:picLocks noChangeAspect="1" noChangeArrowheads="1"/>
          </p:cNvPicPr>
          <p:nvPr/>
        </p:nvPicPr>
        <p:blipFill>
          <a:blip r:embed="rId2">
            <a:extLst/>
          </a:blip>
          <a:srcRect/>
          <a:stretch>
            <a:fillRect/>
          </a:stretch>
        </p:blipFill>
        <p:spPr bwMode="auto">
          <a:xfrm>
            <a:off x="7315200" y="1600200"/>
            <a:ext cx="1600200" cy="1263774"/>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5123" name="Picture 3"/>
          <p:cNvPicPr>
            <a:picLocks noChangeAspect="1" noChangeArrowheads="1"/>
          </p:cNvPicPr>
          <p:nvPr/>
        </p:nvPicPr>
        <p:blipFill>
          <a:blip r:embed="rId3">
            <a:extLst/>
          </a:blip>
          <a:srcRect/>
          <a:stretch>
            <a:fillRect/>
          </a:stretch>
        </p:blipFill>
        <p:spPr bwMode="auto">
          <a:xfrm>
            <a:off x="7315200" y="4114800"/>
            <a:ext cx="1600200" cy="1066800"/>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8" name="Flowchart: Merge 7">
            <a:hlinkClick r:id="rId4"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9" name="Picture 8">
            <a:hlinkClick r:id="rId5"/>
          </p:cNvPr>
          <p:cNvPicPr>
            <a:picLocks noChangeAspect="1"/>
          </p:cNvPicPr>
          <p:nvPr/>
        </p:nvPicPr>
        <p:blipFill>
          <a:blip r:embed="rId6" cstate="print">
            <a:extLst/>
          </a:blip>
          <a:stretch>
            <a:fillRect/>
          </a:stretch>
        </p:blipFill>
        <p:spPr>
          <a:xfrm>
            <a:off x="4384248" y="6164816"/>
            <a:ext cx="375505" cy="375505"/>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10" name="Rectangle 6"/>
          <p:cNvSpPr>
            <a:spLocks noChangeArrowheads="1"/>
          </p:cNvSpPr>
          <p:nvPr/>
        </p:nvSpPr>
        <p:spPr bwMode="auto">
          <a:xfrm>
            <a:off x="694592" y="6194097"/>
            <a:ext cx="36395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Aft>
                <a:spcPts val="600"/>
              </a:spcAft>
            </a:pPr>
            <a:r>
              <a:rPr lang="en-US" altLang="en-US" sz="1200" dirty="0" smtClean="0">
                <a:solidFill>
                  <a:srgbClr val="000000"/>
                </a:solidFill>
                <a:cs typeface="Arial" panose="020B0604020202020204" pitchFamily="34" charset="0"/>
              </a:rPr>
              <a:t>Video link for Communication Trade Instructions ?</a:t>
            </a:r>
            <a:endParaRPr lang="en-US" altLang="en-US" sz="1200" dirty="0">
              <a:solidFill>
                <a:srgbClr val="000000"/>
              </a:solidFill>
              <a:cs typeface="Arial" panose="020B0604020202020204" pitchFamily="34" charset="0"/>
            </a:endParaRPr>
          </a:p>
        </p:txBody>
      </p:sp>
    </p:spTree>
    <p:extLst>
      <p:ext uri="{BB962C8B-B14F-4D97-AF65-F5344CB8AC3E}">
        <p14:creationId xmlns:p14="http://schemas.microsoft.com/office/powerpoint/2010/main" val="3797284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Custodians are mandated to send account statements to their clients highlighting details of account transactions</a:t>
            </a:r>
          </a:p>
          <a:p>
            <a:r>
              <a:rPr lang="en-US" sz="1400" dirty="0" smtClean="0"/>
              <a:t>Two primary accounts held with the Custodians – </a:t>
            </a:r>
            <a:r>
              <a:rPr lang="en-US" sz="1400" dirty="0" err="1" smtClean="0"/>
              <a:t>Nostro</a:t>
            </a:r>
            <a:r>
              <a:rPr lang="en-US" sz="1400" dirty="0" smtClean="0"/>
              <a:t> and </a:t>
            </a:r>
            <a:r>
              <a:rPr lang="en-US" sz="1400" dirty="0" err="1" smtClean="0"/>
              <a:t>Vostro</a:t>
            </a:r>
            <a:r>
              <a:rPr lang="en-US" sz="1400" dirty="0" smtClean="0"/>
              <a:t> accounts</a:t>
            </a:r>
          </a:p>
          <a:p>
            <a:pPr>
              <a:buFont typeface="+mj-lt"/>
              <a:buAutoNum type="arabicPeriod"/>
            </a:pPr>
            <a:r>
              <a:rPr lang="en-US" sz="1400" dirty="0" err="1" smtClean="0"/>
              <a:t>Nostro</a:t>
            </a:r>
            <a:r>
              <a:rPr lang="en-US" sz="1400" dirty="0" smtClean="0"/>
              <a:t> Accounts/Mirror accounts: (Our account with you)</a:t>
            </a:r>
          </a:p>
          <a:p>
            <a:pPr lvl="1"/>
            <a:r>
              <a:rPr lang="en-US" sz="1400" dirty="0" err="1" smtClean="0"/>
              <a:t>Nostro</a:t>
            </a:r>
            <a:r>
              <a:rPr lang="en-US" sz="1400" dirty="0" smtClean="0"/>
              <a:t> is derived from Latin term “Ours”. A </a:t>
            </a:r>
            <a:r>
              <a:rPr lang="en-US" sz="1400" dirty="0" err="1" smtClean="0"/>
              <a:t>Nostro</a:t>
            </a:r>
            <a:r>
              <a:rPr lang="en-US" sz="1400" dirty="0" smtClean="0"/>
              <a:t> is our account of our money, held by you.</a:t>
            </a:r>
          </a:p>
          <a:p>
            <a:pPr lvl="1"/>
            <a:r>
              <a:rPr lang="en-US" sz="1400" dirty="0" smtClean="0"/>
              <a:t>An account at a foreign bank where a domestic bank keeps reserves of a foreign currency</a:t>
            </a:r>
          </a:p>
          <a:p>
            <a:pPr lvl="1"/>
            <a:r>
              <a:rPr lang="en-US" sz="1400" b="1" dirty="0" smtClean="0"/>
              <a:t>Example</a:t>
            </a:r>
            <a:r>
              <a:rPr lang="en-US" sz="1400" dirty="0" smtClean="0"/>
              <a:t>: An account of SBI Bank (an Indian bank) with a London bank in GBP currency is a </a:t>
            </a:r>
            <a:r>
              <a:rPr lang="en-US" sz="1400" dirty="0" err="1" smtClean="0"/>
              <a:t>Nostro</a:t>
            </a:r>
            <a:r>
              <a:rPr lang="en-US" sz="1400" dirty="0" smtClean="0"/>
              <a:t> A/C for the Indian Bank.</a:t>
            </a:r>
          </a:p>
          <a:p>
            <a:pPr>
              <a:buFont typeface="+mj-lt"/>
              <a:buAutoNum type="arabicPeriod" startAt="2"/>
            </a:pPr>
            <a:r>
              <a:rPr lang="en-US" sz="1400" dirty="0" err="1" smtClean="0"/>
              <a:t>Vostro</a:t>
            </a:r>
            <a:r>
              <a:rPr lang="en-US" sz="1400" dirty="0" smtClean="0"/>
              <a:t> accounts / </a:t>
            </a:r>
            <a:r>
              <a:rPr lang="en-US" sz="1400" dirty="0" err="1" smtClean="0"/>
              <a:t>Loro</a:t>
            </a:r>
            <a:r>
              <a:rPr lang="en-US" sz="1400" dirty="0" smtClean="0"/>
              <a:t> Accounts / Real accounts: (Your Account with us) </a:t>
            </a:r>
          </a:p>
          <a:p>
            <a:pPr lvl="1"/>
            <a:r>
              <a:rPr lang="en-US" sz="1400" dirty="0" err="1" smtClean="0"/>
              <a:t>Vostro</a:t>
            </a:r>
            <a:r>
              <a:rPr lang="en-US" sz="1400" dirty="0" smtClean="0"/>
              <a:t> is derived from the Latin term “Yours”. A </a:t>
            </a:r>
            <a:r>
              <a:rPr lang="en-US" sz="1400" dirty="0" err="1" smtClean="0"/>
              <a:t>Vostro</a:t>
            </a:r>
            <a:r>
              <a:rPr lang="en-US" sz="1400" dirty="0" smtClean="0"/>
              <a:t> is our account of your money, held by us.</a:t>
            </a:r>
          </a:p>
          <a:p>
            <a:pPr lvl="1"/>
            <a:r>
              <a:rPr lang="en-US" sz="1400" dirty="0" smtClean="0"/>
              <a:t>A Current account maintained by a foreign bank with domestic bank in local currency</a:t>
            </a:r>
          </a:p>
          <a:p>
            <a:pPr lvl="1"/>
            <a:r>
              <a:rPr lang="en-US" sz="1400" b="1" dirty="0" smtClean="0"/>
              <a:t>Example</a:t>
            </a:r>
            <a:r>
              <a:rPr lang="en-US" sz="1400" dirty="0" smtClean="0"/>
              <a:t>: An account of London Bank with an Indian Bank for INR currency is a </a:t>
            </a:r>
            <a:r>
              <a:rPr lang="en-US" sz="1400" dirty="0" err="1" smtClean="0"/>
              <a:t>Vostro</a:t>
            </a:r>
            <a:r>
              <a:rPr lang="en-US" sz="1400" dirty="0" smtClean="0"/>
              <a:t> account for the Indian Bank</a:t>
            </a:r>
          </a:p>
          <a:p>
            <a:endParaRPr lang="en-US" sz="1400" dirty="0" smtClean="0"/>
          </a:p>
          <a:p>
            <a:endParaRPr lang="en-US" sz="1400" dirty="0" smtClean="0"/>
          </a:p>
          <a:p>
            <a:endParaRPr lang="en-US" sz="1400" dirty="0" smtClean="0"/>
          </a:p>
          <a:p>
            <a:endParaRPr lang="en-US" sz="1400" dirty="0"/>
          </a:p>
        </p:txBody>
      </p:sp>
      <p:sp>
        <p:nvSpPr>
          <p:cNvPr id="190468" name="Title 1"/>
          <p:cNvSpPr>
            <a:spLocks noGrp="1"/>
          </p:cNvSpPr>
          <p:nvPr>
            <p:ph type="title"/>
          </p:nvPr>
        </p:nvSpPr>
        <p:spPr/>
        <p:txBody>
          <a:bodyPr/>
          <a:lstStyle/>
          <a:p>
            <a:r>
              <a:rPr lang="en-US" altLang="en-US" smtClean="0"/>
              <a:t>Custodian Statements and Accounts</a:t>
            </a:r>
          </a:p>
        </p:txBody>
      </p:sp>
      <p:sp>
        <p:nvSpPr>
          <p:cNvPr id="190467" name="AutoShape 4" descr="Image result for nostro accounts"/>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300"/>
              </a:spcBef>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742950" indent="-285750">
              <a:spcBef>
                <a:spcPts val="300"/>
              </a:spcBef>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ts val="300"/>
              </a:spcBef>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6" name="Flowchart: Merge 5">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23556738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anchorCtr="0" compatLnSpc="1">
            <a:prstTxWarp prst="textNoShape">
              <a:avLst/>
            </a:prstTxWarp>
          </a:bodyPr>
          <a:lstStyle/>
          <a:p>
            <a:pPr eaLnBrk="1" hangingPunct="1"/>
            <a:r>
              <a:rPr altLang="en-US" dirty="0" smtClean="0">
                <a:latin typeface="Georgia" panose="02040502050405020303" pitchFamily="18" charset="0"/>
              </a:rPr>
              <a:t>Settlement Types</a:t>
            </a:r>
          </a:p>
        </p:txBody>
      </p:sp>
      <p:graphicFrame>
        <p:nvGraphicFramePr>
          <p:cNvPr id="5" name="Table 4"/>
          <p:cNvGraphicFramePr>
            <a:graphicFrameLocks noGrp="1"/>
          </p:cNvGraphicFramePr>
          <p:nvPr>
            <p:extLst>
              <p:ext uri="{D42A27DB-BD31-4B8C-83A1-F6EECF244321}">
                <p14:modId xmlns:p14="http://schemas.microsoft.com/office/powerpoint/2010/main" val="1984495316"/>
              </p:ext>
            </p:extLst>
          </p:nvPr>
        </p:nvGraphicFramePr>
        <p:xfrm>
          <a:off x="228600" y="1234441"/>
          <a:ext cx="8686800" cy="2407920"/>
        </p:xfrm>
        <a:graphic>
          <a:graphicData uri="http://schemas.openxmlformats.org/drawingml/2006/table">
            <a:tbl>
              <a:tblPr firstRow="1" bandRow="1">
                <a:effectLst/>
              </a:tblPr>
              <a:tblGrid>
                <a:gridCol w="1723292"/>
                <a:gridCol w="2031023"/>
                <a:gridCol w="1450731"/>
                <a:gridCol w="1485900"/>
                <a:gridCol w="1995854"/>
              </a:tblGrid>
              <a:tr h="48515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400" b="1" dirty="0" smtClean="0">
                          <a:solidFill>
                            <a:schemeClr val="bg1"/>
                          </a:solidFill>
                          <a:latin typeface="Arial" panose="020B0604020202020204" pitchFamily="34" charset="0"/>
                          <a:cs typeface="Arial" panose="020B0604020202020204" pitchFamily="34" charset="0"/>
                        </a:rPr>
                        <a:t>Full Settlement</a:t>
                      </a:r>
                      <a:endParaRPr lang="en-US" sz="1400" b="1" dirty="0">
                        <a:solidFill>
                          <a:schemeClr val="bg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b="1" dirty="0" smtClean="0">
                          <a:solidFill>
                            <a:schemeClr val="bg1"/>
                          </a:solidFill>
                          <a:latin typeface="Arial" panose="020B0604020202020204" pitchFamily="34" charset="0"/>
                          <a:cs typeface="Arial" panose="020B0604020202020204" pitchFamily="34" charset="0"/>
                        </a:rPr>
                        <a:t>Partial Settlement</a:t>
                      </a:r>
                      <a:endParaRPr lang="en-US" sz="1400" b="1" dirty="0">
                        <a:solidFill>
                          <a:schemeClr val="bg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b="1" dirty="0" smtClean="0">
                          <a:solidFill>
                            <a:schemeClr val="bg1"/>
                          </a:solidFill>
                          <a:latin typeface="Arial" panose="020B0604020202020204" pitchFamily="34" charset="0"/>
                          <a:cs typeface="Arial" panose="020B0604020202020204" pitchFamily="34" charset="0"/>
                        </a:rPr>
                        <a:t>Securities Only Settlement</a:t>
                      </a:r>
                      <a:endParaRPr lang="en-US" sz="1400" b="1" dirty="0">
                        <a:solidFill>
                          <a:schemeClr val="bg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b="1" dirty="0" smtClean="0">
                          <a:solidFill>
                            <a:schemeClr val="bg1"/>
                          </a:solidFill>
                          <a:latin typeface="Arial" panose="020B0604020202020204" pitchFamily="34" charset="0"/>
                          <a:cs typeface="Arial" panose="020B0604020202020204" pitchFamily="34" charset="0"/>
                        </a:rPr>
                        <a:t>Cash Only Settlement</a:t>
                      </a:r>
                      <a:endParaRPr lang="en-US" sz="1400" b="1" dirty="0">
                        <a:solidFill>
                          <a:schemeClr val="bg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b="1" dirty="0" smtClean="0">
                          <a:solidFill>
                            <a:schemeClr val="bg1"/>
                          </a:solidFill>
                          <a:latin typeface="Arial" panose="020B0604020202020204" pitchFamily="34" charset="0"/>
                          <a:cs typeface="Arial" panose="020B0604020202020204" pitchFamily="34" charset="0"/>
                        </a:rPr>
                        <a:t>Cross Currency</a:t>
                      </a:r>
                      <a:r>
                        <a:rPr lang="en-US" sz="1400" b="1" baseline="0" dirty="0" smtClean="0">
                          <a:solidFill>
                            <a:schemeClr val="bg1"/>
                          </a:solidFill>
                          <a:latin typeface="Arial" panose="020B0604020202020204" pitchFamily="34" charset="0"/>
                          <a:cs typeface="Arial" panose="020B0604020202020204" pitchFamily="34" charset="0"/>
                        </a:rPr>
                        <a:t> Settlement</a:t>
                      </a:r>
                      <a:endParaRPr lang="en-US" sz="1400" b="1" dirty="0">
                        <a:solidFill>
                          <a:schemeClr val="bg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r>
              <a:tr h="88468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lgn="l">
                        <a:spcAft>
                          <a:spcPts val="200"/>
                        </a:spcAft>
                        <a:buFont typeface="Wingdings" pitchFamily="2" charset="2"/>
                        <a:buNone/>
                      </a:pPr>
                      <a:r>
                        <a:rPr lang="en-US" sz="1400" b="0" dirty="0" smtClean="0">
                          <a:solidFill>
                            <a:schemeClr val="tx1"/>
                          </a:solidFill>
                          <a:latin typeface="Arial" panose="020B0604020202020204" pitchFamily="34" charset="0"/>
                          <a:cs typeface="Arial" panose="020B0604020202020204" pitchFamily="34" charset="0"/>
                        </a:rPr>
                        <a:t>Entire Quantity of Securities</a:t>
                      </a:r>
                      <a:r>
                        <a:rPr lang="en-US" sz="1400" b="0" baseline="0" dirty="0" smtClean="0">
                          <a:solidFill>
                            <a:schemeClr val="tx1"/>
                          </a:solidFill>
                          <a:latin typeface="Arial" panose="020B0604020202020204" pitchFamily="34" charset="0"/>
                          <a:cs typeface="Arial" panose="020B0604020202020204" pitchFamily="34" charset="0"/>
                        </a:rPr>
                        <a:t> delivered &amp; received</a:t>
                      </a: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dirty="0" smtClean="0">
                          <a:solidFill>
                            <a:schemeClr val="tx1"/>
                          </a:solidFill>
                          <a:latin typeface="Arial" panose="020B0604020202020204" pitchFamily="34" charset="0"/>
                          <a:cs typeface="Arial" panose="020B0604020202020204" pitchFamily="34" charset="0"/>
                        </a:rPr>
                        <a:t>Partial delivery of cash &amp; security</a:t>
                      </a: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dirty="0" smtClean="0">
                          <a:solidFill>
                            <a:schemeClr val="tx1"/>
                          </a:solidFill>
                          <a:latin typeface="Arial" panose="020B0604020202020204" pitchFamily="34" charset="0"/>
                          <a:cs typeface="Arial" panose="020B0604020202020204" pitchFamily="34" charset="0"/>
                        </a:rPr>
                        <a:t>The delivery or receipt of securities</a:t>
                      </a:r>
                      <a:endParaRPr lang="en-US" sz="1400" b="0" dirty="0">
                        <a:solidFill>
                          <a:schemeClr val="tx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kern="1200" dirty="0" smtClean="0">
                          <a:solidFill>
                            <a:schemeClr val="tx1"/>
                          </a:solidFill>
                          <a:latin typeface="Arial" panose="020B0604020202020204" pitchFamily="34" charset="0"/>
                          <a:ea typeface="+mn-ea"/>
                          <a:cs typeface="Arial" panose="020B0604020202020204" pitchFamily="34" charset="0"/>
                        </a:rPr>
                        <a:t>Settlement is done on cash basis only</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kern="1200" dirty="0" smtClean="0">
                          <a:solidFill>
                            <a:schemeClr val="tx1"/>
                          </a:solidFill>
                          <a:latin typeface="Arial" panose="020B0604020202020204" pitchFamily="34" charset="0"/>
                          <a:ea typeface="+mn-ea"/>
                          <a:cs typeface="Arial" panose="020B0604020202020204" pitchFamily="34" charset="0"/>
                        </a:rPr>
                        <a:t>Settles trade in the ‘natural’ or ‘trading’ currency of the specific security</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381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90846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200"/>
                        </a:spcAft>
                        <a:buClrTx/>
                        <a:buSzTx/>
                        <a:buFont typeface="Wingdings" pitchFamily="2" charset="2"/>
                        <a:buNone/>
                        <a:tabLst/>
                        <a:defRPr/>
                      </a:pPr>
                      <a:r>
                        <a:rPr lang="en-US" sz="1400" b="0" kern="1200" dirty="0" smtClean="0">
                          <a:solidFill>
                            <a:schemeClr val="tx1"/>
                          </a:solidFill>
                          <a:latin typeface="Arial" panose="020B0604020202020204" pitchFamily="34" charset="0"/>
                          <a:ea typeface="+mn-ea"/>
                          <a:cs typeface="Arial" panose="020B0604020202020204" pitchFamily="34" charset="0"/>
                        </a:rPr>
                        <a:t>Fill amount of cash received</a:t>
                      </a:r>
                      <a:endParaRPr lang="en-US" sz="1400" b="0" dirty="0">
                        <a:solidFill>
                          <a:schemeClr val="tx1"/>
                        </a:solidFill>
                        <a:latin typeface="Arial" panose="020B0604020202020204" pitchFamily="34" charset="0"/>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200"/>
                        </a:spcAft>
                        <a:buClrTx/>
                        <a:buSzTx/>
                        <a:buFont typeface="Wingdings" pitchFamily="2" charset="2"/>
                        <a:buNone/>
                        <a:tabLst/>
                        <a:defRPr/>
                      </a:pPr>
                      <a:r>
                        <a:rPr lang="en-US" sz="1400" b="0" kern="1200" dirty="0" smtClean="0">
                          <a:solidFill>
                            <a:schemeClr val="tx1"/>
                          </a:solidFill>
                          <a:latin typeface="Arial" panose="020B0604020202020204" pitchFamily="34" charset="0"/>
                          <a:ea typeface="+mn-ea"/>
                          <a:cs typeface="Arial" panose="020B0604020202020204" pitchFamily="34" charset="0"/>
                        </a:rPr>
                        <a:t>Also known as “partial delivery” “partial settlement” or “settlement splitting”</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kern="1200" dirty="0" smtClean="0">
                          <a:solidFill>
                            <a:schemeClr val="tx1"/>
                          </a:solidFill>
                          <a:latin typeface="Arial" panose="020B0604020202020204" pitchFamily="34" charset="0"/>
                          <a:ea typeface="+mn-ea"/>
                          <a:cs typeface="Arial" panose="020B0604020202020204" pitchFamily="34" charset="0"/>
                        </a:rPr>
                        <a:t>The delivery is independent of cash</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kern="1200" dirty="0" smtClean="0">
                          <a:solidFill>
                            <a:schemeClr val="tx1"/>
                          </a:solidFill>
                          <a:latin typeface="Arial" panose="020B0604020202020204" pitchFamily="34" charset="0"/>
                          <a:ea typeface="+mn-ea"/>
                          <a:cs typeface="Arial" panose="020B0604020202020204" pitchFamily="34" charset="0"/>
                        </a:rPr>
                        <a:t>Free of physical delivery of securities</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spcAft>
                          <a:spcPts val="200"/>
                        </a:spcAft>
                        <a:buFont typeface="Wingdings" pitchFamily="2" charset="2"/>
                        <a:buNone/>
                      </a:pPr>
                      <a:r>
                        <a:rPr lang="en-US" sz="1400" b="0" kern="1200" dirty="0" smtClean="0">
                          <a:solidFill>
                            <a:schemeClr val="tx1"/>
                          </a:solidFill>
                          <a:latin typeface="Arial" panose="020B0604020202020204" pitchFamily="34" charset="0"/>
                          <a:ea typeface="+mn-ea"/>
                          <a:cs typeface="Arial" panose="020B0604020202020204" pitchFamily="34" charset="0"/>
                        </a:rPr>
                        <a:t>Eliminates foreign exchange risk</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45720" marR="45720" anchor="ctr">
                    <a:lnL w="12700" cmpd="sng">
                      <a:noFill/>
                    </a:lnL>
                    <a:lnR w="12700" cmpd="sng">
                      <a:noFill/>
                    </a:lnR>
                    <a:lnT w="635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4157223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US" sz="1400" b="1" dirty="0" smtClean="0"/>
              <a:t>Gross Settlements</a:t>
            </a:r>
          </a:p>
          <a:p>
            <a:r>
              <a:rPr lang="en-US" sz="1400" dirty="0" smtClean="0"/>
              <a:t>Settling a trade with individual payment or Receipt of funds is gross settlement</a:t>
            </a:r>
          </a:p>
          <a:p>
            <a:pPr marL="0" indent="0">
              <a:buNone/>
            </a:pPr>
            <a:r>
              <a:rPr lang="en-US" sz="1400" b="1" dirty="0" smtClean="0"/>
              <a:t>Flow of transaction without Netting</a:t>
            </a:r>
          </a:p>
          <a:p>
            <a:r>
              <a:rPr lang="en-US" sz="1400" dirty="0" smtClean="0"/>
              <a:t>Party A to pay $80 to Party C </a:t>
            </a:r>
          </a:p>
          <a:p>
            <a:r>
              <a:rPr lang="en-US" sz="1400" dirty="0" smtClean="0"/>
              <a:t>Party C to pay $90 to Party B		</a:t>
            </a:r>
          </a:p>
          <a:p>
            <a:r>
              <a:rPr lang="en-US" sz="1400" dirty="0" smtClean="0"/>
              <a:t>Party B to pay $100 to Party A</a:t>
            </a:r>
          </a:p>
          <a:p>
            <a:pPr marL="0" indent="0">
              <a:buNone/>
            </a:pPr>
            <a:r>
              <a:rPr lang="en-US" sz="1400" b="1" dirty="0" smtClean="0"/>
              <a:t>Net Settlements</a:t>
            </a:r>
          </a:p>
          <a:p>
            <a:r>
              <a:rPr lang="en-US" sz="1400" dirty="0" smtClean="0"/>
              <a:t>Netting means to allow a positive value and negative value to off-set and partially / entirely cancel each other</a:t>
            </a:r>
          </a:p>
          <a:p>
            <a:r>
              <a:rPr lang="en-US" sz="1400" dirty="0" smtClean="0"/>
              <a:t>Avoids multiple cash flows, saves swift charges and reduces settlement risk</a:t>
            </a:r>
          </a:p>
          <a:p>
            <a:pPr marL="0" indent="0">
              <a:buNone/>
            </a:pPr>
            <a:r>
              <a:rPr lang="en-US" sz="1400" b="1" dirty="0" smtClean="0"/>
              <a:t>Flow of transaction with Netting </a:t>
            </a:r>
          </a:p>
          <a:p>
            <a:r>
              <a:rPr lang="en-US" sz="1400" dirty="0" smtClean="0"/>
              <a:t>The Parties net off the transaction meaning who ever owes more </a:t>
            </a:r>
          </a:p>
          <a:p>
            <a:r>
              <a:rPr lang="en-US" sz="1400" dirty="0" smtClean="0"/>
              <a:t>make the payments and settle the transaction</a:t>
            </a:r>
          </a:p>
          <a:p>
            <a:r>
              <a:rPr lang="en-US" sz="1400" dirty="0" smtClean="0"/>
              <a:t>Party A receives $20 i/o receiving $100 from B and paying $80 to C</a:t>
            </a:r>
          </a:p>
          <a:p>
            <a:r>
              <a:rPr lang="en-US" sz="1400" dirty="0" smtClean="0"/>
              <a:t>Party B pays $10 to Party A i/o receiving $90 from C and paying $100 to A </a:t>
            </a:r>
          </a:p>
          <a:p>
            <a:r>
              <a:rPr lang="en-US" sz="1400" dirty="0" smtClean="0"/>
              <a:t>Party C pays $10 Party A i/o receiving $80 from A and paying $90 to B</a:t>
            </a:r>
            <a:endParaRPr lang="en-US" sz="1400" dirty="0"/>
          </a:p>
        </p:txBody>
      </p:sp>
      <p:sp>
        <p:nvSpPr>
          <p:cNvPr id="192514" name="Title 1"/>
          <p:cNvSpPr>
            <a:spLocks noGrp="1"/>
          </p:cNvSpPr>
          <p:nvPr>
            <p:ph type="title"/>
          </p:nvPr>
        </p:nvSpPr>
        <p:spPr/>
        <p:txBody>
          <a:bodyPr/>
          <a:lstStyle/>
          <a:p>
            <a:r>
              <a:rPr lang="en-US" altLang="en-US" dirty="0" smtClean="0"/>
              <a:t>Gross vs. Net Settlements</a:t>
            </a:r>
          </a:p>
        </p:txBody>
      </p:sp>
      <p:pic>
        <p:nvPicPr>
          <p:cNvPr id="192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790" y="1635370"/>
            <a:ext cx="1892610" cy="1591408"/>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pic>
        <p:nvPicPr>
          <p:cNvPr id="1925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90" y="4494213"/>
            <a:ext cx="1892610" cy="1549713"/>
          </a:xfrm>
          <a:prstGeom prst="rect">
            <a:avLst/>
          </a:prstGeom>
          <a:solidFill>
            <a:srgbClr val="FFFFFF">
              <a:shade val="85000"/>
            </a:srgbClr>
          </a:solidFill>
          <a:ln w="12700" cap="sq">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a:extLst/>
        </p:spPr>
      </p:pic>
      <p:sp>
        <p:nvSpPr>
          <p:cNvPr id="6" name="Flowchart: Merge 5">
            <a:hlinkClick r:id="rId4"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spTree>
    <p:extLst>
      <p:ext uri="{BB962C8B-B14F-4D97-AF65-F5344CB8AC3E}">
        <p14:creationId xmlns:p14="http://schemas.microsoft.com/office/powerpoint/2010/main" val="32337263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An operational network that links bank accounts and provides functionality for monetary exchange</a:t>
            </a:r>
          </a:p>
          <a:p>
            <a:r>
              <a:rPr lang="en-US" sz="1400" dirty="0" smtClean="0"/>
              <a:t>Its technical efficiency determines efficiency of usage of transaction money in the economy, and associated risk</a:t>
            </a:r>
            <a:endParaRPr lang="en-US" sz="1400" dirty="0"/>
          </a:p>
        </p:txBody>
      </p:sp>
      <p:sp>
        <p:nvSpPr>
          <p:cNvPr id="193539" name="Title 1"/>
          <p:cNvSpPr>
            <a:spLocks noGrp="1"/>
          </p:cNvSpPr>
          <p:nvPr>
            <p:ph type="title"/>
          </p:nvPr>
        </p:nvSpPr>
        <p:spPr/>
        <p:txBody>
          <a:bodyPr/>
          <a:lstStyle/>
          <a:p>
            <a:r>
              <a:rPr lang="en-US" altLang="en-US" dirty="0" smtClean="0"/>
              <a:t>Payment Systems Overview</a:t>
            </a:r>
          </a:p>
        </p:txBody>
      </p:sp>
      <p:sp>
        <p:nvSpPr>
          <p:cNvPr id="13" name="Flowchart: Merge 12">
            <a:hlinkClick r:id="rId2" action="ppaction://hlinksldjump"/>
          </p:cNvPr>
          <p:cNvSpPr/>
          <p:nvPr/>
        </p:nvSpPr>
        <p:spPr>
          <a:xfrm rot="5400000">
            <a:off x="8916987" y="6597651"/>
            <a:ext cx="284163" cy="207962"/>
          </a:xfrm>
          <a:prstGeom prst="flowChartMerge">
            <a:avLst/>
          </a:prstGeom>
          <a:solidFill>
            <a:schemeClr val="bg1">
              <a:lumMod val="95000"/>
            </a:schemeClr>
          </a:solidFill>
          <a:ln w="28575">
            <a:solidFill>
              <a:schemeClr val="accent3">
                <a:lumMod val="60000"/>
                <a:lumOff val="40000"/>
              </a:schemeClr>
            </a:solidFill>
          </a:ln>
          <a:effectLst>
            <a:outerShdw dist="25400" dir="90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Arial" pitchFamily="34" charset="0"/>
            </a:endParaRPr>
          </a:p>
        </p:txBody>
      </p:sp>
      <p:pic>
        <p:nvPicPr>
          <p:cNvPr id="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912" y="2575419"/>
            <a:ext cx="7439488"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32" y="2905637"/>
            <a:ext cx="1188720" cy="436553"/>
          </a:xfrm>
          <a:prstGeom prst="rect">
            <a:avLst/>
          </a:prstGeom>
          <a:solidFill>
            <a:srgbClr val="FFFFFF">
              <a:shade val="85000"/>
            </a:srgbClr>
          </a:solidFill>
          <a:ln w="12700" cap="sq">
            <a:solidFill>
              <a:schemeClr val="bg1">
                <a:lumMod val="50000"/>
              </a:schemeClr>
            </a:solidFill>
            <a:miter lim="800000"/>
          </a:ln>
          <a:effectLst/>
          <a:extLst/>
        </p:spPr>
      </p:pic>
      <p:pic>
        <p:nvPicPr>
          <p:cNvPr id="19"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64" y="3614142"/>
            <a:ext cx="1188720" cy="466344"/>
          </a:xfrm>
          <a:prstGeom prst="rect">
            <a:avLst/>
          </a:prstGeom>
          <a:solidFill>
            <a:srgbClr val="FFFFFF">
              <a:shade val="85000"/>
            </a:srgbClr>
          </a:solidFill>
          <a:ln w="12700" cap="sq">
            <a:solidFill>
              <a:schemeClr val="bg1">
                <a:lumMod val="50000"/>
              </a:schemeClr>
            </a:solidFill>
            <a:miter lim="800000"/>
          </a:ln>
          <a:effectLst/>
          <a:extLst/>
        </p:spPr>
      </p:pic>
      <p:pic>
        <p:nvPicPr>
          <p:cNvPr id="20"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64" y="4324276"/>
            <a:ext cx="1188720" cy="461444"/>
          </a:xfrm>
          <a:prstGeom prst="rect">
            <a:avLst/>
          </a:prstGeom>
          <a:solidFill>
            <a:srgbClr val="FFFFFF">
              <a:shade val="85000"/>
            </a:srgbClr>
          </a:solidFill>
          <a:ln w="12700" cap="sq">
            <a:solidFill>
              <a:schemeClr val="bg1">
                <a:lumMod val="50000"/>
              </a:schemeClr>
            </a:solidFill>
            <a:miter lim="800000"/>
          </a:ln>
          <a:effectLst/>
          <a:extLst/>
        </p:spPr>
      </p:pic>
      <p:pic>
        <p:nvPicPr>
          <p:cNvPr id="21"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964" y="5029510"/>
            <a:ext cx="1188720" cy="466344"/>
          </a:xfrm>
          <a:prstGeom prst="rect">
            <a:avLst/>
          </a:prstGeom>
          <a:solidFill>
            <a:srgbClr val="FFFFFF">
              <a:shade val="85000"/>
            </a:srgbClr>
          </a:solidFill>
          <a:ln w="12700" cap="sq">
            <a:solidFill>
              <a:schemeClr val="bg1">
                <a:lumMod val="50000"/>
              </a:schemeClr>
            </a:solidFill>
            <a:miter lim="800000"/>
          </a:ln>
          <a:effectLst/>
          <a:extLst/>
        </p:spPr>
      </p:pic>
      <p:pic>
        <p:nvPicPr>
          <p:cNvPr id="22" name="Picture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984" y="5739644"/>
            <a:ext cx="1188720" cy="466344"/>
          </a:xfrm>
          <a:prstGeom prst="rect">
            <a:avLst/>
          </a:prstGeom>
          <a:solidFill>
            <a:srgbClr val="FFFFFF">
              <a:shade val="85000"/>
            </a:srgbClr>
          </a:solidFill>
          <a:ln w="12700" cap="sq">
            <a:solidFill>
              <a:schemeClr val="bg1">
                <a:lumMod val="50000"/>
              </a:schemeClr>
            </a:solidFill>
            <a:miter lim="800000"/>
          </a:ln>
          <a:effectLst/>
          <a:extLst/>
        </p:spPr>
      </p:pic>
    </p:spTree>
    <p:extLst>
      <p:ext uri="{BB962C8B-B14F-4D97-AF65-F5344CB8AC3E}">
        <p14:creationId xmlns:p14="http://schemas.microsoft.com/office/powerpoint/2010/main" val="27305829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SingleBoatShape"/>
</p:tagLst>
</file>

<file path=ppt/tags/tag2.xml><?xml version="1.0" encoding="utf-8"?>
<p:tagLst xmlns:a="http://schemas.openxmlformats.org/drawingml/2006/main" xmlns:r="http://schemas.openxmlformats.org/officeDocument/2006/relationships" xmlns:p="http://schemas.openxmlformats.org/presentationml/2006/main">
  <p:tag name="NAME" val="SingleBoatShape"/>
</p:tagLst>
</file>

<file path=ppt/tags/tag3.xml><?xml version="1.0" encoding="utf-8"?>
<p:tagLst xmlns:a="http://schemas.openxmlformats.org/drawingml/2006/main" xmlns:r="http://schemas.openxmlformats.org/officeDocument/2006/relationships" xmlns:p="http://schemas.openxmlformats.org/presentationml/2006/main">
  <p:tag name="NAME" val="SingleBoatShape"/>
</p:tagLst>
</file>

<file path=ppt/tags/tag4.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Default Theme">
  <a:themeElements>
    <a:clrScheme name="Custom 17">
      <a:dk1>
        <a:sysClr val="windowText" lastClr="000000"/>
      </a:dk1>
      <a:lt1>
        <a:srgbClr val="FFFFFF"/>
      </a:lt1>
      <a:dk2>
        <a:srgbClr val="505A6E"/>
      </a:dk2>
      <a:lt2>
        <a:srgbClr val="7D8CA0"/>
      </a:lt2>
      <a:accent1>
        <a:srgbClr val="505A6E"/>
      </a:accent1>
      <a:accent2>
        <a:srgbClr val="A2A2A2"/>
      </a:accent2>
      <a:accent3>
        <a:srgbClr val="A0B9CD"/>
      </a:accent3>
      <a:accent4>
        <a:srgbClr val="B4C35A"/>
      </a:accent4>
      <a:accent5>
        <a:srgbClr val="82D2AA"/>
      </a:accent5>
      <a:accent6>
        <a:srgbClr val="463C5A"/>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523A11EEAC06E49BAED99F0353CEADE" ma:contentTypeVersion="0" ma:contentTypeDescription="Create a new document." ma:contentTypeScope="" ma:versionID="8d9d8d6e0d4f1b4e81417d043139170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68C2FB3-A6C0-421B-BFB5-A488B18F7BE0}">
  <ds:schemaRefs>
    <ds:schemaRef ds:uri="http://schemas.microsoft.com/sharepoint/v3/contenttype/forms"/>
  </ds:schemaRefs>
</ds:datastoreItem>
</file>

<file path=customXml/itemProps2.xml><?xml version="1.0" encoding="utf-8"?>
<ds:datastoreItem xmlns:ds="http://schemas.openxmlformats.org/officeDocument/2006/customXml" ds:itemID="{4D131DE8-C1E8-47D6-B956-3BA7E3E3D736}">
  <ds:schemaRef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B9425D3-93B9-4ECE-91EB-37C0DA0E55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4537</TotalTime>
  <Words>12591</Words>
  <Application>Microsoft Office PowerPoint</Application>
  <PresentationFormat>On-screen Show (4:3)</PresentationFormat>
  <Paragraphs>1937</Paragraphs>
  <Slides>141</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52" baseType="lpstr">
      <vt:lpstr>Arial Unicode MS</vt:lpstr>
      <vt:lpstr>Arial</vt:lpstr>
      <vt:lpstr>Calibri</vt:lpstr>
      <vt:lpstr>Georgia</vt:lpstr>
      <vt:lpstr>Gill Sans</vt:lpstr>
      <vt:lpstr>Roboto Bold</vt:lpstr>
      <vt:lpstr>Roboto Regular</vt:lpstr>
      <vt:lpstr>Times New Roman</vt:lpstr>
      <vt:lpstr>Wingdings</vt:lpstr>
      <vt:lpstr>Default Theme</vt:lpstr>
      <vt:lpstr>Clip</vt:lpstr>
      <vt:lpstr>PowerPoint Presentation</vt:lpstr>
      <vt:lpstr>Topics of Discussion</vt:lpstr>
      <vt:lpstr>Introduction to Financial Markets,  Products &amp; Risks</vt:lpstr>
      <vt:lpstr>Financial Systems: Overview</vt:lpstr>
      <vt:lpstr>Money Market</vt:lpstr>
      <vt:lpstr>Foreign Exchange (Forex / FX)</vt:lpstr>
      <vt:lpstr>Commodities Markets</vt:lpstr>
      <vt:lpstr>Capital Markets </vt:lpstr>
      <vt:lpstr>Financial Assets </vt:lpstr>
      <vt:lpstr>Financial Assets </vt:lpstr>
      <vt:lpstr>Derivatives –  Exchange Traded vs. OTC </vt:lpstr>
      <vt:lpstr>Derivatives –  Exchange Traded vs. OTC </vt:lpstr>
      <vt:lpstr>Derivatives – Option</vt:lpstr>
      <vt:lpstr>Derivatives – Options </vt:lpstr>
      <vt:lpstr>Derivatives – Credit Default Swap</vt:lpstr>
      <vt:lpstr>Derivatives – Interest Rates Swap</vt:lpstr>
      <vt:lpstr>Market Participants – Banks </vt:lpstr>
      <vt:lpstr>Market Participants – Central Banks </vt:lpstr>
      <vt:lpstr>Market Participants – Commercial Banks </vt:lpstr>
      <vt:lpstr>Market Participants – Private Banks</vt:lpstr>
      <vt:lpstr>Market Participants – Investment Banks </vt:lpstr>
      <vt:lpstr>Market Participants – Difference between Banks</vt:lpstr>
      <vt:lpstr>Market Participants – Difference between Banks</vt:lpstr>
      <vt:lpstr>Market Participants –Agents &amp; Broker / Dealer </vt:lpstr>
      <vt:lpstr>Market Participants – Custodians</vt:lpstr>
      <vt:lpstr>Market Participants – Clearing House</vt:lpstr>
      <vt:lpstr>Market Participants – Regulators</vt:lpstr>
      <vt:lpstr>Market Participants – Depository</vt:lpstr>
      <vt:lpstr>Market Participants – Hedge Fund</vt:lpstr>
      <vt:lpstr>Risk – Key Concepts </vt:lpstr>
      <vt:lpstr>Basic Classification of Risk</vt:lpstr>
      <vt:lpstr>Operational Risk</vt:lpstr>
      <vt:lpstr>Investment Bank</vt:lpstr>
      <vt:lpstr>Investment Bank – Structure</vt:lpstr>
      <vt:lpstr>Investment Bank – Front Office </vt:lpstr>
      <vt:lpstr>Investment Bank – Middle Office</vt:lpstr>
      <vt:lpstr>Investment Bank – Back Office</vt:lpstr>
      <vt:lpstr>Data Management Services</vt:lpstr>
      <vt:lpstr>Wealth</vt:lpstr>
      <vt:lpstr>Product Control</vt:lpstr>
      <vt:lpstr>Financial Control</vt:lpstr>
      <vt:lpstr>Taxation</vt:lpstr>
      <vt:lpstr>Legal Docs Confirmations – Types of Trade Agreement</vt:lpstr>
      <vt:lpstr>Legal Docs Confirmations – Types of Trade Agreement </vt:lpstr>
      <vt:lpstr>Legal Docs: Types of Trade Agreement (ISDA MA)</vt:lpstr>
      <vt:lpstr>Legal Docs: Types of Trade Agreement (ISDA MA)</vt:lpstr>
      <vt:lpstr>Legal Docs: Types of Trade Agreement (ISDA MA)</vt:lpstr>
      <vt:lpstr>Legal Docs: Types of Trade Agreement (ISDA MA)</vt:lpstr>
      <vt:lpstr>Legal Docs: Trade Confirmation </vt:lpstr>
      <vt:lpstr>Legal Docs: Trade Confirmation </vt:lpstr>
      <vt:lpstr>Investment Bank – Primary Market</vt:lpstr>
      <vt:lpstr>Investment Bank – Secondary Market</vt:lpstr>
      <vt:lpstr>Sell-Side / Buy Side Firms</vt:lpstr>
      <vt:lpstr>Commonly Used Platforms</vt:lpstr>
      <vt:lpstr>Commonly Used Platforms </vt:lpstr>
      <vt:lpstr>Commonly Used Platforms </vt:lpstr>
      <vt:lpstr>Commonly Used Platforms</vt:lpstr>
      <vt:lpstr>Trade Life Cycle</vt:lpstr>
      <vt:lpstr>Trade – Key Concepts</vt:lpstr>
      <vt:lpstr>Life Cycle of a Trade</vt:lpstr>
      <vt:lpstr>Trade Execution – Key Concepts</vt:lpstr>
      <vt:lpstr>Electronic Trade Execution</vt:lpstr>
      <vt:lpstr>Trade Booking / Allocation</vt:lpstr>
      <vt:lpstr>Trade Enrichment – Key Concepts</vt:lpstr>
      <vt:lpstr>Trade Enrichment – Static Data</vt:lpstr>
      <vt:lpstr>Trade Enrichment – Static Data</vt:lpstr>
      <vt:lpstr>Trade Exception Management</vt:lpstr>
      <vt:lpstr>Risk – Booking, Allocation, Enrichment &amp; Exceptions Management</vt:lpstr>
      <vt:lpstr>Reconciliation – Key Concepts</vt:lpstr>
      <vt:lpstr>Reconciliation Benefits</vt:lpstr>
      <vt:lpstr>Types of Reconciliation –  Overview </vt:lpstr>
      <vt:lpstr>Types of Reconciliation –  Overview </vt:lpstr>
      <vt:lpstr>Risk – Reconciliation</vt:lpstr>
      <vt:lpstr>Securities Lending – Key Concepts</vt:lpstr>
      <vt:lpstr>Who Borrows and Why?</vt:lpstr>
      <vt:lpstr>Risk – Securities Lending</vt:lpstr>
      <vt:lpstr>Margins – Key Concepts</vt:lpstr>
      <vt:lpstr>Collateralization</vt:lpstr>
      <vt:lpstr>Types of Collateral</vt:lpstr>
      <vt:lpstr>Collateral Example</vt:lpstr>
      <vt:lpstr>Details of Collateralization</vt:lpstr>
      <vt:lpstr>Risk – Margins</vt:lpstr>
      <vt:lpstr>Confirmation – Key Concepts</vt:lpstr>
      <vt:lpstr>Confirmation Life Cycle (Manual)</vt:lpstr>
      <vt:lpstr>Confirmation Life Cycle (Manual)</vt:lpstr>
      <vt:lpstr>Confirmation Life Cycle (Manual)</vt:lpstr>
      <vt:lpstr>Confirmation Life Cycle (Electronic)</vt:lpstr>
      <vt:lpstr>Confirmation Life Cycle (Electronic)</vt:lpstr>
      <vt:lpstr>Regulatory Requirements</vt:lpstr>
      <vt:lpstr>Regulatory Requirements</vt:lpstr>
      <vt:lpstr>Risk – Confirmations</vt:lpstr>
      <vt:lpstr>Trade Settlements – Key Concepts</vt:lpstr>
      <vt:lpstr>TLC – Settlement of Trade</vt:lpstr>
      <vt:lpstr>Trade Settlements and Settlement Instructions</vt:lpstr>
      <vt:lpstr>Methods of Communicating Trade  Instructions</vt:lpstr>
      <vt:lpstr>Custodian Statements and Accounts</vt:lpstr>
      <vt:lpstr>Settlement Types</vt:lpstr>
      <vt:lpstr>Gross vs. Net Settlements</vt:lpstr>
      <vt:lpstr>Payment Systems Overview</vt:lpstr>
      <vt:lpstr>Post Settlements – Settlement Fails</vt:lpstr>
      <vt:lpstr>Nostro Reconciliation – Key Concepts</vt:lpstr>
      <vt:lpstr>Regulations: Central Securities  Depositories</vt:lpstr>
      <vt:lpstr>Post-trading / Clearing and Reporting  (EMIR)</vt:lpstr>
      <vt:lpstr>Risk – Settlements</vt:lpstr>
      <vt:lpstr>Brokerage &amp; Billing – Key Concepts</vt:lpstr>
      <vt:lpstr>Stages in Brokerage Life Cycle</vt:lpstr>
      <vt:lpstr>Risk – Brokerage &amp; Billing</vt:lpstr>
      <vt:lpstr>OTC Clearing – Key Concepts</vt:lpstr>
      <vt:lpstr>Clearing Operations: Process Flow</vt:lpstr>
      <vt:lpstr>Shared Services</vt:lpstr>
      <vt:lpstr>Risk – Shared Services </vt:lpstr>
      <vt:lpstr>Metrics and Reporting – Key Concepts</vt:lpstr>
      <vt:lpstr>Risk – Reporting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eClerx | Banking Operations</vt:lpstr>
      <vt:lpstr>Annexure – Questions?</vt:lpstr>
      <vt:lpstr>Questions? Module 1</vt:lpstr>
      <vt:lpstr>Questions? Module 1 </vt:lpstr>
      <vt:lpstr>Questions? Module 2 </vt:lpstr>
      <vt:lpstr>Questions? Module 2</vt:lpstr>
      <vt:lpstr>Questions? Module 2</vt:lpstr>
      <vt:lpstr>Questions? Module 3</vt:lpstr>
      <vt:lpstr>Questions? Module 3</vt:lpstr>
      <vt:lpstr>Questions? Module 3</vt:lpstr>
      <vt:lpstr>Questions? Module 3</vt:lpstr>
      <vt:lpstr>Questions? Module 3</vt:lpstr>
      <vt:lpstr>Questions? Module 3</vt:lpstr>
      <vt:lpstr>Questions? Module 3  </vt:lpstr>
      <vt:lpstr>Questions? Module 3</vt:lpstr>
      <vt:lpstr>Questions? Module 3</vt:lpstr>
      <vt:lpstr>Questions? Module 3</vt:lpstr>
      <vt:lpstr>Questions? Module 3</vt:lpstr>
      <vt:lpstr>Questions? Module 3</vt:lpstr>
      <vt:lpstr>Questions? OTC Clearing</vt:lpstr>
      <vt:lpstr>Thank You</vt:lpstr>
    </vt:vector>
  </TitlesOfParts>
  <Company>eClerx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Reema Thakur</dc:creator>
  <cp:lastModifiedBy>Shalabh Sharma</cp:lastModifiedBy>
  <cp:revision>643</cp:revision>
  <dcterms:created xsi:type="dcterms:W3CDTF">2009-12-22T07:27:51Z</dcterms:created>
  <dcterms:modified xsi:type="dcterms:W3CDTF">2017-09-27T04:35:26Z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0x010100B523A11EEAC06E49BAED99F0353CEADE</vt:lpwstr>
  </property>
  <property fmtid="{D5CDD505-2E9C-101B-9397-08002B2CF9AE}" pid="3" name="_NewReviewCycle">
    <vt:lpwstr/>
  </property>
</Properties>
</file>